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1446" r:id="rId2"/>
    <p:sldId id="1491" r:id="rId3"/>
    <p:sldId id="1489" r:id="rId4"/>
    <p:sldId id="492" r:id="rId5"/>
    <p:sldId id="1445" r:id="rId6"/>
    <p:sldId id="1447" r:id="rId7"/>
    <p:sldId id="1490" r:id="rId8"/>
    <p:sldId id="1448" r:id="rId9"/>
    <p:sldId id="1467" r:id="rId10"/>
    <p:sldId id="1466" r:id="rId11"/>
    <p:sldId id="1387" r:id="rId12"/>
    <p:sldId id="1468" r:id="rId13"/>
    <p:sldId id="1388" r:id="rId14"/>
    <p:sldId id="1389" r:id="rId15"/>
    <p:sldId id="1391" r:id="rId16"/>
    <p:sldId id="1512" r:id="rId17"/>
    <p:sldId id="1518" r:id="rId18"/>
    <p:sldId id="1471" r:id="rId19"/>
    <p:sldId id="1470" r:id="rId20"/>
    <p:sldId id="493" r:id="rId21"/>
    <p:sldId id="495" r:id="rId22"/>
    <p:sldId id="496" r:id="rId23"/>
    <p:sldId id="497" r:id="rId24"/>
    <p:sldId id="498" r:id="rId25"/>
    <p:sldId id="1525" r:id="rId26"/>
    <p:sldId id="574" r:id="rId27"/>
    <p:sldId id="1476" r:id="rId28"/>
    <p:sldId id="1488" r:id="rId29"/>
    <p:sldId id="1478" r:id="rId30"/>
    <p:sldId id="1384" r:id="rId31"/>
    <p:sldId id="1396" r:id="rId32"/>
    <p:sldId id="1252" r:id="rId33"/>
    <p:sldId id="1426" r:id="rId34"/>
    <p:sldId id="1395" r:id="rId35"/>
    <p:sldId id="1397" r:id="rId36"/>
    <p:sldId id="1427" r:id="rId37"/>
    <p:sldId id="1398" r:id="rId38"/>
    <p:sldId id="1399" r:id="rId39"/>
    <p:sldId id="1519" r:id="rId40"/>
    <p:sldId id="1400" r:id="rId41"/>
    <p:sldId id="1517" r:id="rId42"/>
    <p:sldId id="1492" r:id="rId43"/>
    <p:sldId id="1429" r:id="rId44"/>
    <p:sldId id="1495" r:id="rId45"/>
    <p:sldId id="1493" r:id="rId46"/>
    <p:sldId id="1526" r:id="rId47"/>
    <p:sldId id="1494" r:id="rId48"/>
    <p:sldId id="1402" r:id="rId49"/>
    <p:sldId id="1439" r:id="rId50"/>
    <p:sldId id="1431" r:id="rId51"/>
    <p:sldId id="1501" r:id="rId52"/>
    <p:sldId id="1503" r:id="rId53"/>
    <p:sldId id="1504" r:id="rId54"/>
    <p:sldId id="1505" r:id="rId55"/>
    <p:sldId id="1506" r:id="rId56"/>
    <p:sldId id="1507" r:id="rId57"/>
    <p:sldId id="1406" r:id="rId58"/>
    <p:sldId id="1407" r:id="rId59"/>
    <p:sldId id="1408" r:id="rId60"/>
    <p:sldId id="1409" r:id="rId61"/>
    <p:sldId id="1410" r:id="rId62"/>
    <p:sldId id="1527" r:id="rId63"/>
    <p:sldId id="1508" r:id="rId64"/>
    <p:sldId id="1509" r:id="rId65"/>
    <p:sldId id="1510" r:id="rId66"/>
    <p:sldId id="1511" r:id="rId67"/>
    <p:sldId id="1499" r:id="rId68"/>
    <p:sldId id="1520" r:id="rId69"/>
    <p:sldId id="1521" r:id="rId70"/>
    <p:sldId id="1522" r:id="rId71"/>
    <p:sldId id="1523" r:id="rId72"/>
    <p:sldId id="1524" r:id="rId73"/>
    <p:sldId id="502" r:id="rId74"/>
    <p:sldId id="1432" r:id="rId75"/>
    <p:sldId id="1500" r:id="rId76"/>
    <p:sldId id="1433"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nghao Lin" initials="HL" lastIdx="2" clrIdx="0">
    <p:extLst>
      <p:ext uri="{19B8F6BF-5375-455C-9EA6-DF929625EA0E}">
        <p15:presenceInfo xmlns:p15="http://schemas.microsoft.com/office/powerpoint/2012/main" userId="0a2b757aae603d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C40F0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9" autoAdjust="0"/>
    <p:restoredTop sz="93932" autoAdjust="0"/>
  </p:normalViewPr>
  <p:slideViewPr>
    <p:cSldViewPr snapToGrid="0">
      <p:cViewPr varScale="1">
        <p:scale>
          <a:sx n="83" d="100"/>
          <a:sy n="83" d="100"/>
        </p:scale>
        <p:origin x="69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D0FA9A-B556-43A0-997C-AFB7E69652D3}" type="datetimeFigureOut">
              <a:rPr lang="en-US" smtClean="0"/>
              <a:t>6/29/2025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7A9F5-C486-430D-AC46-FE554A930770}" type="slidenum">
              <a:rPr lang="en-US" smtClean="0"/>
              <a:t>‹#›</a:t>
            </a:fld>
            <a:endParaRPr lang="en-US"/>
          </a:p>
        </p:txBody>
      </p:sp>
    </p:spTree>
    <p:extLst>
      <p:ext uri="{BB962C8B-B14F-4D97-AF65-F5344CB8AC3E}">
        <p14:creationId xmlns:p14="http://schemas.microsoft.com/office/powerpoint/2010/main" val="4201040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0A3DA-082A-6C53-F965-B7CB70E6D0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3E37D7-CF63-702B-23E8-F29404AA11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66B8F9-A504-4DCB-87F5-281352A4D8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FB9BD1-9581-B930-E35F-B9A1D791925B}"/>
              </a:ext>
            </a:extLst>
          </p:cNvPr>
          <p:cNvSpPr>
            <a:spLocks noGrp="1"/>
          </p:cNvSpPr>
          <p:nvPr>
            <p:ph type="sldNum" sz="quarter" idx="5"/>
          </p:nvPr>
        </p:nvSpPr>
        <p:spPr/>
        <p:txBody>
          <a:bodyPr/>
          <a:lstStyle/>
          <a:p>
            <a:fld id="{7F88009E-4BBB-4B0B-BB6B-AA8DFD977B03}" type="slidenum">
              <a:rPr lang="en-US" smtClean="0"/>
              <a:t>1</a:t>
            </a:fld>
            <a:endParaRPr lang="en-US"/>
          </a:p>
        </p:txBody>
      </p:sp>
    </p:spTree>
    <p:extLst>
      <p:ext uri="{BB962C8B-B14F-4D97-AF65-F5344CB8AC3E}">
        <p14:creationId xmlns:p14="http://schemas.microsoft.com/office/powerpoint/2010/main" val="2531996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01A7D-8BB7-1BC9-A629-D09CC6F2C9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84C6A-2F4F-7313-7204-3BC39AAB4A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9E51AD-5C09-48FE-1A8D-7DF0557CE1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C9DB0F-FF0C-00D2-0906-891C863DF4C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648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44BFD-C0D6-6E23-C5DA-D15C6A37C9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D75286-3C16-36C6-D421-B4C6EE9A7F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F8950-8497-06DB-B62A-69D577D21F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841A2B-0F30-5362-59EC-7A48D600DF9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632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1032D-FF64-98BF-1126-DE47466E1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E9C292-C781-A1C0-ECB7-C20E682409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B5C85-C715-C449-20B6-F322BDF429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FC1F17-2932-6B5E-CA80-159DF21EED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0807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A0A6E-D846-2E38-B64E-D744C04A1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5C61B6-EFB8-9835-4C9F-BD8858254B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613788-F5BF-8C79-FFD5-0F6A77606D52}"/>
              </a:ext>
            </a:extLst>
          </p:cNvPr>
          <p:cNvSpPr>
            <a:spLocks noGrp="1"/>
          </p:cNvSpPr>
          <p:nvPr>
            <p:ph type="body" idx="1"/>
          </p:nvPr>
        </p:nvSpPr>
        <p:spPr/>
        <p:txBody>
          <a:bodyPr/>
          <a:lstStyle/>
          <a:p>
            <a:r>
              <a:rPr lang="en-US" dirty="0"/>
              <a:t>o</a:t>
            </a:r>
          </a:p>
        </p:txBody>
      </p:sp>
      <p:sp>
        <p:nvSpPr>
          <p:cNvPr id="4" name="Slide Number Placeholder 3">
            <a:extLst>
              <a:ext uri="{FF2B5EF4-FFF2-40B4-BE49-F238E27FC236}">
                <a16:creationId xmlns:a16="http://schemas.microsoft.com/office/drawing/2014/main" id="{FFE1882E-D4E2-3C4C-8A75-614A33CD2F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726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1C78B-FE76-D1FC-C8AE-FBB47DE3E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72F2E-A289-AE96-EE4C-69BEEE69C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459894-31BA-A911-022A-69B948A1DC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042214-8A8B-B5A1-4F93-93F7011EA73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314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4447B-7907-B1E7-7370-83179F195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21A1D-21BA-3859-E7B7-5261A7B813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FBD0EB-40B9-CE0A-8730-064C8CDD1D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F14627-A5FA-5D34-79A5-EEA88DB60B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9428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95E88-54FF-688A-2DD9-16DDB11DF0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E64E28-3525-0637-D85D-92A21B65A0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2CF556-53CA-A92E-032E-3ECDC354AD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DD4D78-6D13-860F-5D6D-34AB4BC70C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2828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D98CE-B35F-E628-02B1-4D2AF75764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D192C2-1557-6BFB-034E-01AA246D12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28E96-FC20-11D0-13EA-A177E9158671}"/>
              </a:ext>
            </a:extLst>
          </p:cNvPr>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a:extLst>
              <a:ext uri="{FF2B5EF4-FFF2-40B4-BE49-F238E27FC236}">
                <a16:creationId xmlns:a16="http://schemas.microsoft.com/office/drawing/2014/main" id="{60F2484F-E12E-E001-1D68-265DD2CDD3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296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EE911-1708-6603-4450-B7BE35FA8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E746ED-E0BE-C41A-2EBA-EF08A07A3D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41191C-1A30-0690-A844-6B294E2D0137}"/>
              </a:ext>
            </a:extLst>
          </p:cNvPr>
          <p:cNvSpPr>
            <a:spLocks noGrp="1"/>
          </p:cNvSpPr>
          <p:nvPr>
            <p:ph type="body" idx="1"/>
          </p:nvPr>
        </p:nvSpPr>
        <p:spPr/>
        <p:txBody>
          <a:bodyPr/>
          <a:lstStyle/>
          <a:p>
            <a:r>
              <a:rPr lang="en-US" dirty="0" err="1"/>
              <a:t>Alg</a:t>
            </a:r>
            <a:r>
              <a:rPr lang="zh-CN" altLang="en-US" dirty="0"/>
              <a:t>是</a:t>
            </a:r>
            <a:r>
              <a:rPr lang="en-US" altLang="zh-CN"/>
              <a:t>l0 alg</a:t>
            </a:r>
          </a:p>
          <a:p>
            <a:endParaRPr lang="en-US" dirty="0"/>
          </a:p>
        </p:txBody>
      </p:sp>
      <p:sp>
        <p:nvSpPr>
          <p:cNvPr id="4" name="Slide Number Placeholder 3">
            <a:extLst>
              <a:ext uri="{FF2B5EF4-FFF2-40B4-BE49-F238E27FC236}">
                <a16:creationId xmlns:a16="http://schemas.microsoft.com/office/drawing/2014/main" id="{7C2726A1-5B63-2771-F297-EEDF7ED432A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749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820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58BC6-BBFF-1882-7121-F46124F35DB3}"/>
            </a:ext>
          </a:extLst>
        </p:cNvPr>
        <p:cNvGrpSpPr/>
        <p:nvPr/>
      </p:nvGrpSpPr>
      <p:grpSpPr>
        <a:xfrm>
          <a:off x="0" y="0"/>
          <a:ext cx="0" cy="0"/>
          <a:chOff x="0" y="0"/>
          <a:chExt cx="0" cy="0"/>
        </a:xfrm>
      </p:grpSpPr>
    </p:spTree>
    <p:extLst>
      <p:ext uri="{BB962C8B-B14F-4D97-AF65-F5344CB8AC3E}">
        <p14:creationId xmlns:p14="http://schemas.microsoft.com/office/powerpoint/2010/main" val="398425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932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489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545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err="1">
                <a:solidFill>
                  <a:srgbClr val="C00000"/>
                </a:solidFill>
              </a:rPr>
              <a:t>adversarially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084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25</a:t>
            </a:fld>
            <a:endParaRPr lang="en-US"/>
          </a:p>
        </p:txBody>
      </p:sp>
    </p:spTree>
    <p:extLst>
      <p:ext uri="{BB962C8B-B14F-4D97-AF65-F5344CB8AC3E}">
        <p14:creationId xmlns:p14="http://schemas.microsoft.com/office/powerpoint/2010/main" val="1322576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26</a:t>
            </a:fld>
            <a:endParaRPr lang="en-US"/>
          </a:p>
        </p:txBody>
      </p:sp>
    </p:spTree>
    <p:extLst>
      <p:ext uri="{BB962C8B-B14F-4D97-AF65-F5344CB8AC3E}">
        <p14:creationId xmlns:p14="http://schemas.microsoft.com/office/powerpoint/2010/main" val="3868581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Practice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662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0B36C-320B-6A8F-ADD4-815B174335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38F564-2BBD-1120-8240-31D9680759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C8A305-DE29-C751-4642-60972CEB14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2AD71C-AC7E-6052-BF05-B3475FB4734B}"/>
              </a:ext>
            </a:extLst>
          </p:cNvPr>
          <p:cNvSpPr>
            <a:spLocks noGrp="1"/>
          </p:cNvSpPr>
          <p:nvPr>
            <p:ph type="sldNum" sz="quarter" idx="5"/>
          </p:nvPr>
        </p:nvSpPr>
        <p:spPr/>
        <p:txBody>
          <a:bodyPr/>
          <a:lstStyle/>
          <a:p>
            <a:fld id="{7F88009E-4BBB-4B0B-BB6B-AA8DFD977B03}" type="slidenum">
              <a:rPr lang="en-US" smtClean="0"/>
              <a:t>29</a:t>
            </a:fld>
            <a:endParaRPr lang="en-US"/>
          </a:p>
        </p:txBody>
      </p:sp>
    </p:spTree>
    <p:extLst>
      <p:ext uri="{BB962C8B-B14F-4D97-AF65-F5344CB8AC3E}">
        <p14:creationId xmlns:p14="http://schemas.microsoft.com/office/powerpoint/2010/main" val="1996648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67A9F5-C486-430D-AC46-FE554A930770}" type="slidenum">
              <a:rPr lang="en-US" smtClean="0"/>
              <a:t>34</a:t>
            </a:fld>
            <a:endParaRPr lang="en-US"/>
          </a:p>
        </p:txBody>
      </p:sp>
    </p:spTree>
    <p:extLst>
      <p:ext uri="{BB962C8B-B14F-4D97-AF65-F5344CB8AC3E}">
        <p14:creationId xmlns:p14="http://schemas.microsoft.com/office/powerpoint/2010/main" val="2933646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0995C-293B-6720-D77D-290507A849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F11659-9407-1481-F6A8-FF71C1116A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2A89F-C189-A7A4-8240-FBE5AE8B8006}"/>
              </a:ext>
            </a:extLst>
          </p:cNvPr>
          <p:cNvSpPr>
            <a:spLocks noGrp="1"/>
          </p:cNvSpPr>
          <p:nvPr>
            <p:ph type="body" idx="1"/>
          </p:nvPr>
        </p:nvSpPr>
        <p:spPr/>
        <p:txBody>
          <a:bodyPr/>
          <a:lstStyle/>
          <a:p>
            <a:r>
              <a:rPr lang="en-US" dirty="0"/>
              <a:t>N is a large polynomial in n, bounds due to tail bounds on chi squared distribution</a:t>
            </a:r>
          </a:p>
        </p:txBody>
      </p:sp>
      <p:sp>
        <p:nvSpPr>
          <p:cNvPr id="4" name="Slide Number Placeholder 3">
            <a:extLst>
              <a:ext uri="{FF2B5EF4-FFF2-40B4-BE49-F238E27FC236}">
                <a16:creationId xmlns:a16="http://schemas.microsoft.com/office/drawing/2014/main" id="{EC94DB6B-A810-A5FD-201B-4697A936DC7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6141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20CFA-AA71-3116-BBE3-C52EDAABAE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EABB0-935F-2801-516C-D98B50A380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780407-2C23-DE55-161E-8EE4CE0E30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B1D06B-0CA5-1E5C-8DEF-17153C03092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955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BD9E2-438E-4A81-B864-C9DE9F3BD5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80818B-62F9-4CE8-C7F2-CB5DE4167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38B10B-EE22-B9BE-2D53-1C7910DD23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419FB4-E6D8-A27F-604D-7DD53C8190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347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8AFC3-9FFC-3675-7766-7A67CD33E2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D7DDF-6412-D030-9B28-37E2B016A7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26E4E2-0E3E-8391-5F18-B4F056A3AA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AA5BC2-5226-6F51-A5A8-AB17B052F86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1608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C73D3-BCAB-FCB9-9336-6C5C840263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8C0A26-EDAC-BE00-D173-90E3F56971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2C87E9-9C84-CDA7-8103-C41A25ECC8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492CE8-4594-AA8E-1367-35598A9D39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843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0995C-293B-6720-D77D-290507A849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F11659-9407-1481-F6A8-FF71C1116A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2A89F-C189-A7A4-8240-FBE5AE8B80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94DB6B-A810-A5FD-201B-4697A936DC7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6141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1907A-801E-75F3-1C43-66F2E79268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5F5E33-789B-AA18-8539-4B977F1BFF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79D539-5032-F7B7-823E-A91F0396A9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64AD73-B502-3729-945E-DB477C95FA2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747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5AB24-88A5-EF82-CF6E-F17552B5A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DA11A-C709-BFF0-6EB5-F5DBC423F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00112-9160-C684-4484-0720BD3013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31E267-3A46-23E6-03F5-38C3713AAE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840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5AB24-88A5-EF82-CF6E-F17552B5A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DA11A-C709-BFF0-6EB5-F5DBC423F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00112-9160-C684-4484-0720BD3013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31E267-3A46-23E6-03F5-38C3713AAE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0871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5AB24-88A5-EF82-CF6E-F17552B5A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DA11A-C709-BFF0-6EB5-F5DBC423F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00112-9160-C684-4484-0720BD3013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31E267-3A46-23E6-03F5-38C3713AAE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9755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81ECD-2444-AABA-122B-7FD16A1C51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087A13-C532-3128-1C1C-269A83D874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196813-8E3D-3F61-751B-B3B5CA1632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4DF382-87E1-F4EF-D6F9-388CB4F6F4E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5493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820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5AB24-88A5-EF82-CF6E-F17552B5A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DA11A-C709-BFF0-6EB5-F5DBC423F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00112-9160-C684-4484-0720BD3013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31E267-3A46-23E6-03F5-38C3713AAE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0562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5A24D-702E-A35C-B4C6-E705E6CD0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ABE8FE-0C2C-9DA0-D01E-E0F52CE0CD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A36265-B269-AA26-2797-C0D6C1F23E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291360-83BA-9559-B3CC-25A270A1543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5774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D8ECC-436A-4F6B-A2B7-1C34933D9B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5C40FA-19E5-56FB-A190-EF26A92271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7CCD96-A9DA-F79E-7B5D-AD8A6A3246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926BF8-DFAC-751C-45B9-692495C772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4824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5473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9627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084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439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58039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5614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3B6AD-1B27-EBD1-07BA-96285897F8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B5AAE-6478-C17C-801D-2BE4EFCD7B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588E4-F858-2CF1-CC04-E754C3ACCD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D54632-E78E-3C1E-3729-8A921D7A73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040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E88AB-6932-E7AF-8849-08572160DC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A958D1-BC68-82B2-628F-247FFCF565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A7D9AE-4CA5-2126-A540-C58B86ECB0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3A5870-18A9-5FDE-9AF5-9952EEBE0CC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9642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268B0-1032-6DE8-B7FD-BE89725D3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85E20-7655-AD1D-77D3-6B8B0F2897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E5C2BB-309A-8B37-71F7-3156F66818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1F2CD2-202A-BAAA-7A68-3A98999676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15344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6DA09-4D2B-367D-2722-800D7E11F7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DC9D88-7AF8-FB47-160D-4E6263D3B7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336125-C2AC-96CC-81EA-A97941B681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1E1960-9EAF-3363-9362-6E9CDA9CA47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886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93595-B526-1D1D-02D6-6A39D99DA4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E538C-837D-0A6A-ECB1-A1FB142829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EEC20F-1057-A5AA-F0D5-40A5926BA4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83F295-6AD5-C92B-E4DF-77041C971ED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1117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4DDD6-9BC3-9FCF-C8D1-4802139DA5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5B04F8-E919-5B1F-667E-D91D1F0755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F7EEB4-B54F-957A-39A5-32C0B9C80C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5B082E-EE9C-8BB0-9CCC-ABB23496F5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47359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D419-FD11-97DC-EAFE-4F24C2315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C9C5AE-3793-6B72-0CB6-2C5E8B4A71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14F5F0-F09D-DDB3-EEA1-81FD0A0FAA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081831-AE2A-C74B-6B27-7B9EBC44D8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6996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D419-FD11-97DC-EAFE-4F24C2315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C9C5AE-3793-6B72-0CB6-2C5E8B4A71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14F5F0-F09D-DDB3-EEA1-81FD0A0FAA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081831-AE2A-C74B-6B27-7B9EBC44D8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3042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E48BC-2426-2EE0-68B3-3313B00AF8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15E67-A19D-50E8-2B31-A3ABE999F9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F0C72-D23E-35DB-0F44-F071410D1C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DB03E1-5996-AA5B-97E1-D283B82A89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5272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E48BC-2426-2EE0-68B3-3313B00AF8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15E67-A19D-50E8-2B31-A3ABE999F9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F0C72-D23E-35DB-0F44-F071410D1C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DB03E1-5996-AA5B-97E1-D283B82A89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9751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E48BC-2426-2EE0-68B3-3313B00AF8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15E67-A19D-50E8-2B31-A3ABE999F9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F0C72-D23E-35DB-0F44-F071410D1C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DB03E1-5996-AA5B-97E1-D283B82A89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14157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94D52-B743-7326-295A-C99EFF4DC1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6460A4-41E1-2AFB-8029-2AB7DC4F80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7AA1E-C764-EE5F-3308-AC079992C9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F846D5-9E7C-9C3B-C339-416B7FDEEB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860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2645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D0A9B-CFAF-3521-5BF6-98FAB55D4C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4C7638-A1D6-055D-F7D1-2116CEC86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1840E9-50BB-FFAD-7540-98CB727C09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is a large polynomial in n, bounds due to tail bounds on chi squared distribution</a:t>
            </a:r>
          </a:p>
          <a:p>
            <a:endParaRPr lang="en-US" dirty="0"/>
          </a:p>
        </p:txBody>
      </p:sp>
      <p:sp>
        <p:nvSpPr>
          <p:cNvPr id="4" name="Slide Number Placeholder 3">
            <a:extLst>
              <a:ext uri="{FF2B5EF4-FFF2-40B4-BE49-F238E27FC236}">
                <a16:creationId xmlns:a16="http://schemas.microsoft.com/office/drawing/2014/main" id="{BD8F811D-D6D8-D95E-CD2F-8563531EAE2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1729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0F3C4-E804-359E-D258-229EBD2DFB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B331DB-056C-1565-7568-A74ED43941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D1BC29-2CDE-E45A-0CB5-D3E2BAD6A0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5609F9-F2F6-17D5-C218-7E9D371AC85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6391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11352-F578-0944-D5DF-0B19C69C48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73FC9-7695-AE20-AAB6-B186DA1B4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158F4E-B7FA-A985-F7C7-E56759E3F1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D96EE1-A36C-63AA-077D-C738CB8E360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11305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012B6-B195-46C4-EA66-568A402FD3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CBD935-D576-4BF5-9B70-5F8FDAA984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C3DEB4-130D-D478-4A9C-227EDDA5C1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CC883F-FB0C-36C5-CD4D-1A124C62D75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2714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43CDA-3C47-927A-6C21-1BFE50A1A3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C7D4C8-219D-F259-F3A1-94EA753994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C8C348-5EE0-DDB4-14BC-D19D5A084B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453D27-20AF-3188-CC87-0710A979964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1350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317B-0E3B-E8A8-F5EE-D6B7C0141D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C431A-E86D-AE97-009B-25F3EB4891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CEFB1A-2C54-CE26-2B14-7CE5A6F3B1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A34C1C-9370-7562-7C91-69A506C634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7569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42AFF-1C07-D56A-4CE7-80C430534F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0AADE0-0878-A4F0-DEA2-B50504E593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70F442-FD37-40A3-D8DA-30E1C05D38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5C50DA-5C2E-7FA6-7DF3-E34E2BD4A0A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946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25DB8-3858-3D3F-238C-AEA0464BF2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195E8-2CA3-C0B1-7CF0-FE1144C00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70D13D-6317-30F3-0FA1-48CC0D9EFD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1B4099-3CB3-B1BA-890C-43CC39CDC2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827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8E6D8-8D1E-84FE-1124-4B5AD837E6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FDC61D-7979-4C68-F8DD-A2DCB9BE4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1E7316-1546-9130-F373-B5124B5E21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2001AD-70B1-060C-6F02-454CB1378B1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897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F2BA9-D513-B33F-402A-A9EDE64D28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6E56E-2938-F332-9CCE-976F228E07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60BAE3-AFE6-D34A-0EB3-004750A263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6154E4-3480-3672-B8BE-2D5D2AE9AE4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714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5689D-2E15-EF19-E26D-8DF6E6CDBC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59027C-B773-68FB-FBCE-92B5936DD6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A4F9F7-BF12-763B-362E-CEA82BA7D33B}"/>
              </a:ext>
            </a:extLst>
          </p:cNvPr>
          <p:cNvSpPr>
            <a:spLocks noGrp="1"/>
          </p:cNvSpPr>
          <p:nvPr>
            <p:ph type="dt" sz="half" idx="10"/>
          </p:nvPr>
        </p:nvSpPr>
        <p:spPr/>
        <p:txBody>
          <a:bodyPr/>
          <a:lstStyle/>
          <a:p>
            <a:fld id="{9C1CAC77-F870-4E0F-92A2-801678D55A7B}" type="datetimeFigureOut">
              <a:rPr lang="en-US" smtClean="0"/>
              <a:t>6/29/2025</a:t>
            </a:fld>
            <a:endParaRPr lang="en-US"/>
          </a:p>
        </p:txBody>
      </p:sp>
      <p:sp>
        <p:nvSpPr>
          <p:cNvPr id="5" name="Footer Placeholder 4">
            <a:extLst>
              <a:ext uri="{FF2B5EF4-FFF2-40B4-BE49-F238E27FC236}">
                <a16:creationId xmlns:a16="http://schemas.microsoft.com/office/drawing/2014/main" id="{C97CE599-A2FA-0E89-1660-BAE75A359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0A385-CDC1-02E5-FF51-48ED9E45FF43}"/>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146163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9089-5951-4878-E5AE-707AF5214F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CB2A16-B006-8542-77B8-E7D9F0C871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486DD6-5FA5-D7C6-7D0B-5DC55C62E7CB}"/>
              </a:ext>
            </a:extLst>
          </p:cNvPr>
          <p:cNvSpPr>
            <a:spLocks noGrp="1"/>
          </p:cNvSpPr>
          <p:nvPr>
            <p:ph type="dt" sz="half" idx="10"/>
          </p:nvPr>
        </p:nvSpPr>
        <p:spPr/>
        <p:txBody>
          <a:bodyPr/>
          <a:lstStyle/>
          <a:p>
            <a:fld id="{9C1CAC77-F870-4E0F-92A2-801678D55A7B}" type="datetimeFigureOut">
              <a:rPr lang="en-US" smtClean="0"/>
              <a:t>6/29/2025</a:t>
            </a:fld>
            <a:endParaRPr lang="en-US"/>
          </a:p>
        </p:txBody>
      </p:sp>
      <p:sp>
        <p:nvSpPr>
          <p:cNvPr id="5" name="Footer Placeholder 4">
            <a:extLst>
              <a:ext uri="{FF2B5EF4-FFF2-40B4-BE49-F238E27FC236}">
                <a16:creationId xmlns:a16="http://schemas.microsoft.com/office/drawing/2014/main" id="{488D203A-C767-F7CB-E9A6-E98A9AAC04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B0061-2974-BA8B-C47E-35050EA2B6CF}"/>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3651014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CBD96B-0FEA-74C8-CDC2-F3B994578B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A8002B-8350-D63A-F51D-03210F76AA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48448A-5FD9-4D39-B660-A3CEAC58AE66}"/>
              </a:ext>
            </a:extLst>
          </p:cNvPr>
          <p:cNvSpPr>
            <a:spLocks noGrp="1"/>
          </p:cNvSpPr>
          <p:nvPr>
            <p:ph type="dt" sz="half" idx="10"/>
          </p:nvPr>
        </p:nvSpPr>
        <p:spPr/>
        <p:txBody>
          <a:bodyPr/>
          <a:lstStyle/>
          <a:p>
            <a:fld id="{9C1CAC77-F870-4E0F-92A2-801678D55A7B}" type="datetimeFigureOut">
              <a:rPr lang="en-US" smtClean="0"/>
              <a:t>6/29/2025</a:t>
            </a:fld>
            <a:endParaRPr lang="en-US"/>
          </a:p>
        </p:txBody>
      </p:sp>
      <p:sp>
        <p:nvSpPr>
          <p:cNvPr id="5" name="Footer Placeholder 4">
            <a:extLst>
              <a:ext uri="{FF2B5EF4-FFF2-40B4-BE49-F238E27FC236}">
                <a16:creationId xmlns:a16="http://schemas.microsoft.com/office/drawing/2014/main" id="{E3357321-95E5-7D79-9F75-77D95F90C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5FD94-E677-B5C1-2F52-6186F6EA741C}"/>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330905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A9F1-13ED-1D5B-DCEA-767FB8A8C7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9F7EAB-794C-8381-8EE5-BE48DC3561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1C8580-8E47-D118-9BAD-EEBA88FE5510}"/>
              </a:ext>
            </a:extLst>
          </p:cNvPr>
          <p:cNvSpPr>
            <a:spLocks noGrp="1"/>
          </p:cNvSpPr>
          <p:nvPr>
            <p:ph type="dt" sz="half" idx="10"/>
          </p:nvPr>
        </p:nvSpPr>
        <p:spPr/>
        <p:txBody>
          <a:bodyPr/>
          <a:lstStyle/>
          <a:p>
            <a:fld id="{9C1CAC77-F870-4E0F-92A2-801678D55A7B}" type="datetimeFigureOut">
              <a:rPr lang="en-US" smtClean="0"/>
              <a:t>6/29/2025</a:t>
            </a:fld>
            <a:endParaRPr lang="en-US"/>
          </a:p>
        </p:txBody>
      </p:sp>
      <p:sp>
        <p:nvSpPr>
          <p:cNvPr id="5" name="Footer Placeholder 4">
            <a:extLst>
              <a:ext uri="{FF2B5EF4-FFF2-40B4-BE49-F238E27FC236}">
                <a16:creationId xmlns:a16="http://schemas.microsoft.com/office/drawing/2014/main" id="{914DB9C4-27EB-16F5-4800-E598ADFBF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8F0F50-0237-E4B9-F657-2BB51096B8B2}"/>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891412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5CE7-3D18-43AF-98CE-0BCF8AB37B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E04A79-3EA4-8104-4A17-E88551379F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DAD11C-4E64-B38E-C08B-96B949E4A771}"/>
              </a:ext>
            </a:extLst>
          </p:cNvPr>
          <p:cNvSpPr>
            <a:spLocks noGrp="1"/>
          </p:cNvSpPr>
          <p:nvPr>
            <p:ph type="dt" sz="half" idx="10"/>
          </p:nvPr>
        </p:nvSpPr>
        <p:spPr/>
        <p:txBody>
          <a:bodyPr/>
          <a:lstStyle/>
          <a:p>
            <a:fld id="{9C1CAC77-F870-4E0F-92A2-801678D55A7B}" type="datetimeFigureOut">
              <a:rPr lang="en-US" smtClean="0"/>
              <a:t>6/29/2025</a:t>
            </a:fld>
            <a:endParaRPr lang="en-US"/>
          </a:p>
        </p:txBody>
      </p:sp>
      <p:sp>
        <p:nvSpPr>
          <p:cNvPr id="5" name="Footer Placeholder 4">
            <a:extLst>
              <a:ext uri="{FF2B5EF4-FFF2-40B4-BE49-F238E27FC236}">
                <a16:creationId xmlns:a16="http://schemas.microsoft.com/office/drawing/2014/main" id="{5D0C0CD3-F4B2-17E3-BD9B-3E961137B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7C85EF-CCCF-FC02-AB7B-A32DA381E36F}"/>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4275381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5804-3655-9500-0935-5D7724C693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17A6BD-ECB7-CE40-83E3-6FB9C50CC8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EB891D-B0ED-A357-D490-0630565511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E9E5A5-4A1D-73B4-4153-DB76554779A9}"/>
              </a:ext>
            </a:extLst>
          </p:cNvPr>
          <p:cNvSpPr>
            <a:spLocks noGrp="1"/>
          </p:cNvSpPr>
          <p:nvPr>
            <p:ph type="dt" sz="half" idx="10"/>
          </p:nvPr>
        </p:nvSpPr>
        <p:spPr/>
        <p:txBody>
          <a:bodyPr/>
          <a:lstStyle/>
          <a:p>
            <a:fld id="{9C1CAC77-F870-4E0F-92A2-801678D55A7B}" type="datetimeFigureOut">
              <a:rPr lang="en-US" smtClean="0"/>
              <a:t>6/29/2025</a:t>
            </a:fld>
            <a:endParaRPr lang="en-US"/>
          </a:p>
        </p:txBody>
      </p:sp>
      <p:sp>
        <p:nvSpPr>
          <p:cNvPr id="6" name="Footer Placeholder 5">
            <a:extLst>
              <a:ext uri="{FF2B5EF4-FFF2-40B4-BE49-F238E27FC236}">
                <a16:creationId xmlns:a16="http://schemas.microsoft.com/office/drawing/2014/main" id="{CC5DA7E0-F2BD-C50F-4732-B6493D12DC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A660CF-4BCA-CC89-CF59-22F032DBA6BA}"/>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31956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D39A6-073C-03DA-2A14-0F8C7F65A2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3694FD-0069-B7EE-260F-888287A4F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D0CF8E-2DBF-4802-BEAD-9C6FAC886A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51B355-9F80-8F26-8320-BA693E7373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552AD-D9F1-686F-B0F7-88DE14F478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900393-38B5-357F-A6D1-A60F69F8CFCD}"/>
              </a:ext>
            </a:extLst>
          </p:cNvPr>
          <p:cNvSpPr>
            <a:spLocks noGrp="1"/>
          </p:cNvSpPr>
          <p:nvPr>
            <p:ph type="dt" sz="half" idx="10"/>
          </p:nvPr>
        </p:nvSpPr>
        <p:spPr/>
        <p:txBody>
          <a:bodyPr/>
          <a:lstStyle/>
          <a:p>
            <a:fld id="{9C1CAC77-F870-4E0F-92A2-801678D55A7B}" type="datetimeFigureOut">
              <a:rPr lang="en-US" smtClean="0"/>
              <a:t>6/29/2025</a:t>
            </a:fld>
            <a:endParaRPr lang="en-US"/>
          </a:p>
        </p:txBody>
      </p:sp>
      <p:sp>
        <p:nvSpPr>
          <p:cNvPr id="8" name="Footer Placeholder 7">
            <a:extLst>
              <a:ext uri="{FF2B5EF4-FFF2-40B4-BE49-F238E27FC236}">
                <a16:creationId xmlns:a16="http://schemas.microsoft.com/office/drawing/2014/main" id="{2BAAC61C-6B8C-DC5D-E840-95A275DC6A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CCD9DE-3051-7EDE-816E-FBDB7CBFF4C6}"/>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3446240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A4218-4B9A-1981-5B4C-4E232995D4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923B95-604E-58F3-FA60-B93EE8DEBA44}"/>
              </a:ext>
            </a:extLst>
          </p:cNvPr>
          <p:cNvSpPr>
            <a:spLocks noGrp="1"/>
          </p:cNvSpPr>
          <p:nvPr>
            <p:ph type="dt" sz="half" idx="10"/>
          </p:nvPr>
        </p:nvSpPr>
        <p:spPr/>
        <p:txBody>
          <a:bodyPr/>
          <a:lstStyle/>
          <a:p>
            <a:fld id="{9C1CAC77-F870-4E0F-92A2-801678D55A7B}" type="datetimeFigureOut">
              <a:rPr lang="en-US" smtClean="0"/>
              <a:t>6/29/2025</a:t>
            </a:fld>
            <a:endParaRPr lang="en-US"/>
          </a:p>
        </p:txBody>
      </p:sp>
      <p:sp>
        <p:nvSpPr>
          <p:cNvPr id="4" name="Footer Placeholder 3">
            <a:extLst>
              <a:ext uri="{FF2B5EF4-FFF2-40B4-BE49-F238E27FC236}">
                <a16:creationId xmlns:a16="http://schemas.microsoft.com/office/drawing/2014/main" id="{D83B3525-AC54-03B3-F4BB-C3410ED1B0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3B3673-659D-832A-D9C7-42E3D409545A}"/>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4234352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DF637D-9DAA-3B81-629F-70A9BFB4BCF7}"/>
              </a:ext>
            </a:extLst>
          </p:cNvPr>
          <p:cNvSpPr>
            <a:spLocks noGrp="1"/>
          </p:cNvSpPr>
          <p:nvPr>
            <p:ph type="dt" sz="half" idx="10"/>
          </p:nvPr>
        </p:nvSpPr>
        <p:spPr/>
        <p:txBody>
          <a:bodyPr/>
          <a:lstStyle/>
          <a:p>
            <a:fld id="{9C1CAC77-F870-4E0F-92A2-801678D55A7B}" type="datetimeFigureOut">
              <a:rPr lang="en-US" smtClean="0"/>
              <a:t>6/29/2025</a:t>
            </a:fld>
            <a:endParaRPr lang="en-US"/>
          </a:p>
        </p:txBody>
      </p:sp>
      <p:sp>
        <p:nvSpPr>
          <p:cNvPr id="3" name="Footer Placeholder 2">
            <a:extLst>
              <a:ext uri="{FF2B5EF4-FFF2-40B4-BE49-F238E27FC236}">
                <a16:creationId xmlns:a16="http://schemas.microsoft.com/office/drawing/2014/main" id="{01AAEE3F-739D-EAEA-B896-00743F03CE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06F865-0CFF-65F4-2B17-68671F655C51}"/>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1244590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6561-2CAE-1F7D-D6C2-C8F430E379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B9F2A-5A4F-1F45-853C-FEFEE0FE84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B0BD22-988F-F468-977F-24DF81D917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4DEDD2-7138-1B82-99A1-A65674D718B9}"/>
              </a:ext>
            </a:extLst>
          </p:cNvPr>
          <p:cNvSpPr>
            <a:spLocks noGrp="1"/>
          </p:cNvSpPr>
          <p:nvPr>
            <p:ph type="dt" sz="half" idx="10"/>
          </p:nvPr>
        </p:nvSpPr>
        <p:spPr/>
        <p:txBody>
          <a:bodyPr/>
          <a:lstStyle/>
          <a:p>
            <a:fld id="{9C1CAC77-F870-4E0F-92A2-801678D55A7B}" type="datetimeFigureOut">
              <a:rPr lang="en-US" smtClean="0"/>
              <a:t>6/29/2025</a:t>
            </a:fld>
            <a:endParaRPr lang="en-US"/>
          </a:p>
        </p:txBody>
      </p:sp>
      <p:sp>
        <p:nvSpPr>
          <p:cNvPr id="6" name="Footer Placeholder 5">
            <a:extLst>
              <a:ext uri="{FF2B5EF4-FFF2-40B4-BE49-F238E27FC236}">
                <a16:creationId xmlns:a16="http://schemas.microsoft.com/office/drawing/2014/main" id="{9E16F870-A3B7-2FC0-E0F6-0260294F9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62EDA1-E9C8-6E98-BB4B-58E030AD6BC4}"/>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1059669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C285-0058-81EF-7FBB-499DCFE01C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C73990-FDF3-EE83-3F33-150AECB934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DCB766-6B22-66F6-6400-953797DEC7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EAD1D4-6180-DBC4-8ACD-0CDE9BBA5F64}"/>
              </a:ext>
            </a:extLst>
          </p:cNvPr>
          <p:cNvSpPr>
            <a:spLocks noGrp="1"/>
          </p:cNvSpPr>
          <p:nvPr>
            <p:ph type="dt" sz="half" idx="10"/>
          </p:nvPr>
        </p:nvSpPr>
        <p:spPr/>
        <p:txBody>
          <a:bodyPr/>
          <a:lstStyle/>
          <a:p>
            <a:fld id="{9C1CAC77-F870-4E0F-92A2-801678D55A7B}" type="datetimeFigureOut">
              <a:rPr lang="en-US" smtClean="0"/>
              <a:t>6/29/2025</a:t>
            </a:fld>
            <a:endParaRPr lang="en-US"/>
          </a:p>
        </p:txBody>
      </p:sp>
      <p:sp>
        <p:nvSpPr>
          <p:cNvPr id="6" name="Footer Placeholder 5">
            <a:extLst>
              <a:ext uri="{FF2B5EF4-FFF2-40B4-BE49-F238E27FC236}">
                <a16:creationId xmlns:a16="http://schemas.microsoft.com/office/drawing/2014/main" id="{C39187DD-1A9F-A590-3A85-38092E749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F11022-B2C3-4AF5-4835-C9F42AA5C209}"/>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1430787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50C122-1753-BE24-FC61-781A1A6BF3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946D8C-1446-0538-0485-8BCD925296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1F1C4-2C8E-4EE3-CD76-A51005EA39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CAC77-F870-4E0F-92A2-801678D55A7B}" type="datetimeFigureOut">
              <a:rPr lang="en-US" smtClean="0"/>
              <a:t>6/29/2025</a:t>
            </a:fld>
            <a:endParaRPr lang="en-US"/>
          </a:p>
        </p:txBody>
      </p:sp>
      <p:sp>
        <p:nvSpPr>
          <p:cNvPr id="5" name="Footer Placeholder 4">
            <a:extLst>
              <a:ext uri="{FF2B5EF4-FFF2-40B4-BE49-F238E27FC236}">
                <a16:creationId xmlns:a16="http://schemas.microsoft.com/office/drawing/2014/main" id="{DE11F5B6-959D-7419-D7AC-95CA08291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20F7BF-5B8C-3606-BB68-A6FF2EB260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7E240F-C758-4B14-B5A1-F02BBA5FE69A}" type="slidenum">
              <a:rPr lang="en-US" smtClean="0"/>
              <a:t>‹#›</a:t>
            </a:fld>
            <a:endParaRPr lang="en-US"/>
          </a:p>
        </p:txBody>
      </p:sp>
    </p:spTree>
    <p:extLst>
      <p:ext uri="{BB962C8B-B14F-4D97-AF65-F5344CB8AC3E}">
        <p14:creationId xmlns:p14="http://schemas.microsoft.com/office/powerpoint/2010/main" val="1788443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24.jp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24.jp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24.jp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24.jp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0.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3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svg"/><Relationship Id="rId7"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40.sv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52.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2.png"/><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490.png"/><Relationship Id="rId7"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21.png"/></Relationships>
</file>

<file path=ppt/slides/_rels/slide5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0.png"/><Relationship Id="rId7"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21.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60.jpg"/><Relationship Id="rId5" Type="http://schemas.openxmlformats.org/officeDocument/2006/relationships/image" Target="../media/image63.png"/><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4.png"/><Relationship Id="rId7"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1.png"/></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40.png"/><Relationship Id="rId7" Type="http://schemas.openxmlformats.org/officeDocument/2006/relationships/image" Target="../media/image79.gi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76.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370.png"/><Relationship Id="rId7" Type="http://schemas.openxmlformats.org/officeDocument/2006/relationships/image" Target="../media/image410.png"/><Relationship Id="rId12" Type="http://schemas.openxmlformats.org/officeDocument/2006/relationships/image" Target="../media/image460.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image" Target="../media/image450.png"/><Relationship Id="rId5" Type="http://schemas.openxmlformats.org/officeDocument/2006/relationships/image" Target="../media/image390.png"/><Relationship Id="rId10" Type="http://schemas.openxmlformats.org/officeDocument/2006/relationships/image" Target="../media/image440.png"/><Relationship Id="rId4" Type="http://schemas.openxmlformats.org/officeDocument/2006/relationships/image" Target="../media/image380.png"/><Relationship Id="rId9" Type="http://schemas.openxmlformats.org/officeDocument/2006/relationships/image" Target="../media/image43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7C5B6-A199-4791-C4AA-875B61E95A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61DE22-6F15-5687-FB98-E6C6C58BCCE2}"/>
              </a:ext>
            </a:extLst>
          </p:cNvPr>
          <p:cNvSpPr>
            <a:spLocks noGrp="1"/>
          </p:cNvSpPr>
          <p:nvPr>
            <p:ph type="ctrTitle"/>
          </p:nvPr>
        </p:nvSpPr>
        <p:spPr>
          <a:xfrm>
            <a:off x="1096489" y="450719"/>
            <a:ext cx="10191008" cy="2387600"/>
          </a:xfrm>
        </p:spPr>
        <p:txBody>
          <a:bodyPr>
            <a:normAutofit fontScale="90000"/>
          </a:bodyPr>
          <a:lstStyle/>
          <a:p>
            <a:r>
              <a:rPr lang="en-US" dirty="0">
                <a:solidFill>
                  <a:srgbClr val="C00000"/>
                </a:solidFill>
              </a:rPr>
              <a:t>Lifting Linear Sketches: Optimal Bounds and Adversarial Robustness </a:t>
            </a:r>
            <a:endParaRPr lang="en-US" dirty="0"/>
          </a:p>
        </p:txBody>
      </p:sp>
      <p:sp>
        <p:nvSpPr>
          <p:cNvPr id="6" name="TextBox 5">
            <a:extLst>
              <a:ext uri="{FF2B5EF4-FFF2-40B4-BE49-F238E27FC236}">
                <a16:creationId xmlns:a16="http://schemas.microsoft.com/office/drawing/2014/main" id="{2F38670D-1F08-F8A2-1BB4-CC9304AB8C58}"/>
              </a:ext>
            </a:extLst>
          </p:cNvPr>
          <p:cNvSpPr txBox="1"/>
          <p:nvPr/>
        </p:nvSpPr>
        <p:spPr>
          <a:xfrm>
            <a:off x="106420" y="4945876"/>
            <a:ext cx="2926558" cy="892552"/>
          </a:xfrm>
          <a:prstGeom prst="rect">
            <a:avLst/>
          </a:prstGeom>
          <a:noFill/>
        </p:spPr>
        <p:txBody>
          <a:bodyPr wrap="square" rtlCol="0">
            <a:spAutoFit/>
          </a:bodyPr>
          <a:lstStyle/>
          <a:p>
            <a:pPr algn="ctr"/>
            <a:r>
              <a:rPr lang="en-US" sz="2400" dirty="0"/>
              <a:t>Elena </a:t>
            </a:r>
            <a:r>
              <a:rPr lang="en-US" sz="2400" dirty="0" err="1"/>
              <a:t>Gribelyuk</a:t>
            </a:r>
            <a:endParaRPr lang="en-US" sz="2400" dirty="0"/>
          </a:p>
          <a:p>
            <a:pPr algn="ctr"/>
            <a:r>
              <a:rPr lang="en-US" sz="2400" dirty="0"/>
              <a:t>P</a:t>
            </a:r>
            <a:r>
              <a:rPr lang="en-US" altLang="zh-CN" sz="2400" dirty="0"/>
              <a:t>rinceton</a:t>
            </a:r>
            <a:r>
              <a:rPr lang="en-US" altLang="zh-CN" sz="2800" dirty="0"/>
              <a:t> </a:t>
            </a:r>
            <a:endParaRPr lang="en-US" sz="2800" dirty="0"/>
          </a:p>
        </p:txBody>
      </p:sp>
      <p:pic>
        <p:nvPicPr>
          <p:cNvPr id="10" name="Picture 9">
            <a:extLst>
              <a:ext uri="{FF2B5EF4-FFF2-40B4-BE49-F238E27FC236}">
                <a16:creationId xmlns:a16="http://schemas.microsoft.com/office/drawing/2014/main" id="{3E83FCD4-9079-760E-7552-E45093024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808" y="3332224"/>
            <a:ext cx="1475153" cy="1341049"/>
          </a:xfrm>
          <a:prstGeom prst="rect">
            <a:avLst/>
          </a:prstGeom>
        </p:spPr>
      </p:pic>
      <p:pic>
        <p:nvPicPr>
          <p:cNvPr id="12" name="Picture 11">
            <a:extLst>
              <a:ext uri="{FF2B5EF4-FFF2-40B4-BE49-F238E27FC236}">
                <a16:creationId xmlns:a16="http://schemas.microsoft.com/office/drawing/2014/main" id="{06D35393-D767-E9CD-974C-22023CD00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7274" y="3279405"/>
            <a:ext cx="2068592" cy="1379061"/>
          </a:xfrm>
          <a:prstGeom prst="rect">
            <a:avLst/>
          </a:prstGeom>
        </p:spPr>
      </p:pic>
      <p:pic>
        <p:nvPicPr>
          <p:cNvPr id="29" name="Picture 28">
            <a:extLst>
              <a:ext uri="{FF2B5EF4-FFF2-40B4-BE49-F238E27FC236}">
                <a16:creationId xmlns:a16="http://schemas.microsoft.com/office/drawing/2014/main" id="{C857D975-D519-5ACC-E3A0-CD22719D7F0D}"/>
              </a:ext>
            </a:extLst>
          </p:cNvPr>
          <p:cNvPicPr>
            <a:picLocks noChangeAspect="1"/>
          </p:cNvPicPr>
          <p:nvPr/>
        </p:nvPicPr>
        <p:blipFill>
          <a:blip r:embed="rId5"/>
          <a:stretch>
            <a:fillRect/>
          </a:stretch>
        </p:blipFill>
        <p:spPr>
          <a:xfrm>
            <a:off x="5221015" y="3279405"/>
            <a:ext cx="1446120" cy="1480551"/>
          </a:xfrm>
          <a:prstGeom prst="rect">
            <a:avLst/>
          </a:prstGeom>
        </p:spPr>
      </p:pic>
      <p:pic>
        <p:nvPicPr>
          <p:cNvPr id="43" name="Picture 42">
            <a:extLst>
              <a:ext uri="{FF2B5EF4-FFF2-40B4-BE49-F238E27FC236}">
                <a16:creationId xmlns:a16="http://schemas.microsoft.com/office/drawing/2014/main" id="{0A7395E9-E581-D627-0115-A1D0423F92D3}"/>
              </a:ext>
            </a:extLst>
          </p:cNvPr>
          <p:cNvPicPr>
            <a:picLocks noChangeAspect="1"/>
          </p:cNvPicPr>
          <p:nvPr/>
        </p:nvPicPr>
        <p:blipFill>
          <a:blip r:embed="rId6"/>
          <a:stretch>
            <a:fillRect/>
          </a:stretch>
        </p:blipFill>
        <p:spPr>
          <a:xfrm>
            <a:off x="9712616" y="3264049"/>
            <a:ext cx="1574881" cy="1409772"/>
          </a:xfrm>
          <a:prstGeom prst="rect">
            <a:avLst/>
          </a:prstGeom>
        </p:spPr>
      </p:pic>
      <p:sp>
        <p:nvSpPr>
          <p:cNvPr id="8" name="TextBox 7">
            <a:extLst>
              <a:ext uri="{FF2B5EF4-FFF2-40B4-BE49-F238E27FC236}">
                <a16:creationId xmlns:a16="http://schemas.microsoft.com/office/drawing/2014/main" id="{EF7BB916-78D5-0880-BB8A-BCF4AD444757}"/>
              </a:ext>
            </a:extLst>
          </p:cNvPr>
          <p:cNvSpPr txBox="1"/>
          <p:nvPr/>
        </p:nvSpPr>
        <p:spPr>
          <a:xfrm>
            <a:off x="2241961" y="4949353"/>
            <a:ext cx="2926558" cy="830997"/>
          </a:xfrm>
          <a:prstGeom prst="rect">
            <a:avLst/>
          </a:prstGeom>
          <a:noFill/>
        </p:spPr>
        <p:txBody>
          <a:bodyPr wrap="square" rtlCol="0">
            <a:spAutoFit/>
          </a:bodyPr>
          <a:lstStyle/>
          <a:p>
            <a:pPr algn="ctr"/>
            <a:r>
              <a:rPr lang="en-US" sz="2400" dirty="0"/>
              <a:t>Honghao Lin</a:t>
            </a:r>
          </a:p>
          <a:p>
            <a:pPr algn="ctr"/>
            <a:r>
              <a:rPr lang="en-US" sz="2400" dirty="0"/>
              <a:t>CMU</a:t>
            </a:r>
          </a:p>
        </p:txBody>
      </p:sp>
      <p:sp>
        <p:nvSpPr>
          <p:cNvPr id="9" name="TextBox 8">
            <a:extLst>
              <a:ext uri="{FF2B5EF4-FFF2-40B4-BE49-F238E27FC236}">
                <a16:creationId xmlns:a16="http://schemas.microsoft.com/office/drawing/2014/main" id="{B0450BF8-E3E5-B6CB-ED54-F00A183897E2}"/>
              </a:ext>
            </a:extLst>
          </p:cNvPr>
          <p:cNvSpPr txBox="1"/>
          <p:nvPr/>
        </p:nvSpPr>
        <p:spPr>
          <a:xfrm>
            <a:off x="4479261" y="4949353"/>
            <a:ext cx="2926558" cy="830997"/>
          </a:xfrm>
          <a:prstGeom prst="rect">
            <a:avLst/>
          </a:prstGeom>
          <a:noFill/>
        </p:spPr>
        <p:txBody>
          <a:bodyPr wrap="square" rtlCol="0">
            <a:spAutoFit/>
          </a:bodyPr>
          <a:lstStyle/>
          <a:p>
            <a:pPr algn="ctr"/>
            <a:r>
              <a:rPr lang="en-US" sz="2400" dirty="0"/>
              <a:t>David P. Woodruff</a:t>
            </a:r>
          </a:p>
          <a:p>
            <a:pPr algn="ctr"/>
            <a:r>
              <a:rPr lang="en-US" sz="2400" dirty="0"/>
              <a:t>CMU</a:t>
            </a:r>
          </a:p>
        </p:txBody>
      </p:sp>
      <p:sp>
        <p:nvSpPr>
          <p:cNvPr id="11" name="TextBox 10">
            <a:extLst>
              <a:ext uri="{FF2B5EF4-FFF2-40B4-BE49-F238E27FC236}">
                <a16:creationId xmlns:a16="http://schemas.microsoft.com/office/drawing/2014/main" id="{5B0F7589-2531-4B44-DE89-5B6FF7309029}"/>
              </a:ext>
            </a:extLst>
          </p:cNvPr>
          <p:cNvSpPr txBox="1"/>
          <p:nvPr/>
        </p:nvSpPr>
        <p:spPr>
          <a:xfrm>
            <a:off x="6901236" y="4945876"/>
            <a:ext cx="2926558" cy="830997"/>
          </a:xfrm>
          <a:prstGeom prst="rect">
            <a:avLst/>
          </a:prstGeom>
          <a:noFill/>
        </p:spPr>
        <p:txBody>
          <a:bodyPr wrap="square" rtlCol="0">
            <a:spAutoFit/>
          </a:bodyPr>
          <a:lstStyle/>
          <a:p>
            <a:pPr algn="ctr"/>
            <a:r>
              <a:rPr lang="en-US" sz="2400" dirty="0" err="1"/>
              <a:t>Huacheng</a:t>
            </a:r>
            <a:r>
              <a:rPr lang="en-US" sz="2400" dirty="0"/>
              <a:t> Yu</a:t>
            </a:r>
          </a:p>
          <a:p>
            <a:pPr algn="ctr"/>
            <a:r>
              <a:rPr lang="en-US" sz="2400" dirty="0"/>
              <a:t>P</a:t>
            </a:r>
            <a:r>
              <a:rPr lang="en-US" altLang="zh-CN" sz="2400" dirty="0"/>
              <a:t>rinceton</a:t>
            </a:r>
            <a:endParaRPr lang="en-US" sz="2400" dirty="0"/>
          </a:p>
        </p:txBody>
      </p:sp>
      <p:sp>
        <p:nvSpPr>
          <p:cNvPr id="13" name="TextBox 12">
            <a:extLst>
              <a:ext uri="{FF2B5EF4-FFF2-40B4-BE49-F238E27FC236}">
                <a16:creationId xmlns:a16="http://schemas.microsoft.com/office/drawing/2014/main" id="{DAF3DEB9-7D7A-78D2-FD4E-3C4C98658D93}"/>
              </a:ext>
            </a:extLst>
          </p:cNvPr>
          <p:cNvSpPr txBox="1"/>
          <p:nvPr/>
        </p:nvSpPr>
        <p:spPr>
          <a:xfrm>
            <a:off x="9036777" y="4949622"/>
            <a:ext cx="2926558" cy="830997"/>
          </a:xfrm>
          <a:prstGeom prst="rect">
            <a:avLst/>
          </a:prstGeom>
          <a:noFill/>
        </p:spPr>
        <p:txBody>
          <a:bodyPr wrap="square" rtlCol="0">
            <a:spAutoFit/>
          </a:bodyPr>
          <a:lstStyle/>
          <a:p>
            <a:pPr algn="ctr"/>
            <a:r>
              <a:rPr lang="en-US" sz="2400" dirty="0"/>
              <a:t>Samson Zhou</a:t>
            </a:r>
          </a:p>
          <a:p>
            <a:pPr algn="ctr"/>
            <a:r>
              <a:rPr lang="en-US" sz="2400" dirty="0"/>
              <a:t>T</a:t>
            </a:r>
            <a:r>
              <a:rPr lang="en-US" altLang="zh-CN" sz="2400" dirty="0"/>
              <a:t>exas A&amp;M</a:t>
            </a:r>
            <a:endParaRPr lang="en-US" sz="2400" dirty="0"/>
          </a:p>
        </p:txBody>
      </p:sp>
      <p:pic>
        <p:nvPicPr>
          <p:cNvPr id="32" name="Picture 31">
            <a:extLst>
              <a:ext uri="{FF2B5EF4-FFF2-40B4-BE49-F238E27FC236}">
                <a16:creationId xmlns:a16="http://schemas.microsoft.com/office/drawing/2014/main" id="{E80E3C73-7509-EA8F-00EF-C2BC76D76290}"/>
              </a:ext>
            </a:extLst>
          </p:cNvPr>
          <p:cNvPicPr>
            <a:picLocks noChangeAspect="1"/>
          </p:cNvPicPr>
          <p:nvPr/>
        </p:nvPicPr>
        <p:blipFill>
          <a:blip r:embed="rId7"/>
          <a:stretch>
            <a:fillRect/>
          </a:stretch>
        </p:blipFill>
        <p:spPr>
          <a:xfrm>
            <a:off x="2938980" y="3264049"/>
            <a:ext cx="1540281" cy="1518583"/>
          </a:xfrm>
          <a:prstGeom prst="rect">
            <a:avLst/>
          </a:prstGeom>
        </p:spPr>
      </p:pic>
    </p:spTree>
    <p:extLst>
      <p:ext uri="{BB962C8B-B14F-4D97-AF65-F5344CB8AC3E}">
        <p14:creationId xmlns:p14="http://schemas.microsoft.com/office/powerpoint/2010/main" val="2902529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4B52E-BC3E-78A6-2102-CAC42DE1D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72A442-46F4-5EC2-538B-71C2F2302815}"/>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80105A2-8F4D-F4C5-0DEB-FB496D01D280}"/>
                  </a:ext>
                </a:extLst>
              </p:cNvPr>
              <p:cNvSpPr>
                <a:spLocks noGrp="1"/>
              </p:cNvSpPr>
              <p:nvPr>
                <p:ph idx="1"/>
              </p:nvPr>
            </p:nvSpPr>
            <p:spPr>
              <a:xfrm>
                <a:off x="838200" y="1789999"/>
                <a:ext cx="10684397" cy="4955185"/>
              </a:xfrm>
            </p:spPr>
            <p:txBody>
              <a:bodyPr>
                <a:normAutofit/>
              </a:bodyPr>
              <a:lstStyle/>
              <a:p>
                <a:pPr>
                  <a:buClr>
                    <a:schemeClr val="tx1"/>
                  </a:buClr>
                </a:pPr>
                <a:r>
                  <a:rPr lang="en-US" sz="3200" dirty="0"/>
                  <a:t>Algorithm maintains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for a matrix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throughout the stream</a:t>
                </a:r>
              </a:p>
              <a:p>
                <a:pPr lvl="1">
                  <a:buClr>
                    <a:schemeClr val="tx1"/>
                  </a:buClr>
                </a:pPr>
                <a:r>
                  <a:rPr lang="en-US" sz="3200" dirty="0"/>
                  <a:t>In the streaming model, the entries of </a:t>
                </a:r>
                <a14:m>
                  <m:oMath xmlns:m="http://schemas.openxmlformats.org/officeDocument/2006/math">
                    <m:r>
                      <a:rPr lang="en-US" sz="3200" i="1">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 </m:t>
                    </m:r>
                  </m:oMath>
                </a14:m>
                <a:r>
                  <a:rPr lang="en-US" sz="3200" dirty="0"/>
                  <a:t>should be</a:t>
                </a:r>
                <a:r>
                  <a:rPr lang="en-US" sz="3200" dirty="0">
                    <a:solidFill>
                      <a:srgbClr val="C00000"/>
                    </a:solidFill>
                  </a:rPr>
                  <a:t> </a:t>
                </a:r>
                <a14:m>
                  <m:oMath xmlns:m="http://schemas.openxmlformats.org/officeDocument/2006/math">
                    <m:r>
                      <m:rPr>
                        <m:sty m:val="p"/>
                      </m:rPr>
                      <a:rPr lang="en-US" sz="3200" i="0">
                        <a:solidFill>
                          <a:srgbClr val="C00000"/>
                        </a:solidFill>
                        <a:latin typeface="Cambria Math" panose="02040503050406030204" pitchFamily="18" charset="0"/>
                      </a:rPr>
                      <m:t>poly</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r>
                      <a:rPr lang="en-US" sz="3200" i="1">
                        <a:solidFill>
                          <a:srgbClr val="C00000"/>
                        </a:solidFill>
                        <a:latin typeface="Cambria Math" panose="02040503050406030204" pitchFamily="18" charset="0"/>
                      </a:rPr>
                      <m:t>)</m:t>
                    </m:r>
                  </m:oMath>
                </a14:m>
                <a:r>
                  <a:rPr lang="en-US" sz="3200" dirty="0"/>
                  <a:t> bounded integers</a:t>
                </a:r>
              </a:p>
              <a:p>
                <a:pPr lvl="1">
                  <a:buClr>
                    <a:schemeClr val="tx1"/>
                  </a:buClr>
                </a:pPr>
                <a:endParaRPr lang="en-US" sz="3200" dirty="0"/>
              </a:p>
              <a:p>
                <a:pPr>
                  <a:buClr>
                    <a:schemeClr val="tx1"/>
                  </a:buClr>
                </a:pPr>
                <a:r>
                  <a:rPr lang="en-US" sz="3200" dirty="0"/>
                  <a:t>All insertion-deletion streaming algorithms on a sufficiently long stream might as well be linear sketches </a:t>
                </a:r>
                <a:r>
                  <a:rPr lang="en-US" sz="3200" dirty="0">
                    <a:solidFill>
                      <a:srgbClr val="0070C0"/>
                    </a:solidFill>
                  </a:rPr>
                  <a:t>[LNW14, AHLW16]</a:t>
                </a:r>
              </a:p>
              <a:p>
                <a:pPr>
                  <a:buClr>
                    <a:schemeClr val="tx1"/>
                  </a:buClr>
                </a:pPr>
                <a:endParaRPr lang="en-US" sz="3200" dirty="0">
                  <a:solidFill>
                    <a:srgbClr val="0070C0"/>
                  </a:solidFill>
                </a:endParaRPr>
              </a:p>
            </p:txBody>
          </p:sp>
        </mc:Choice>
        <mc:Fallback>
          <p:sp>
            <p:nvSpPr>
              <p:cNvPr id="3" name="Content Placeholder 2">
                <a:extLst>
                  <a:ext uri="{FF2B5EF4-FFF2-40B4-BE49-F238E27FC236}">
                    <a16:creationId xmlns:a16="http://schemas.microsoft.com/office/drawing/2014/main" id="{980105A2-8F4D-F4C5-0DEB-FB496D01D280}"/>
                  </a:ext>
                </a:extLst>
              </p:cNvPr>
              <p:cNvSpPr>
                <a:spLocks noGrp="1" noRot="1" noChangeAspect="1" noMove="1" noResize="1" noEditPoints="1" noAdjustHandles="1" noChangeArrowheads="1" noChangeShapeType="1" noTextEdit="1"/>
              </p:cNvSpPr>
              <p:nvPr>
                <p:ph idx="1"/>
              </p:nvPr>
            </p:nvSpPr>
            <p:spPr>
              <a:xfrm>
                <a:off x="838200" y="1789999"/>
                <a:ext cx="10684397" cy="4955185"/>
              </a:xfrm>
              <a:blipFill>
                <a:blip r:embed="rId3"/>
                <a:stretch>
                  <a:fillRect l="-1313" t="-2463" r="-400"/>
                </a:stretch>
              </a:blipFill>
            </p:spPr>
            <p:txBody>
              <a:bodyPr/>
              <a:lstStyle/>
              <a:p>
                <a:r>
                  <a:rPr lang="en-US">
                    <a:noFill/>
                  </a:rPr>
                  <a:t> </a:t>
                </a:r>
              </a:p>
            </p:txBody>
          </p:sp>
        </mc:Fallback>
      </mc:AlternateContent>
    </p:spTree>
    <p:extLst>
      <p:ext uri="{BB962C8B-B14F-4D97-AF65-F5344CB8AC3E}">
        <p14:creationId xmlns:p14="http://schemas.microsoft.com/office/powerpoint/2010/main" val="993943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FAD23-82B9-1D02-3FA4-5F85FE3A1A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E3BB16-ADC3-2123-01D0-06BC415C9DE1}"/>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619D4D-CE1A-4ADE-0F00-1084734C9F15}"/>
                  </a:ext>
                </a:extLst>
              </p:cNvPr>
              <p:cNvSpPr>
                <a:spLocks noGrp="1"/>
              </p:cNvSpPr>
              <p:nvPr>
                <p:ph idx="1"/>
              </p:nvPr>
            </p:nvSpPr>
            <p:spPr>
              <a:xfrm>
                <a:off x="838198" y="1825625"/>
                <a:ext cx="10668001" cy="4351338"/>
              </a:xfrm>
            </p:spPr>
            <p:txBody>
              <a:bodyPr>
                <a:normAutofit/>
              </a:bodyPr>
              <a:lstStyle/>
              <a:p>
                <a:pPr>
                  <a:buClr>
                    <a:schemeClr val="tx1"/>
                  </a:buClr>
                </a:pPr>
                <a:r>
                  <a:rPr lang="en-US" sz="3200" dirty="0">
                    <a:solidFill>
                      <a:srgbClr val="FF0000"/>
                    </a:solidFill>
                  </a:rPr>
                  <a:t>Lower bounds</a:t>
                </a:r>
                <a:r>
                  <a:rPr lang="en-US" sz="3200" dirty="0"/>
                  <a:t>: for a given task, how many rows </a:t>
                </a:r>
                <a:r>
                  <a:rPr lang="en-US" altLang="zh-CN" sz="3200" dirty="0"/>
                  <a:t>do</a:t>
                </a:r>
                <a:r>
                  <a:rPr lang="en-US" sz="3200" dirty="0"/>
                  <a:t> </a:t>
                </a:r>
                <a14:m>
                  <m:oMath xmlns:m="http://schemas.openxmlformats.org/officeDocument/2006/math">
                    <m:r>
                      <a:rPr lang="en-US" sz="3200" i="1">
                        <a:solidFill>
                          <a:srgbClr val="C00000"/>
                        </a:solidFill>
                        <a:latin typeface="Cambria Math" panose="02040503050406030204" pitchFamily="18" charset="0"/>
                      </a:rPr>
                      <m:t>𝐴</m:t>
                    </m:r>
                  </m:oMath>
                </a14:m>
                <a:r>
                  <a:rPr lang="en-US" sz="3200" dirty="0"/>
                  <a:t> need to have?</a:t>
                </a:r>
              </a:p>
              <a:p>
                <a:pPr marL="0" indent="0">
                  <a:buClr>
                    <a:schemeClr val="tx1"/>
                  </a:buClr>
                  <a:buNone/>
                </a:pPr>
                <a:endParaRPr lang="en-US" sz="3200" dirty="0">
                  <a:solidFill>
                    <a:schemeClr val="accent1"/>
                  </a:solidFill>
                </a:endParaRPr>
              </a:p>
              <a:p>
                <a:pPr marL="0" indent="0">
                  <a:buClr>
                    <a:schemeClr val="tx1"/>
                  </a:buClr>
                  <a:buNone/>
                </a:pPr>
                <a:endParaRPr lang="en-US" sz="3200" dirty="0">
                  <a:solidFill>
                    <a:schemeClr val="accent1"/>
                  </a:solidFill>
                </a:endParaRPr>
              </a:p>
              <a:p>
                <a:pPr>
                  <a:buClr>
                    <a:schemeClr val="tx1"/>
                  </a:buClr>
                </a:pPr>
                <a:endParaRPr lang="en-US" sz="3200" dirty="0"/>
              </a:p>
              <a:p>
                <a:pPr>
                  <a:buClr>
                    <a:schemeClr val="tx1"/>
                  </a:buClr>
                </a:pPr>
                <a:endParaRPr lang="en-US" sz="3200" dirty="0"/>
              </a:p>
              <a:p>
                <a:pPr>
                  <a:buClr>
                    <a:schemeClr val="tx1"/>
                  </a:buClr>
                </a:pPr>
                <a:endParaRPr lang="en-US" altLang="zh-CN" sz="3200" b="0" i="1" dirty="0">
                  <a:solidFill>
                    <a:srgbClr val="C00000"/>
                  </a:solidFill>
                  <a:latin typeface="Cambria Math" panose="02040503050406030204" pitchFamily="18" charset="0"/>
                </a:endParaRPr>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39619D4D-CE1A-4ADE-0F00-1084734C9F15}"/>
                  </a:ext>
                </a:extLst>
              </p:cNvPr>
              <p:cNvSpPr>
                <a:spLocks noGrp="1" noRot="1" noChangeAspect="1" noMove="1" noResize="1" noEditPoints="1" noAdjustHandles="1" noChangeArrowheads="1" noChangeShapeType="1" noTextEdit="1"/>
              </p:cNvSpPr>
              <p:nvPr>
                <p:ph idx="1"/>
              </p:nvPr>
            </p:nvSpPr>
            <p:spPr>
              <a:xfrm>
                <a:off x="838198" y="1825625"/>
                <a:ext cx="10668001" cy="4351338"/>
              </a:xfrm>
              <a:blipFill>
                <a:blip r:embed="rId3"/>
                <a:stretch>
                  <a:fillRect l="-1257" t="-2801" r="-629"/>
                </a:stretch>
              </a:blipFill>
            </p:spPr>
            <p:txBody>
              <a:bodyPr/>
              <a:lstStyle/>
              <a:p>
                <a:r>
                  <a:rPr lang="en-US">
                    <a:noFill/>
                  </a:rPr>
                  <a:t> </a:t>
                </a:r>
              </a:p>
            </p:txBody>
          </p:sp>
        </mc:Fallback>
      </mc:AlternateContent>
    </p:spTree>
    <p:extLst>
      <p:ext uri="{BB962C8B-B14F-4D97-AF65-F5344CB8AC3E}">
        <p14:creationId xmlns:p14="http://schemas.microsoft.com/office/powerpoint/2010/main" val="95851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8821B-F751-FD43-F988-192F15C49E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2B2D65-1121-21DC-6F75-9EF48FB545D0}"/>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CAFE125-C26D-69BF-404C-A99CE5B77F44}"/>
                  </a:ext>
                </a:extLst>
              </p:cNvPr>
              <p:cNvSpPr>
                <a:spLocks noGrp="1"/>
              </p:cNvSpPr>
              <p:nvPr>
                <p:ph idx="1"/>
              </p:nvPr>
            </p:nvSpPr>
            <p:spPr>
              <a:xfrm>
                <a:off x="838198" y="1825625"/>
                <a:ext cx="10668001" cy="4351338"/>
              </a:xfrm>
            </p:spPr>
            <p:txBody>
              <a:bodyPr>
                <a:normAutofit/>
              </a:bodyPr>
              <a:lstStyle/>
              <a:p>
                <a:pPr>
                  <a:buClr>
                    <a:schemeClr val="tx1"/>
                  </a:buClr>
                </a:pPr>
                <a:r>
                  <a:rPr lang="en-US" sz="3200" dirty="0">
                    <a:solidFill>
                      <a:srgbClr val="FF0000"/>
                    </a:solidFill>
                  </a:rPr>
                  <a:t>Lower bounds </a:t>
                </a:r>
                <a:r>
                  <a:rPr lang="en-US" sz="3200" dirty="0"/>
                  <a:t>are fundamental to our understanding of the hardness of streaming problems</a:t>
                </a:r>
              </a:p>
              <a:p>
                <a:pPr>
                  <a:buClr>
                    <a:schemeClr val="tx1"/>
                  </a:buClr>
                </a:pPr>
                <a:endParaRPr lang="en-US" sz="3200" dirty="0"/>
              </a:p>
              <a:p>
                <a:pPr>
                  <a:buClr>
                    <a:schemeClr val="tx1"/>
                  </a:buClr>
                </a:pPr>
                <a:r>
                  <a:rPr lang="en-US" sz="3200" dirty="0"/>
                  <a:t>A popular method is to define two “hard” distribution</a:t>
                </a:r>
                <a:r>
                  <a:rPr lang="en-US" altLang="zh-CN" sz="3200" dirty="0"/>
                  <a:t>s</a:t>
                </a:r>
                <a:r>
                  <a:rPr lang="en-US" sz="3200" b="0" dirty="0">
                    <a:solidFill>
                      <a:srgbClr val="C00000"/>
                    </a:solidFill>
                  </a:rPr>
                  <a: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1</m:t>
                        </m:r>
                      </m:sub>
                    </m:sSub>
                  </m:oMath>
                </a14:m>
                <a:r>
                  <a:rPr lang="en-US" sz="3200" dirty="0">
                    <a:solidFill>
                      <a:srgbClr val="00B050"/>
                    </a:solidFill>
                  </a:rPr>
                  <a:t> </a:t>
                </a:r>
                <a:r>
                  <a:rPr lang="en-US" sz="3200" dirty="0"/>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2</m:t>
                        </m:r>
                      </m:sub>
                    </m:sSub>
                    <m:r>
                      <a:rPr lang="en-US" sz="3200" b="0" i="0" smtClean="0">
                        <a:solidFill>
                          <a:srgbClr val="C00000"/>
                        </a:solidFill>
                        <a:latin typeface="Cambria Math" panose="02040503050406030204" pitchFamily="18" charset="0"/>
                      </a:rPr>
                      <m:t> </m:t>
                    </m:r>
                  </m:oMath>
                </a14:m>
                <a:r>
                  <a:rPr lang="en-US" sz="3200" dirty="0"/>
                  <a:t>that exhibit a desired gap for the problem of interest</a:t>
                </a:r>
              </a:p>
              <a:p>
                <a:pPr>
                  <a:buClr>
                    <a:schemeClr val="tx1"/>
                  </a:buClr>
                </a:pPr>
                <a:endParaRPr lang="en-US" sz="3200" dirty="0"/>
              </a:p>
              <a:p>
                <a:pPr>
                  <a:buClr>
                    <a:schemeClr val="tx1"/>
                  </a:buClr>
                </a:pPr>
                <a:r>
                  <a:rPr lang="en-US" sz="3200" dirty="0"/>
                  <a:t>Then show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𝑑</m:t>
                        </m:r>
                      </m:e>
                      <m:sub>
                        <m:r>
                          <a:rPr lang="en-US" sz="3200" b="0" i="1" smtClean="0">
                            <a:solidFill>
                              <a:srgbClr val="C00000"/>
                            </a:solidFill>
                            <a:latin typeface="Cambria Math" panose="02040503050406030204" pitchFamily="18" charset="0"/>
                          </a:rPr>
                          <m:t>𝑇𝑉</m:t>
                        </m:r>
                      </m:sub>
                    </m:sSub>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𝐴𝑦</m:t>
                        </m:r>
                      </m:e>
                    </m:d>
                  </m:oMath>
                </a14:m>
                <a:r>
                  <a:rPr lang="en-US" sz="3200" dirty="0"/>
                  <a:t> is small for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1</m:t>
                        </m:r>
                      </m:sub>
                    </m:sSub>
                  </m:oMath>
                </a14:m>
                <a:r>
                  <a:rPr lang="en-US" sz="3200" dirty="0">
                    <a:solidFill>
                      <a:srgbClr val="00B050"/>
                    </a:solidFill>
                  </a:rPr>
                  <a:t> </a:t>
                </a:r>
                <a:r>
                  <a:rPr lang="en-US" sz="3200" dirty="0"/>
                  <a:t>and </a:t>
                </a:r>
                <a14:m>
                  <m:oMath xmlns:m="http://schemas.openxmlformats.org/officeDocument/2006/math">
                    <m:r>
                      <a:rPr lang="en-US" sz="3200" b="0" i="1" smtClean="0">
                        <a:solidFill>
                          <a:srgbClr val="C00000"/>
                        </a:solidFill>
                        <a:latin typeface="Cambria Math" panose="02040503050406030204" pitchFamily="18" charset="0"/>
                      </a:rPr>
                      <m:t>𝑦</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2</m:t>
                        </m:r>
                      </m:sub>
                    </m:sSub>
                  </m:oMath>
                </a14:m>
                <a:r>
                  <a:rPr lang="en-US" sz="3200" dirty="0"/>
                  <a:t> when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has at most</a:t>
                </a:r>
                <a:r>
                  <a:rPr lang="en-US" sz="3200" b="0"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𝑟</m:t>
                    </m:r>
                  </m:oMath>
                </a14:m>
                <a:r>
                  <a:rPr lang="en-US" sz="3200" dirty="0"/>
                  <a:t> rows</a:t>
                </a:r>
              </a:p>
              <a:p>
                <a:pPr>
                  <a:buClr>
                    <a:schemeClr val="tx1"/>
                  </a:buClr>
                </a:pPr>
                <a:endParaRPr lang="en-US" altLang="zh-CN" sz="3200" b="0" i="1" dirty="0">
                  <a:solidFill>
                    <a:srgbClr val="C00000"/>
                  </a:solidFill>
                  <a:latin typeface="Cambria Math" panose="02040503050406030204" pitchFamily="18" charset="0"/>
                </a:endParaRPr>
              </a:p>
              <a:p>
                <a:pPr>
                  <a:buClr>
                    <a:schemeClr val="tx1"/>
                  </a:buClr>
                </a:pPr>
                <a:endParaRPr lang="en-US" sz="3200" dirty="0"/>
              </a:p>
            </p:txBody>
          </p:sp>
        </mc:Choice>
        <mc:Fallback>
          <p:sp>
            <p:nvSpPr>
              <p:cNvPr id="3" name="Content Placeholder 2">
                <a:extLst>
                  <a:ext uri="{FF2B5EF4-FFF2-40B4-BE49-F238E27FC236}">
                    <a16:creationId xmlns:a16="http://schemas.microsoft.com/office/drawing/2014/main" id="{9CAFE125-C26D-69BF-404C-A99CE5B77F44}"/>
                  </a:ext>
                </a:extLst>
              </p:cNvPr>
              <p:cNvSpPr>
                <a:spLocks noGrp="1" noRot="1" noChangeAspect="1" noMove="1" noResize="1" noEditPoints="1" noAdjustHandles="1" noChangeArrowheads="1" noChangeShapeType="1" noTextEdit="1"/>
              </p:cNvSpPr>
              <p:nvPr>
                <p:ph idx="1"/>
              </p:nvPr>
            </p:nvSpPr>
            <p:spPr>
              <a:xfrm>
                <a:off x="838198" y="1825625"/>
                <a:ext cx="10668001" cy="4351338"/>
              </a:xfrm>
              <a:blipFill>
                <a:blip r:embed="rId3"/>
                <a:stretch>
                  <a:fillRect l="-1257" t="-2941" r="-2057"/>
                </a:stretch>
              </a:blipFill>
            </p:spPr>
            <p:txBody>
              <a:bodyPr/>
              <a:lstStyle/>
              <a:p>
                <a:r>
                  <a:rPr lang="en-US">
                    <a:noFill/>
                  </a:rPr>
                  <a:t> </a:t>
                </a:r>
              </a:p>
            </p:txBody>
          </p:sp>
        </mc:Fallback>
      </mc:AlternateContent>
    </p:spTree>
    <p:extLst>
      <p:ext uri="{BB962C8B-B14F-4D97-AF65-F5344CB8AC3E}">
        <p14:creationId xmlns:p14="http://schemas.microsoft.com/office/powerpoint/2010/main" val="286331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11E29-6A42-E629-A382-6077B40E2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5AC57-4D9A-A9D9-5247-58043B915EAD}"/>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B1A62A-C869-FCB1-8EDE-AC4509EA20F0}"/>
                  </a:ext>
                </a:extLst>
              </p:cNvPr>
              <p:cNvSpPr>
                <a:spLocks noGrp="1"/>
              </p:cNvSpPr>
              <p:nvPr>
                <p:ph idx="1"/>
              </p:nvPr>
            </p:nvSpPr>
            <p:spPr>
              <a:xfrm>
                <a:off x="457200" y="1825624"/>
                <a:ext cx="11259403" cy="4827659"/>
              </a:xfrm>
            </p:spPr>
            <p:txBody>
              <a:bodyPr>
                <a:normAutofit fontScale="92500" lnSpcReduction="20000"/>
              </a:bodyPr>
              <a:lstStyle/>
              <a:p>
                <a:pPr>
                  <a:buClr>
                    <a:schemeClr val="tx1"/>
                  </a:buClr>
                </a:pPr>
                <a:r>
                  <a:rPr lang="en-US" sz="3200" dirty="0">
                    <a:solidFill>
                      <a:srgbClr val="00B050"/>
                    </a:solidFill>
                  </a:rPr>
                  <a:t>A simple example</a:t>
                </a:r>
                <a:r>
                  <a:rPr lang="en-US" sz="3200" dirty="0"/>
                  <a:t>: consider the problem of estimating </a:t>
                </a:r>
                <a14:m>
                  <m:oMath xmlns:m="http://schemas.openxmlformats.org/officeDocument/2006/math">
                    <m:r>
                      <a:rPr lang="en-US" sz="3200" b="0" i="0" smtClean="0">
                        <a:solidFill>
                          <a:srgbClr val="C00000"/>
                        </a:solidFill>
                        <a:latin typeface="Cambria Math" panose="02040503050406030204" pitchFamily="18" charset="0"/>
                      </a:rPr>
                      <m:t>|</m:t>
                    </m:r>
                    <m:r>
                      <m:rPr>
                        <m:lit/>
                      </m:rP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𝑥</m:t>
                    </m:r>
                    <m:sSub>
                      <m:sSubPr>
                        <m:ctrlPr>
                          <a:rPr lang="en-US" sz="3200" b="0" i="1" smtClean="0">
                            <a:solidFill>
                              <a:srgbClr val="C00000"/>
                            </a:solidFill>
                            <a:latin typeface="Cambria Math" panose="02040503050406030204" pitchFamily="18" charset="0"/>
                          </a:rPr>
                        </m:ctrlPr>
                      </m:sSubPr>
                      <m:e>
                        <m:r>
                          <m:rPr>
                            <m:lit/>
                          </m:rP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m:t>
                        </m:r>
                      </m:e>
                      <m:sub>
                        <m:r>
                          <a:rPr lang="en-US" sz="3200" b="0" i="1" smtClean="0">
                            <a:solidFill>
                              <a:srgbClr val="C00000"/>
                            </a:solidFill>
                            <a:latin typeface="Cambria Math" panose="02040503050406030204" pitchFamily="18" charset="0"/>
                          </a:rPr>
                          <m:t>2</m:t>
                        </m:r>
                      </m:sub>
                    </m:sSub>
                  </m:oMath>
                </a14:m>
                <a:endParaRPr lang="en-US" sz="3200" dirty="0"/>
              </a:p>
              <a:p>
                <a:pPr>
                  <a:buClr>
                    <a:schemeClr val="tx1"/>
                  </a:buClr>
                </a:pPr>
                <a:endParaRPr lang="en-US" sz="3200" b="0" i="1" dirty="0">
                  <a:solidFill>
                    <a:srgbClr val="C00000"/>
                  </a:solidFill>
                  <a:latin typeface="Cambria Math" panose="02040503050406030204" pitchFamily="18" charset="0"/>
                </a:endParaRPr>
              </a:p>
              <a:p>
                <a:pPr>
                  <a:buClr>
                    <a:schemeClr val="tx1"/>
                  </a:buClr>
                </a:pP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1 </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𝑁</m:t>
                    </m:r>
                    <m:r>
                      <a:rPr lang="en-US" sz="3200" b="0" i="1" smtClean="0">
                        <a:solidFill>
                          <a:srgbClr val="C00000"/>
                        </a:solidFill>
                        <a:latin typeface="Cambria Math" panose="02040503050406030204" pitchFamily="18" charset="0"/>
                      </a:rPr>
                      <m:t>(0, </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𝐼</m:t>
                        </m:r>
                      </m:e>
                      <m:sub>
                        <m:r>
                          <a:rPr lang="en-US" sz="3200" b="0" i="1" smtClean="0">
                            <a:solidFill>
                              <a:srgbClr val="C00000"/>
                            </a:solidFill>
                            <a:latin typeface="Cambria Math" panose="02040503050406030204" pitchFamily="18" charset="0"/>
                          </a:rPr>
                          <m:t>𝑛</m:t>
                        </m:r>
                      </m:sub>
                    </m:sSub>
                    <m:r>
                      <a:rPr lang="en-US" sz="3200" b="0" i="1" smtClean="0">
                        <a:solidFill>
                          <a:srgbClr val="C00000"/>
                        </a:solidFill>
                        <a:latin typeface="Cambria Math" panose="02040503050406030204" pitchFamily="18" charset="0"/>
                      </a:rPr>
                      <m:t>)</m:t>
                    </m:r>
                  </m:oMath>
                </a14:m>
                <a:r>
                  <a:rPr lang="en-US" sz="3200" dirty="0"/>
                  <a:t> for a Gaussian distribution with mean zero and identity covariance, and</a:t>
                </a:r>
                <a:r>
                  <a:rPr lang="en-US" sz="3200" b="0" dirty="0">
                    <a:solidFill>
                      <a:srgbClr val="C00000"/>
                    </a:solidFill>
                  </a:rPr>
                  <a: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2</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𝑁</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0, </m:t>
                        </m:r>
                        <m:sSub>
                          <m:sSubPr>
                            <m:ctrlPr>
                              <a:rPr lang="en-US" sz="3200" b="0" i="1" smtClean="0">
                                <a:solidFill>
                                  <a:srgbClr val="C00000"/>
                                </a:solidFill>
                                <a:latin typeface="Cambria Math" panose="02040503050406030204" pitchFamily="18" charset="0"/>
                              </a:rPr>
                            </m:ctrlPr>
                          </m:sSubPr>
                          <m:e>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𝜀</m:t>
                                </m:r>
                              </m:e>
                            </m:d>
                            <m:r>
                              <a:rPr lang="en-US" sz="3200" b="0" i="1" smtClean="0">
                                <a:solidFill>
                                  <a:srgbClr val="C00000"/>
                                </a:solidFill>
                                <a:latin typeface="Cambria Math" panose="02040503050406030204" pitchFamily="18" charset="0"/>
                              </a:rPr>
                              <m:t>𝐼</m:t>
                            </m:r>
                          </m:e>
                          <m:sub>
                            <m:r>
                              <a:rPr lang="en-US" sz="3200" b="0" i="1" smtClean="0">
                                <a:solidFill>
                                  <a:srgbClr val="C00000"/>
                                </a:solidFill>
                                <a:latin typeface="Cambria Math" panose="02040503050406030204" pitchFamily="18" charset="0"/>
                              </a:rPr>
                              <m:t>𝑛</m:t>
                            </m:r>
                          </m:sub>
                        </m:sSub>
                      </m:e>
                    </m:d>
                  </m:oMath>
                </a14:m>
                <a:r>
                  <a:rPr lang="en-US" sz="3200" dirty="0"/>
                  <a:t> </a:t>
                </a:r>
              </a:p>
              <a:p>
                <a:pPr>
                  <a:buClr>
                    <a:schemeClr val="tx1"/>
                  </a:buClr>
                </a:pPr>
                <a:endParaRPr lang="en-US" sz="3200" dirty="0"/>
              </a:p>
              <a:p>
                <a:pPr>
                  <a:buClr>
                    <a:schemeClr val="tx1"/>
                  </a:buClr>
                </a:pPr>
                <a:r>
                  <a:rPr lang="en-US" sz="3200" dirty="0"/>
                  <a:t>Without loss of generality, assume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has orthonormal rows</a:t>
                </a:r>
              </a:p>
              <a:p>
                <a:pPr>
                  <a:buClr>
                    <a:schemeClr val="tx1"/>
                  </a:buClr>
                </a:pPr>
                <a:endParaRPr lang="en-US" sz="3200" dirty="0"/>
              </a:p>
              <a:p>
                <a:pPr>
                  <a:buClr>
                    <a:schemeClr val="tx1"/>
                  </a:buClr>
                </a:pPr>
                <a:r>
                  <a:rPr lang="en-US" sz="3200" dirty="0"/>
                  <a:t>If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1 </m:t>
                        </m:r>
                      </m:sub>
                    </m:sSub>
                    <m:r>
                      <a:rPr lang="en-US" sz="3200" b="0" i="0" smtClean="0">
                        <a:solidFill>
                          <a:srgbClr val="C00000"/>
                        </a:solidFill>
                        <a:latin typeface="Cambria Math" panose="02040503050406030204" pitchFamily="18" charset="0"/>
                      </a:rPr>
                      <m:t>,</m:t>
                    </m:r>
                  </m:oMath>
                </a14:m>
                <a:r>
                  <a:rPr lang="en-US" sz="3200" dirty="0"/>
                  <a:t>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𝑁</m:t>
                    </m:r>
                    <m:r>
                      <a:rPr lang="en-US" sz="3200" b="0" i="1" smtClean="0">
                        <a:solidFill>
                          <a:srgbClr val="C00000"/>
                        </a:solidFill>
                        <a:latin typeface="Cambria Math" panose="02040503050406030204" pitchFamily="18" charset="0"/>
                      </a:rPr>
                      <m:t>(0, </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𝐼</m:t>
                        </m:r>
                      </m:e>
                      <m:sub>
                        <m:r>
                          <a:rPr lang="en-US" sz="3200" b="0" i="1" smtClean="0">
                            <a:solidFill>
                              <a:srgbClr val="C00000"/>
                            </a:solidFill>
                            <a:latin typeface="Cambria Math" panose="02040503050406030204" pitchFamily="18" charset="0"/>
                          </a:rPr>
                          <m:t>𝑟</m:t>
                        </m:r>
                      </m:sub>
                    </m:sSub>
                    <m:r>
                      <a:rPr lang="en-US" sz="3200" b="0" i="1" smtClean="0">
                        <a:solidFill>
                          <a:srgbClr val="C00000"/>
                        </a:solidFill>
                        <a:latin typeface="Cambria Math" panose="02040503050406030204" pitchFamily="18" charset="0"/>
                      </a:rPr>
                      <m:t>)</m:t>
                    </m:r>
                  </m:oMath>
                </a14:m>
                <a:r>
                  <a:rPr lang="en-US" altLang="zh-CN" sz="3200" b="0" i="1" dirty="0">
                    <a:solidFill>
                      <a:srgbClr val="C00000"/>
                    </a:solidFill>
                    <a:latin typeface="Cambria Math" panose="02040503050406030204" pitchFamily="18" charset="0"/>
                  </a:rPr>
                  <a:t> </a:t>
                </a:r>
                <a:r>
                  <a:rPr lang="en-US" altLang="zh-CN" sz="3200" dirty="0"/>
                  <a:t>while if</a:t>
                </a:r>
                <a:r>
                  <a:rPr lang="en-US" sz="3200" b="0" dirty="0">
                    <a:solidFill>
                      <a:srgbClr val="C00000"/>
                    </a:solidFill>
                  </a:rPr>
                  <a:t> </a:t>
                </a:r>
                <a14:m>
                  <m:oMath xmlns:m="http://schemas.openxmlformats.org/officeDocument/2006/math">
                    <m:r>
                      <a:rPr lang="en-US" altLang="zh-CN" sz="3200" i="1" dirty="0">
                        <a:solidFill>
                          <a:srgbClr val="C00000"/>
                        </a:solidFill>
                        <a:latin typeface="Cambria Math" panose="02040503050406030204" pitchFamily="18" charset="0"/>
                      </a:rPr>
                      <m:t>𝑦</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2 </m:t>
                        </m:r>
                      </m:sub>
                    </m:sSub>
                    <m:r>
                      <a:rPr lang="en-US" sz="3200" b="0" i="0" smtClean="0">
                        <a:solidFill>
                          <a:srgbClr val="C00000"/>
                        </a:solidFill>
                        <a:latin typeface="Cambria Math" panose="02040503050406030204" pitchFamily="18" charset="0"/>
                      </a:rPr>
                      <m:t>,</m:t>
                    </m:r>
                  </m:oMath>
                </a14:m>
                <a:r>
                  <a:rPr lang="en-US" sz="3200" dirty="0"/>
                  <a:t> </a:t>
                </a:r>
                <a14:m>
                  <m:oMath xmlns:m="http://schemas.openxmlformats.org/officeDocument/2006/math">
                    <m:r>
                      <a:rPr lang="en-US" sz="3200" b="0" i="1" smtClean="0">
                        <a:solidFill>
                          <a:srgbClr val="C00000"/>
                        </a:solidFill>
                        <a:latin typeface="Cambria Math" panose="02040503050406030204" pitchFamily="18" charset="0"/>
                      </a:rPr>
                      <m:t>𝐴</m:t>
                    </m:r>
                    <m:r>
                      <a:rPr lang="en-US" altLang="zh-CN" sz="3200" i="1">
                        <a:solidFill>
                          <a:srgbClr val="C00000"/>
                        </a:solidFill>
                        <a:latin typeface="Cambria Math" panose="02040503050406030204" pitchFamily="18" charset="0"/>
                      </a:rPr>
                      <m:t>𝑦</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𝑁</m:t>
                    </m:r>
                    <m:r>
                      <a:rPr lang="en-US" sz="3200" b="0" i="1" smtClean="0">
                        <a:solidFill>
                          <a:srgbClr val="C00000"/>
                        </a:solidFill>
                        <a:latin typeface="Cambria Math" panose="02040503050406030204" pitchFamily="18" charset="0"/>
                      </a:rPr>
                      <m:t>(0, (1+</m:t>
                    </m:r>
                    <m:r>
                      <a:rPr lang="en-US" sz="3200" b="0" i="1" smtClean="0">
                        <a:solidFill>
                          <a:srgbClr val="C00000"/>
                        </a:solidFill>
                        <a:latin typeface="Cambria Math" panose="02040503050406030204" pitchFamily="18" charset="0"/>
                      </a:rPr>
                      <m:t>𝜀</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𝐼</m:t>
                        </m:r>
                      </m:e>
                      <m:sub>
                        <m:r>
                          <a:rPr lang="en-US" sz="3200" b="0" i="1" smtClean="0">
                            <a:solidFill>
                              <a:srgbClr val="C00000"/>
                            </a:solidFill>
                            <a:latin typeface="Cambria Math" panose="02040503050406030204" pitchFamily="18" charset="0"/>
                          </a:rPr>
                          <m:t>𝑟</m:t>
                        </m:r>
                      </m:sub>
                    </m:sSub>
                    <m:r>
                      <a:rPr lang="en-US" sz="3200" b="0" i="1" smtClean="0">
                        <a:solidFill>
                          <a:srgbClr val="C00000"/>
                        </a:solidFill>
                        <a:latin typeface="Cambria Math" panose="02040503050406030204" pitchFamily="18" charset="0"/>
                      </a:rPr>
                      <m:t>)</m:t>
                    </m:r>
                  </m:oMath>
                </a14:m>
                <a:r>
                  <a:rPr lang="en-US" altLang="zh-CN" sz="3200" b="0" i="1" dirty="0">
                    <a:solidFill>
                      <a:srgbClr val="C00000"/>
                    </a:solidFill>
                    <a:latin typeface="Cambria Math" panose="02040503050406030204" pitchFamily="18" charset="0"/>
                  </a:rPr>
                  <a:t> </a:t>
                </a:r>
              </a:p>
              <a:p>
                <a:pPr>
                  <a:buClr>
                    <a:schemeClr val="tx1"/>
                  </a:buClr>
                </a:pPr>
                <a:endParaRPr lang="en-US" sz="3200" dirty="0"/>
              </a:p>
              <a:p>
                <a:pPr>
                  <a:buClr>
                    <a:schemeClr val="tx1"/>
                  </a:buClr>
                </a:pPr>
                <a:r>
                  <a:rPr lang="en-US" sz="3200" dirty="0"/>
                  <a:t>Using standard results on the number of samples needed to distinguish two normal distributions: </a:t>
                </a:r>
                <a14:m>
                  <m:oMath xmlns:m="http://schemas.openxmlformats.org/officeDocument/2006/math">
                    <m:r>
                      <a:rPr lang="en-US" sz="3200" b="0" i="1" smtClean="0">
                        <a:solidFill>
                          <a:srgbClr val="C00000"/>
                        </a:solidFill>
                        <a:latin typeface="Cambria Math" panose="02040503050406030204" pitchFamily="18" charset="0"/>
                      </a:rPr>
                      <m:t>𝑟</m:t>
                    </m:r>
                    <m:r>
                      <a:rPr lang="en-US" sz="3200" b="0" i="1"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Ω</m:t>
                    </m:r>
                    <m:r>
                      <a:rPr lang="en-US" sz="3200" b="0" i="1" smtClean="0">
                        <a:solidFill>
                          <a:srgbClr val="C00000"/>
                        </a:solidFill>
                        <a:latin typeface="Cambria Math" panose="02040503050406030204" pitchFamily="18" charset="0"/>
                      </a:rPr>
                      <m:t>(</m:t>
                    </m:r>
                    <m:r>
                      <m:rPr>
                        <m:sty m:val="p"/>
                      </m:rPr>
                      <a:rPr lang="en-US" sz="3200" b="0" i="1" smtClean="0">
                        <a:solidFill>
                          <a:srgbClr val="C00000"/>
                        </a:solidFill>
                        <a:latin typeface="Cambria Math" panose="02040503050406030204" pitchFamily="18" charset="0"/>
                      </a:rPr>
                      <m:t>log</m:t>
                    </m:r>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𝛿</m:t>
                    </m:r>
                    <m:r>
                      <a:rPr lang="en-US" sz="3200" b="0" i="1" smtClean="0">
                        <a:solidFill>
                          <a:srgbClr val="C00000"/>
                        </a:solidFill>
                        <a:latin typeface="Cambria Math" panose="02040503050406030204" pitchFamily="18" charset="0"/>
                      </a:rPr>
                      <m:t>) /</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oMath>
                </a14:m>
                <a:endParaRPr lang="en-US" sz="3200" dirty="0"/>
              </a:p>
            </p:txBody>
          </p:sp>
        </mc:Choice>
        <mc:Fallback>
          <p:sp>
            <p:nvSpPr>
              <p:cNvPr id="3" name="Content Placeholder 2">
                <a:extLst>
                  <a:ext uri="{FF2B5EF4-FFF2-40B4-BE49-F238E27FC236}">
                    <a16:creationId xmlns:a16="http://schemas.microsoft.com/office/drawing/2014/main" id="{13B1A62A-C869-FCB1-8EDE-AC4509EA20F0}"/>
                  </a:ext>
                </a:extLst>
              </p:cNvPr>
              <p:cNvSpPr>
                <a:spLocks noGrp="1" noRot="1" noChangeAspect="1" noMove="1" noResize="1" noEditPoints="1" noAdjustHandles="1" noChangeArrowheads="1" noChangeShapeType="1" noTextEdit="1"/>
              </p:cNvSpPr>
              <p:nvPr>
                <p:ph idx="1"/>
              </p:nvPr>
            </p:nvSpPr>
            <p:spPr>
              <a:xfrm>
                <a:off x="457200" y="1825624"/>
                <a:ext cx="11259403" cy="4827659"/>
              </a:xfrm>
              <a:blipFill>
                <a:blip r:embed="rId3"/>
                <a:stretch>
                  <a:fillRect l="-1083" t="-4040" r="-2003" b="-253"/>
                </a:stretch>
              </a:blipFill>
            </p:spPr>
            <p:txBody>
              <a:bodyPr/>
              <a:lstStyle/>
              <a:p>
                <a:r>
                  <a:rPr lang="en-US">
                    <a:noFill/>
                  </a:rPr>
                  <a:t> </a:t>
                </a:r>
              </a:p>
            </p:txBody>
          </p:sp>
        </mc:Fallback>
      </mc:AlternateContent>
    </p:spTree>
    <p:extLst>
      <p:ext uri="{BB962C8B-B14F-4D97-AF65-F5344CB8AC3E}">
        <p14:creationId xmlns:p14="http://schemas.microsoft.com/office/powerpoint/2010/main" val="65826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46EA6-5A02-E21C-45A8-B2AA24EAE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4712FD-E7AE-1B0E-FF14-188BBDCCB384}"/>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1117F3-3607-FDE5-9D00-C25B5DD0FF9B}"/>
                  </a:ext>
                </a:extLst>
              </p:cNvPr>
              <p:cNvSpPr>
                <a:spLocks noGrp="1"/>
              </p:cNvSpPr>
              <p:nvPr>
                <p:ph idx="1"/>
              </p:nvPr>
            </p:nvSpPr>
            <p:spPr>
              <a:xfrm>
                <a:off x="838198" y="1825624"/>
                <a:ext cx="10392509" cy="4809637"/>
              </a:xfrm>
            </p:spPr>
            <p:txBody>
              <a:bodyPr>
                <a:noAutofit/>
              </a:bodyPr>
              <a:lstStyle/>
              <a:p>
                <a:pPr>
                  <a:buClr>
                    <a:schemeClr val="tx1"/>
                  </a:buClr>
                </a:pPr>
                <a:r>
                  <a:rPr lang="en-US" sz="3000" dirty="0"/>
                  <a:t>These techniques imply lower bounds for:</a:t>
                </a:r>
              </a:p>
              <a:p>
                <a:pPr lvl="1">
                  <a:buClr>
                    <a:schemeClr val="tx1"/>
                  </a:buClr>
                </a:pP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ℓ</m:t>
                        </m:r>
                      </m:e>
                      <m:sub>
                        <m:r>
                          <a:rPr lang="en-US" sz="3000" b="0" i="1" smtClean="0">
                            <a:solidFill>
                              <a:srgbClr val="C00000"/>
                            </a:solidFill>
                            <a:latin typeface="Cambria Math" panose="02040503050406030204" pitchFamily="18" charset="0"/>
                          </a:rPr>
                          <m:t>𝑝</m:t>
                        </m:r>
                      </m:sub>
                    </m:sSub>
                  </m:oMath>
                </a14:m>
                <a:r>
                  <a:rPr lang="en-US" sz="3000" dirty="0">
                    <a:solidFill>
                      <a:srgbClr val="C00000"/>
                    </a:solidFill>
                  </a:rPr>
                  <a:t> </a:t>
                </a:r>
                <a:r>
                  <a:rPr lang="en-US" sz="3000" dirty="0"/>
                  <a:t>estimation</a:t>
                </a:r>
                <a:r>
                  <a:rPr lang="en-US" sz="3000" dirty="0">
                    <a:solidFill>
                      <a:srgbClr val="0070C0"/>
                    </a:solidFill>
                  </a:rPr>
                  <a:t> [GW18]</a:t>
                </a:r>
              </a:p>
              <a:p>
                <a:pPr lvl="1">
                  <a:buClr>
                    <a:schemeClr val="tx1"/>
                  </a:buClr>
                </a:pPr>
                <a:r>
                  <a:rPr lang="en-US" sz="3000" dirty="0"/>
                  <a:t>Compressed sensing </a:t>
                </a:r>
                <a:r>
                  <a:rPr lang="en-US" sz="3000" dirty="0">
                    <a:solidFill>
                      <a:srgbClr val="0070C0"/>
                    </a:solidFill>
                  </a:rPr>
                  <a:t>[PW11, PW13]</a:t>
                </a:r>
              </a:p>
              <a:p>
                <a:pPr lvl="1">
                  <a:buClr>
                    <a:schemeClr val="tx1"/>
                  </a:buClr>
                </a:pPr>
                <a:r>
                  <a:rPr lang="en-US" sz="3000" dirty="0"/>
                  <a:t>Eigenvalue estimation and PSD testing</a:t>
                </a:r>
                <a:r>
                  <a:rPr lang="en-US" sz="3000" dirty="0">
                    <a:solidFill>
                      <a:srgbClr val="0070C0"/>
                    </a:solidFill>
                  </a:rPr>
                  <a:t> [NSW22, PW23]</a:t>
                </a:r>
              </a:p>
              <a:p>
                <a:pPr lvl="1">
                  <a:buClr>
                    <a:schemeClr val="tx1"/>
                  </a:buClr>
                </a:pPr>
                <a:r>
                  <a:rPr lang="nl-NL" sz="3000" dirty="0"/>
                  <a:t>Operator norm and Ky Fan norm</a:t>
                </a:r>
                <a:r>
                  <a:rPr lang="en-US" sz="3000" dirty="0">
                    <a:solidFill>
                      <a:srgbClr val="0070C0"/>
                    </a:solidFill>
                  </a:rPr>
                  <a:t> [LW16]</a:t>
                </a:r>
              </a:p>
              <a:p>
                <a:pPr lvl="1">
                  <a:buClr>
                    <a:schemeClr val="tx1"/>
                  </a:buClr>
                </a:pPr>
                <a:r>
                  <a:rPr lang="en-US" sz="3000" dirty="0"/>
                  <a:t>Norm estimation for </a:t>
                </a:r>
                <a:r>
                  <a:rPr lang="en-US" sz="3000" dirty="0" err="1"/>
                  <a:t>adversarially</a:t>
                </a:r>
                <a:r>
                  <a:rPr lang="en-US" sz="3000" dirty="0"/>
                  <a:t> robust streaming algorithms</a:t>
                </a:r>
                <a:r>
                  <a:rPr lang="en-US" sz="3000" dirty="0">
                    <a:solidFill>
                      <a:srgbClr val="0070C0"/>
                    </a:solidFill>
                  </a:rPr>
                  <a:t> [HW13]</a:t>
                </a:r>
                <a:endParaRPr lang="en-US" sz="3000" dirty="0"/>
              </a:p>
              <a:p>
                <a:pPr>
                  <a:buClr>
                    <a:schemeClr val="tx1"/>
                  </a:buClr>
                </a:pPr>
                <a:r>
                  <a:rPr lang="en-US" sz="3000" dirty="0"/>
                  <a:t>The distributions </a:t>
                </a: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𝒟</m:t>
                        </m:r>
                      </m:e>
                      <m:sub>
                        <m:r>
                          <a:rPr lang="en-US" sz="3000" b="0" i="1" smtClean="0">
                            <a:solidFill>
                              <a:srgbClr val="C00000"/>
                            </a:solidFill>
                            <a:latin typeface="Cambria Math" panose="02040503050406030204" pitchFamily="18" charset="0"/>
                          </a:rPr>
                          <m:t>1</m:t>
                        </m:r>
                      </m:sub>
                    </m:sSub>
                  </m:oMath>
                </a14:m>
                <a:r>
                  <a:rPr lang="en-US" sz="3000" dirty="0">
                    <a:solidFill>
                      <a:srgbClr val="00B050"/>
                    </a:solidFill>
                  </a:rPr>
                  <a:t> </a:t>
                </a:r>
                <a:r>
                  <a:rPr lang="en-US" sz="3000" dirty="0"/>
                  <a:t>and </a:t>
                </a: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𝒟</m:t>
                        </m:r>
                      </m:e>
                      <m:sub>
                        <m:r>
                          <a:rPr lang="en-US" sz="3000" b="0" i="1" smtClean="0">
                            <a:solidFill>
                              <a:srgbClr val="C00000"/>
                            </a:solidFill>
                            <a:latin typeface="Cambria Math" panose="02040503050406030204" pitchFamily="18" charset="0"/>
                          </a:rPr>
                          <m:t>2</m:t>
                        </m:r>
                      </m:sub>
                    </m:sSub>
                    <m:r>
                      <a:rPr lang="en-US" sz="3000" b="0" i="0" smtClean="0">
                        <a:solidFill>
                          <a:srgbClr val="C00000"/>
                        </a:solidFill>
                        <a:latin typeface="Cambria Math" panose="02040503050406030204" pitchFamily="18" charset="0"/>
                      </a:rPr>
                      <m:t> </m:t>
                    </m:r>
                  </m:oMath>
                </a14:m>
                <a:r>
                  <a:rPr lang="en-US" sz="3000" dirty="0"/>
                  <a:t>are often chosen to be multivariate Gaussians (or somewhat “near” Gaussian), to utilize </a:t>
                </a:r>
                <a:r>
                  <a:rPr lang="en-US" sz="3000" dirty="0">
                    <a:solidFill>
                      <a:srgbClr val="00B050"/>
                    </a:solidFill>
                  </a:rPr>
                  <a:t>rotational invariance</a:t>
                </a:r>
                <a:endParaRPr lang="en-US" sz="3000" dirty="0"/>
              </a:p>
            </p:txBody>
          </p:sp>
        </mc:Choice>
        <mc:Fallback xmlns="">
          <p:sp>
            <p:nvSpPr>
              <p:cNvPr id="3" name="Content Placeholder 2">
                <a:extLst>
                  <a:ext uri="{FF2B5EF4-FFF2-40B4-BE49-F238E27FC236}">
                    <a16:creationId xmlns:a16="http://schemas.microsoft.com/office/drawing/2014/main" id="{091117F3-3607-FDE5-9D00-C25B5DD0FF9B}"/>
                  </a:ext>
                </a:extLst>
              </p:cNvPr>
              <p:cNvSpPr>
                <a:spLocks noGrp="1" noRot="1" noChangeAspect="1" noMove="1" noResize="1" noEditPoints="1" noAdjustHandles="1" noChangeArrowheads="1" noChangeShapeType="1" noTextEdit="1"/>
              </p:cNvSpPr>
              <p:nvPr>
                <p:ph idx="1"/>
              </p:nvPr>
            </p:nvSpPr>
            <p:spPr>
              <a:xfrm>
                <a:off x="838198" y="1825624"/>
                <a:ext cx="10392509" cy="4809637"/>
              </a:xfrm>
              <a:blipFill>
                <a:blip r:embed="rId3"/>
                <a:stretch>
                  <a:fillRect l="-1173" t="-2535" r="-997" b="-1394"/>
                </a:stretch>
              </a:blipFill>
            </p:spPr>
            <p:txBody>
              <a:bodyPr/>
              <a:lstStyle/>
              <a:p>
                <a:r>
                  <a:rPr lang="en-US">
                    <a:noFill/>
                  </a:rPr>
                  <a:t> </a:t>
                </a:r>
              </a:p>
            </p:txBody>
          </p:sp>
        </mc:Fallback>
      </mc:AlternateContent>
    </p:spTree>
    <p:extLst>
      <p:ext uri="{BB962C8B-B14F-4D97-AF65-F5344CB8AC3E}">
        <p14:creationId xmlns:p14="http://schemas.microsoft.com/office/powerpoint/2010/main" val="345739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DC83F-846B-6B2A-8641-291FE7A8B2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CE43F-9DD2-92C0-A4C8-3039047BC3F8}"/>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4F80B1-1656-08B7-2367-233D38A7B2DE}"/>
                  </a:ext>
                </a:extLst>
              </p:cNvPr>
              <p:cNvSpPr>
                <a:spLocks noGrp="1"/>
              </p:cNvSpPr>
              <p:nvPr>
                <p:ph idx="1"/>
              </p:nvPr>
            </p:nvSpPr>
            <p:spPr>
              <a:xfrm>
                <a:off x="838199" y="1825624"/>
                <a:ext cx="10363202" cy="4914809"/>
              </a:xfrm>
            </p:spPr>
            <p:txBody>
              <a:bodyPr>
                <a:normAutofit fontScale="92500" lnSpcReduction="10000"/>
              </a:bodyPr>
              <a:lstStyle/>
              <a:p>
                <a:pPr>
                  <a:buClr>
                    <a:schemeClr val="tx1"/>
                  </a:buClr>
                </a:pPr>
                <a:r>
                  <a:rPr lang="en-US" sz="3200" dirty="0">
                    <a:solidFill>
                      <a:srgbClr val="00B050"/>
                    </a:solidFill>
                  </a:rPr>
                  <a:t>Drawback of these lower bounds</a:t>
                </a:r>
                <a:r>
                  <a:rPr lang="en-US" sz="3200" dirty="0"/>
                  <a:t>: they require the entries of the input vector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 </m:t>
                    </m:r>
                  </m:oMath>
                </a14:m>
                <a:r>
                  <a:rPr lang="en-US" sz="3200" dirty="0"/>
                  <a:t>to be real-valued as well</a:t>
                </a:r>
                <a:endParaRPr lang="en-US" sz="3200" b="0" i="1" dirty="0">
                  <a:solidFill>
                    <a:srgbClr val="C00000"/>
                  </a:solidFill>
                  <a:latin typeface="Cambria Math" panose="02040503050406030204" pitchFamily="18" charset="0"/>
                </a:endParaRPr>
              </a:p>
              <a:p>
                <a:pPr lvl="1">
                  <a:buClr>
                    <a:schemeClr val="tx1"/>
                  </a:buClr>
                </a:pPr>
                <a:r>
                  <a:rPr lang="en-US" sz="3000" dirty="0"/>
                  <a:t>This is inherent: if </a:t>
                </a:r>
                <a14:m>
                  <m:oMath xmlns:m="http://schemas.openxmlformats.org/officeDocument/2006/math">
                    <m:r>
                      <a:rPr lang="en-US" sz="3000" b="0" i="1" smtClean="0">
                        <a:solidFill>
                          <a:srgbClr val="C00000"/>
                        </a:solidFill>
                        <a:latin typeface="Cambria Math" panose="02040503050406030204" pitchFamily="18" charset="0"/>
                      </a:rPr>
                      <m:t>𝑥</m:t>
                    </m:r>
                    <m:r>
                      <a:rPr lang="en-US" sz="3000" b="0" i="1" smtClean="0">
                        <a:solidFill>
                          <a:srgbClr val="C00000"/>
                        </a:solidFill>
                        <a:latin typeface="Cambria Math" panose="02040503050406030204" pitchFamily="18" charset="0"/>
                      </a:rPr>
                      <m:t> </m:t>
                    </m:r>
                  </m:oMath>
                </a14:m>
                <a:r>
                  <a:rPr lang="en-US" sz="3000" dirty="0"/>
                  <a:t>has entries with finite bit complexity, we could use large enough precision entries in </a:t>
                </a:r>
                <a14:m>
                  <m:oMath xmlns:m="http://schemas.openxmlformats.org/officeDocument/2006/math">
                    <m:r>
                      <a:rPr lang="en-US" sz="3000" b="0" i="1" smtClean="0">
                        <a:solidFill>
                          <a:srgbClr val="C00000"/>
                        </a:solidFill>
                        <a:latin typeface="Cambria Math" panose="02040503050406030204" pitchFamily="18" charset="0"/>
                      </a:rPr>
                      <m:t>𝐴</m:t>
                    </m:r>
                  </m:oMath>
                </a14:m>
                <a:r>
                  <a:rPr lang="en-US" sz="3000" dirty="0"/>
                  <a:t> to exactly recover </a:t>
                </a:r>
                <a14:m>
                  <m:oMath xmlns:m="http://schemas.openxmlformats.org/officeDocument/2006/math">
                    <m:r>
                      <a:rPr lang="en-US" sz="3000" b="0" i="1" smtClean="0">
                        <a:solidFill>
                          <a:srgbClr val="C00000"/>
                        </a:solidFill>
                        <a:latin typeface="Cambria Math" panose="02040503050406030204" pitchFamily="18" charset="0"/>
                      </a:rPr>
                      <m:t>𝑥</m:t>
                    </m:r>
                    <m:r>
                      <a:rPr lang="en-US" sz="3000" b="0" i="1" smtClean="0">
                        <a:solidFill>
                          <a:srgbClr val="C00000"/>
                        </a:solidFill>
                        <a:latin typeface="Cambria Math" panose="02040503050406030204" pitchFamily="18" charset="0"/>
                      </a:rPr>
                      <m:t> </m:t>
                    </m:r>
                  </m:oMath>
                </a14:m>
                <a:r>
                  <a:rPr lang="en-US" sz="3000" dirty="0"/>
                  <a:t>from</a:t>
                </a:r>
                <a:r>
                  <a:rPr lang="en-US" sz="3000" b="0" dirty="0">
                    <a:solidFill>
                      <a:srgbClr val="C00000"/>
                    </a:solidFill>
                  </a:rPr>
                  <a:t> </a:t>
                </a:r>
                <a14:m>
                  <m:oMath xmlns:m="http://schemas.openxmlformats.org/officeDocument/2006/math">
                    <m:r>
                      <a:rPr lang="en-US" sz="3000" b="0" i="1" smtClean="0">
                        <a:solidFill>
                          <a:srgbClr val="C00000"/>
                        </a:solidFill>
                        <a:latin typeface="Cambria Math" panose="02040503050406030204" pitchFamily="18" charset="0"/>
                      </a:rPr>
                      <m:t>𝐴𝑥</m:t>
                    </m:r>
                  </m:oMath>
                </a14:m>
                <a:endParaRPr lang="en-US" sz="3000" dirty="0"/>
              </a:p>
              <a:p>
                <a:pPr lvl="1">
                  <a:buClr>
                    <a:schemeClr val="tx1"/>
                  </a:buClr>
                </a:pPr>
                <a:endParaRPr lang="en-US" sz="2800" dirty="0"/>
              </a:p>
              <a:p>
                <a:pPr>
                  <a:buClr>
                    <a:schemeClr val="tx1"/>
                  </a:buClr>
                </a:pPr>
                <a:r>
                  <a:rPr lang="en-US" sz="3200" dirty="0"/>
                  <a:t>The streaming model is defined on a stream of additive updates to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 </m:t>
                    </m:r>
                  </m:oMath>
                </a14:m>
                <a:r>
                  <a:rPr lang="en-US" sz="3200" dirty="0"/>
                  <a:t>with finite precision</a:t>
                </a:r>
              </a:p>
              <a:p>
                <a:pPr>
                  <a:buClr>
                    <a:schemeClr val="tx1"/>
                  </a:buClr>
                </a:pPr>
                <a:endParaRPr lang="en-US" sz="3200" dirty="0"/>
              </a:p>
              <a:p>
                <a:pPr>
                  <a:buClr>
                    <a:schemeClr val="tx1"/>
                  </a:buClr>
                </a:pPr>
                <a:r>
                  <a:rPr lang="en-US" sz="3200" dirty="0"/>
                  <a:t>These issues mean that none of the above lower bounds actually apply to the data stream model</a:t>
                </a:r>
              </a:p>
            </p:txBody>
          </p:sp>
        </mc:Choice>
        <mc:Fallback xmlns="">
          <p:sp>
            <p:nvSpPr>
              <p:cNvPr id="3" name="Content Placeholder 2">
                <a:extLst>
                  <a:ext uri="{FF2B5EF4-FFF2-40B4-BE49-F238E27FC236}">
                    <a16:creationId xmlns:a16="http://schemas.microsoft.com/office/drawing/2014/main" id="{084F80B1-1656-08B7-2367-233D38A7B2DE}"/>
                  </a:ext>
                </a:extLst>
              </p:cNvPr>
              <p:cNvSpPr>
                <a:spLocks noGrp="1" noRot="1" noChangeAspect="1" noMove="1" noResize="1" noEditPoints="1" noAdjustHandles="1" noChangeArrowheads="1" noChangeShapeType="1" noTextEdit="1"/>
              </p:cNvSpPr>
              <p:nvPr>
                <p:ph idx="1"/>
              </p:nvPr>
            </p:nvSpPr>
            <p:spPr>
              <a:xfrm>
                <a:off x="838199" y="1825624"/>
                <a:ext cx="10363202" cy="4914809"/>
              </a:xfrm>
              <a:blipFill>
                <a:blip r:embed="rId3"/>
                <a:stretch>
                  <a:fillRect l="-1176" t="-3222" r="-1881"/>
                </a:stretch>
              </a:blipFill>
            </p:spPr>
            <p:txBody>
              <a:bodyPr/>
              <a:lstStyle/>
              <a:p>
                <a:r>
                  <a:rPr lang="en-US">
                    <a:noFill/>
                  </a:rPr>
                  <a:t> </a:t>
                </a:r>
              </a:p>
            </p:txBody>
          </p:sp>
        </mc:Fallback>
      </mc:AlternateContent>
    </p:spTree>
    <p:extLst>
      <p:ext uri="{BB962C8B-B14F-4D97-AF65-F5344CB8AC3E}">
        <p14:creationId xmlns:p14="http://schemas.microsoft.com/office/powerpoint/2010/main" val="11067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E2FAC-5CEE-3C5E-515A-EF53C57B62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7AE381-0181-9E89-1B98-1F5081BFEF68}"/>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E13D4C-08F8-3563-0852-BE5AA2E30610}"/>
                  </a:ext>
                </a:extLst>
              </p:cNvPr>
              <p:cNvSpPr>
                <a:spLocks noGrp="1"/>
              </p:cNvSpPr>
              <p:nvPr>
                <p:ph idx="1"/>
              </p:nvPr>
            </p:nvSpPr>
            <p:spPr>
              <a:xfrm>
                <a:off x="838200" y="1212165"/>
                <a:ext cx="10363202" cy="5280709"/>
              </a:xfrm>
            </p:spPr>
            <p:txBody>
              <a:bodyPr>
                <a:normAutofit/>
              </a:bodyPr>
              <a:lstStyle/>
              <a:p>
                <a:pPr marL="0" indent="0">
                  <a:buClr>
                    <a:schemeClr val="tx1"/>
                  </a:buClr>
                  <a:buNone/>
                </a:pPr>
                <a:endParaRPr lang="en-US" sz="3200" dirty="0"/>
              </a:p>
              <a:p>
                <a:pPr>
                  <a:buClr>
                    <a:schemeClr val="tx1"/>
                  </a:buClr>
                </a:pPr>
                <a:r>
                  <a:rPr lang="en-US" sz="3200" dirty="0"/>
                  <a:t>This issue has persisted in the literature for several years</a:t>
                </a:r>
              </a:p>
              <a:p>
                <a:pPr>
                  <a:buClr>
                    <a:schemeClr val="tx1"/>
                  </a:buClr>
                </a:pPr>
                <a:endParaRPr lang="en-US" sz="3200" dirty="0"/>
              </a:p>
              <a:p>
                <a:pPr>
                  <a:buClr>
                    <a:schemeClr val="tx1"/>
                  </a:buClr>
                </a:pPr>
                <a:endParaRPr lang="en-US" sz="3200" dirty="0"/>
              </a:p>
              <a:p>
                <a:pPr>
                  <a:buClr>
                    <a:schemeClr val="tx1"/>
                  </a:buClr>
                </a:pPr>
                <a:r>
                  <a:rPr lang="en-US" sz="3200" dirty="0"/>
                  <a:t>Most of the known discrete lower bounds were obtained via other approaches (e.g., communication complexity)</a:t>
                </a:r>
              </a:p>
              <a:p>
                <a:pPr lvl="1">
                  <a:buClr>
                    <a:schemeClr val="tx1"/>
                  </a:buClr>
                </a:pPr>
                <a:r>
                  <a:rPr lang="en-US" sz="3200" dirty="0"/>
                  <a:t>Transfer to discrete linear sketch dimension lower bound by dividing by an</a:t>
                </a:r>
                <a:r>
                  <a:rPr lang="en-US" sz="3200" dirty="0">
                    <a:solidFill>
                      <a:srgbClr val="C00000"/>
                    </a:solidFill>
                  </a:rPr>
                  <a:t> </a:t>
                </a:r>
                <a14:m>
                  <m:oMath xmlns:m="http://schemas.openxmlformats.org/officeDocument/2006/math">
                    <m:r>
                      <a:rPr lang="en-US" sz="3200" i="1" dirty="0" smtClean="0">
                        <a:solidFill>
                          <a:srgbClr val="C00000"/>
                        </a:solidFill>
                        <a:latin typeface="Cambria Math" panose="02040503050406030204" pitchFamily="18" charset="0"/>
                      </a:rPr>
                      <m:t>𝑂</m:t>
                    </m:r>
                    <m:r>
                      <a:rPr lang="en-US" sz="3200" b="0" i="0" dirty="0" smtClean="0">
                        <a:solidFill>
                          <a:srgbClr val="C00000"/>
                        </a:solidFill>
                        <a:latin typeface="Cambria Math" panose="02040503050406030204" pitchFamily="18" charset="0"/>
                      </a:rPr>
                      <m:t>(</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r>
                      <a:rPr lang="en-US" sz="3200" b="0" i="1" smtClean="0">
                        <a:solidFill>
                          <a:srgbClr val="C00000"/>
                        </a:solidFill>
                        <a:latin typeface="Cambria Math" panose="02040503050406030204" pitchFamily="18" charset="0"/>
                      </a:rPr>
                      <m:t>)</m:t>
                    </m:r>
                  </m:oMath>
                </a14:m>
                <a:r>
                  <a:rPr lang="en-US" sz="3200" dirty="0"/>
                  <a:t> factor</a:t>
                </a:r>
              </a:p>
              <a:p>
                <a:pPr lvl="1">
                  <a:buClr>
                    <a:schemeClr val="tx1"/>
                  </a:buClr>
                </a:pPr>
                <a:r>
                  <a:rPr lang="en-US" sz="3200" dirty="0"/>
                  <a:t>Can not get optimal bounds in several cases</a:t>
                </a:r>
              </a:p>
            </p:txBody>
          </p:sp>
        </mc:Choice>
        <mc:Fallback>
          <p:sp>
            <p:nvSpPr>
              <p:cNvPr id="3" name="Content Placeholder 2">
                <a:extLst>
                  <a:ext uri="{FF2B5EF4-FFF2-40B4-BE49-F238E27FC236}">
                    <a16:creationId xmlns:a16="http://schemas.microsoft.com/office/drawing/2014/main" id="{15E13D4C-08F8-3563-0852-BE5AA2E30610}"/>
                  </a:ext>
                </a:extLst>
              </p:cNvPr>
              <p:cNvSpPr>
                <a:spLocks noGrp="1" noRot="1" noChangeAspect="1" noMove="1" noResize="1" noEditPoints="1" noAdjustHandles="1" noChangeArrowheads="1" noChangeShapeType="1" noTextEdit="1"/>
              </p:cNvSpPr>
              <p:nvPr>
                <p:ph idx="1"/>
              </p:nvPr>
            </p:nvSpPr>
            <p:spPr>
              <a:xfrm>
                <a:off x="838200" y="1212165"/>
                <a:ext cx="10363202" cy="5280709"/>
              </a:xfrm>
              <a:blipFill>
                <a:blip r:embed="rId3"/>
                <a:stretch>
                  <a:fillRect l="-1353" r="-2235"/>
                </a:stretch>
              </a:blipFill>
            </p:spPr>
            <p:txBody>
              <a:bodyPr/>
              <a:lstStyle/>
              <a:p>
                <a:r>
                  <a:rPr lang="en-US">
                    <a:noFill/>
                  </a:rPr>
                  <a:t> </a:t>
                </a:r>
              </a:p>
            </p:txBody>
          </p:sp>
        </mc:Fallback>
      </mc:AlternateContent>
    </p:spTree>
    <p:extLst>
      <p:ext uri="{BB962C8B-B14F-4D97-AF65-F5344CB8AC3E}">
        <p14:creationId xmlns:p14="http://schemas.microsoft.com/office/powerpoint/2010/main" val="1606514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2E346-EB44-D106-E361-D7C9721B44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41AE7F-EA56-857F-4D66-8FFE520E0C84}"/>
              </a:ext>
            </a:extLst>
          </p:cNvPr>
          <p:cNvSpPr>
            <a:spLocks noGrp="1"/>
          </p:cNvSpPr>
          <p:nvPr>
            <p:ph type="title"/>
          </p:nvPr>
        </p:nvSpPr>
        <p:spPr/>
        <p:txBody>
          <a:bodyPr/>
          <a:lstStyle/>
          <a:p>
            <a:r>
              <a:rPr lang="en-US" dirty="0">
                <a:solidFill>
                  <a:srgbClr val="C00000"/>
                </a:solidFill>
              </a:rPr>
              <a:t>Linear Sketch</a:t>
            </a:r>
            <a:endParaRPr lang="en-US" dirty="0"/>
          </a:p>
        </p:txBody>
      </p:sp>
      <p:sp>
        <p:nvSpPr>
          <p:cNvPr id="3" name="Content Placeholder 2">
            <a:extLst>
              <a:ext uri="{FF2B5EF4-FFF2-40B4-BE49-F238E27FC236}">
                <a16:creationId xmlns:a16="http://schemas.microsoft.com/office/drawing/2014/main" id="{BC87C91D-E130-CB0C-DA4E-97D14FDD5F7D}"/>
              </a:ext>
            </a:extLst>
          </p:cNvPr>
          <p:cNvSpPr>
            <a:spLocks noGrp="1"/>
          </p:cNvSpPr>
          <p:nvPr>
            <p:ph idx="1"/>
          </p:nvPr>
        </p:nvSpPr>
        <p:spPr>
          <a:xfrm>
            <a:off x="838200" y="1397732"/>
            <a:ext cx="10363202" cy="4979621"/>
          </a:xfrm>
        </p:spPr>
        <p:txBody>
          <a:bodyPr>
            <a:normAutofit lnSpcReduction="10000"/>
          </a:bodyPr>
          <a:lstStyle/>
          <a:p>
            <a:pPr marL="457200" lvl="1" indent="0">
              <a:buClr>
                <a:schemeClr val="tx1"/>
              </a:buClr>
              <a:buNone/>
            </a:pPr>
            <a:endParaRPr lang="en-US" sz="2800" dirty="0"/>
          </a:p>
          <a:p>
            <a:pPr>
              <a:buClr>
                <a:schemeClr val="tx1"/>
              </a:buClr>
            </a:pPr>
            <a:r>
              <a:rPr lang="en-US" sz="3200" dirty="0">
                <a:solidFill>
                  <a:srgbClr val="00B050"/>
                </a:solidFill>
              </a:rPr>
              <a:t>Idea</a:t>
            </a:r>
            <a:r>
              <a:rPr lang="en-US" sz="3200" dirty="0"/>
              <a:t>: e.g., one could try to discretize the input distribution to the above problem</a:t>
            </a:r>
          </a:p>
          <a:p>
            <a:pPr>
              <a:buClr>
                <a:schemeClr val="tx1"/>
              </a:buClr>
            </a:pPr>
            <a:endParaRPr lang="en-US" sz="3200" dirty="0"/>
          </a:p>
          <a:p>
            <a:pPr>
              <a:buClr>
                <a:schemeClr val="tx1"/>
              </a:buClr>
            </a:pPr>
            <a:r>
              <a:rPr lang="en-US" sz="3200" dirty="0">
                <a:solidFill>
                  <a:srgbClr val="00B050"/>
                </a:solidFill>
              </a:rPr>
              <a:t>Difficulty</a:t>
            </a:r>
            <a:r>
              <a:rPr lang="en-US" sz="3200" dirty="0"/>
              <a:t>: the distribution is no longer rotationally invariant, and a priori it is not clear that information about the input is revealed by truncating low order bits</a:t>
            </a:r>
          </a:p>
          <a:p>
            <a:pPr>
              <a:buClr>
                <a:schemeClr val="tx1"/>
              </a:buClr>
            </a:pPr>
            <a:endParaRPr lang="en-US" sz="3200" dirty="0"/>
          </a:p>
          <a:p>
            <a:pPr>
              <a:buClr>
                <a:schemeClr val="tx1"/>
              </a:buClr>
            </a:pPr>
            <a:r>
              <a:rPr lang="en-US" sz="3200" i="1" dirty="0">
                <a:solidFill>
                  <a:schemeClr val="accent1"/>
                </a:solidFill>
              </a:rPr>
              <a:t>Question 1: Is it possible to lift linear sketch lower bounds for continuous inputs to obtain linear sketch lower bounds for discrete inputs?</a:t>
            </a:r>
          </a:p>
        </p:txBody>
      </p:sp>
    </p:spTree>
    <p:extLst>
      <p:ext uri="{BB962C8B-B14F-4D97-AF65-F5344CB8AC3E}">
        <p14:creationId xmlns:p14="http://schemas.microsoft.com/office/powerpoint/2010/main" val="112429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12EC6-547B-C347-C7F1-226941E14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273DF-F19F-F63D-4723-67B87DA2032F}"/>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89533C-F249-9891-03DA-7BE3E3CD39B7}"/>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C00000"/>
                    </a:solidFill>
                  </a:rPr>
                  <a:t> </a:t>
                </a:r>
                <a:r>
                  <a:rPr lang="en-US" sz="3200" dirty="0"/>
                  <a:t>of the input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solidFill>
                    <a:srgbClr val="C00000"/>
                  </a:solidFill>
                </a:endParaRPr>
              </a:p>
              <a:p>
                <a:pPr>
                  <a:buClr>
                    <a:schemeClr val="tx1"/>
                  </a:buClr>
                </a:pPr>
                <a:endParaRPr lang="en-US" sz="3200" dirty="0">
                  <a:solidFill>
                    <a:srgbClr val="C00000"/>
                  </a:solidFill>
                </a:endParaRPr>
              </a:p>
              <a:p>
                <a:pPr>
                  <a:buClr>
                    <a:schemeClr val="tx1"/>
                  </a:buClr>
                </a:pPr>
                <a:r>
                  <a:rPr lang="en-US" sz="3200" dirty="0" err="1">
                    <a:solidFill>
                      <a:srgbClr val="00B050"/>
                    </a:solidFill>
                  </a:rPr>
                  <a:t>Adversarially</a:t>
                </a:r>
                <a:r>
                  <a:rPr lang="en-US" sz="3200" dirty="0">
                    <a:solidFill>
                      <a:srgbClr val="00B050"/>
                    </a:solidFill>
                  </a:rPr>
                  <a:t> Robust</a:t>
                </a:r>
                <a:r>
                  <a:rPr lang="en-US" sz="3200" dirty="0"/>
                  <a:t>: “Future queries may depend on previous queries”</a:t>
                </a:r>
              </a:p>
              <a:p>
                <a:pPr>
                  <a:buClr>
                    <a:schemeClr val="tx1"/>
                  </a:buClr>
                </a:pPr>
                <a:r>
                  <a:rPr lang="en-US" sz="3200" dirty="0">
                    <a:solidFill>
                      <a:srgbClr val="00B050"/>
                    </a:solidFill>
                  </a:rPr>
                  <a:t>Motivation</a:t>
                </a:r>
                <a:r>
                  <a:rPr lang="en-US" sz="3200" dirty="0"/>
                  <a:t>: Database queries, adversarial ML</a:t>
                </a:r>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b="-2101"/>
                </a:stretch>
              </a:blipFill>
            </p:spPr>
            <p:txBody>
              <a:bodyPr/>
              <a:lstStyle/>
              <a:p>
                <a:r>
                  <a:rPr lang="en-US">
                    <a:noFill/>
                  </a:rPr>
                  <a:t> </a:t>
                </a:r>
              </a:p>
            </p:txBody>
          </p:sp>
        </mc:Fallback>
      </mc:AlternateContent>
    </p:spTree>
    <p:extLst>
      <p:ext uri="{BB962C8B-B14F-4D97-AF65-F5344CB8AC3E}">
        <p14:creationId xmlns:p14="http://schemas.microsoft.com/office/powerpoint/2010/main" val="1175435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8C069-201A-B5A1-7F38-6A2ED36308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F10C-8443-CDA3-D334-CDEE8A8DF590}"/>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8A08FB-8AF4-B14B-6DF9-123285B40EB1}"/>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C00000"/>
                    </a:solidFill>
                  </a:rPr>
                  <a:t> </a:t>
                </a:r>
                <a:r>
                  <a:rPr lang="en-US" sz="3200" dirty="0"/>
                  <a:t>of the input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C93DFF4B-DB56-8D6A-D49E-CE82757CF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B8355AFC-196B-7F4B-95A7-39C5AB537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E6F31DD6-34A0-BA43-A54A-9A057F15A51E}"/>
              </a:ext>
            </a:extLst>
          </p:cNvPr>
          <p:cNvSpPr txBox="1"/>
          <p:nvPr/>
        </p:nvSpPr>
        <p:spPr>
          <a:xfrm>
            <a:off x="8350326" y="4699671"/>
            <a:ext cx="18473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05BFE22-E8F0-63FD-1DEB-5CACDDA11250}"/>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p:sp>
        <p:nvSpPr>
          <p:cNvPr id="5" name="TextBox 4">
            <a:extLst>
              <a:ext uri="{FF2B5EF4-FFF2-40B4-BE49-F238E27FC236}">
                <a16:creationId xmlns:a16="http://schemas.microsoft.com/office/drawing/2014/main" id="{A376FF7E-F87A-6E27-FA5C-CFE5FA39254C}"/>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
        <p:nvSpPr>
          <p:cNvPr id="6" name="TextBox 5">
            <a:extLst>
              <a:ext uri="{FF2B5EF4-FFF2-40B4-BE49-F238E27FC236}">
                <a16:creationId xmlns:a16="http://schemas.microsoft.com/office/drawing/2014/main" id="{C7C4BDE4-847A-D5AD-D3A3-3218ADCED76B}"/>
              </a:ext>
            </a:extLst>
          </p:cNvPr>
          <p:cNvSpPr txBox="1"/>
          <p:nvPr/>
        </p:nvSpPr>
        <p:spPr>
          <a:xfrm>
            <a:off x="3045700" y="4148739"/>
            <a:ext cx="1847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544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A6E9D-2727-E042-0B68-61792E3FA8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3A3412-385C-1ABB-7392-B73CA76386BF}"/>
              </a:ext>
            </a:extLst>
          </p:cNvPr>
          <p:cNvSpPr>
            <a:spLocks noGrp="1"/>
          </p:cNvSpPr>
          <p:nvPr>
            <p:ph type="title"/>
          </p:nvPr>
        </p:nvSpPr>
        <p:spPr/>
        <p:txBody>
          <a:bodyPr/>
          <a:lstStyle/>
          <a:p>
            <a:r>
              <a:rPr lang="en-US" dirty="0">
                <a:solidFill>
                  <a:srgbClr val="C00000"/>
                </a:solidFill>
              </a:rPr>
              <a:t>Streaming Model</a:t>
            </a:r>
            <a:endParaRPr lang="en-US" dirty="0"/>
          </a:p>
        </p:txBody>
      </p:sp>
      <p:sp>
        <p:nvSpPr>
          <p:cNvPr id="3" name="Content Placeholder 2">
            <a:extLst>
              <a:ext uri="{FF2B5EF4-FFF2-40B4-BE49-F238E27FC236}">
                <a16:creationId xmlns:a16="http://schemas.microsoft.com/office/drawing/2014/main" id="{B8ABF72F-29C7-E4D8-1587-816E526C676E}"/>
              </a:ext>
            </a:extLst>
          </p:cNvPr>
          <p:cNvSpPr>
            <a:spLocks noGrp="1"/>
          </p:cNvSpPr>
          <p:nvPr>
            <p:ph idx="1"/>
          </p:nvPr>
        </p:nvSpPr>
        <p:spPr>
          <a:xfrm>
            <a:off x="1229361" y="3976210"/>
            <a:ext cx="2880000" cy="540000"/>
          </a:xfrm>
        </p:spPr>
        <p:txBody>
          <a:bodyPr>
            <a:normAutofit/>
          </a:bodyPr>
          <a:lstStyle/>
          <a:p>
            <a:pPr marL="0" lvl="1" indent="0" algn="ctr">
              <a:spcBef>
                <a:spcPts val="0"/>
              </a:spcBef>
              <a:buClr>
                <a:schemeClr val="tx1"/>
              </a:buClr>
              <a:buNone/>
            </a:pPr>
            <a:r>
              <a:rPr lang="en-US" sz="2800" dirty="0"/>
              <a:t>Internet traffics</a:t>
            </a:r>
          </a:p>
        </p:txBody>
      </p:sp>
      <p:sp>
        <p:nvSpPr>
          <p:cNvPr id="5" name="Content Placeholder 2">
            <a:extLst>
              <a:ext uri="{FF2B5EF4-FFF2-40B4-BE49-F238E27FC236}">
                <a16:creationId xmlns:a16="http://schemas.microsoft.com/office/drawing/2014/main" id="{1EEB3FB4-BE23-DFF1-48EF-54CD33321AAC}"/>
              </a:ext>
            </a:extLst>
          </p:cNvPr>
          <p:cNvSpPr txBox="1">
            <a:spLocks/>
          </p:cNvSpPr>
          <p:nvPr/>
        </p:nvSpPr>
        <p:spPr>
          <a:xfrm>
            <a:off x="858519" y="1690688"/>
            <a:ext cx="10017840" cy="653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solidFill>
                  <a:schemeClr val="accent1"/>
                </a:solidFill>
              </a:rPr>
              <a:t>M</a:t>
            </a:r>
            <a:r>
              <a:rPr lang="en-US" altLang="zh-CN" sz="3200" dirty="0">
                <a:solidFill>
                  <a:schemeClr val="accent1"/>
                </a:solidFill>
              </a:rPr>
              <a:t>assive Data Streams</a:t>
            </a:r>
          </a:p>
        </p:txBody>
      </p:sp>
      <p:sp>
        <p:nvSpPr>
          <p:cNvPr id="9" name="Content Placeholder 2">
            <a:extLst>
              <a:ext uri="{FF2B5EF4-FFF2-40B4-BE49-F238E27FC236}">
                <a16:creationId xmlns:a16="http://schemas.microsoft.com/office/drawing/2014/main" id="{9FC7A024-38F4-DF72-76CE-45AAE8F14F39}"/>
              </a:ext>
            </a:extLst>
          </p:cNvPr>
          <p:cNvSpPr txBox="1">
            <a:spLocks/>
          </p:cNvSpPr>
          <p:nvPr/>
        </p:nvSpPr>
        <p:spPr>
          <a:xfrm>
            <a:off x="4655999" y="3976210"/>
            <a:ext cx="2880000" cy="54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0"/>
              </a:spcBef>
              <a:buClr>
                <a:schemeClr val="tx1"/>
              </a:buClr>
              <a:buNone/>
            </a:pPr>
            <a:r>
              <a:rPr lang="en-US" sz="2800" dirty="0"/>
              <a:t>Sensor networks</a:t>
            </a:r>
          </a:p>
        </p:txBody>
      </p:sp>
      <p:sp>
        <p:nvSpPr>
          <p:cNvPr id="10" name="Content Placeholder 2">
            <a:extLst>
              <a:ext uri="{FF2B5EF4-FFF2-40B4-BE49-F238E27FC236}">
                <a16:creationId xmlns:a16="http://schemas.microsoft.com/office/drawing/2014/main" id="{1BC1DFAF-E57C-B34A-9887-26C7D69842B5}"/>
              </a:ext>
            </a:extLst>
          </p:cNvPr>
          <p:cNvSpPr txBox="1">
            <a:spLocks/>
          </p:cNvSpPr>
          <p:nvPr/>
        </p:nvSpPr>
        <p:spPr>
          <a:xfrm>
            <a:off x="8082639" y="3937323"/>
            <a:ext cx="2880000" cy="578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0"/>
              </a:spcBef>
              <a:buClr>
                <a:schemeClr val="tx1"/>
              </a:buClr>
              <a:buNone/>
            </a:pPr>
            <a:r>
              <a:rPr lang="en-US" altLang="zh-CN" sz="2800" dirty="0"/>
              <a:t>Stock markets</a:t>
            </a:r>
            <a:endParaRPr lang="en-US" sz="2800" dirty="0"/>
          </a:p>
        </p:txBody>
      </p:sp>
      <p:pic>
        <p:nvPicPr>
          <p:cNvPr id="8" name="图片 7">
            <a:extLst>
              <a:ext uri="{FF2B5EF4-FFF2-40B4-BE49-F238E27FC236}">
                <a16:creationId xmlns:a16="http://schemas.microsoft.com/office/drawing/2014/main" id="{6B408E49-9AE2-8944-6120-0038532B0DEF}"/>
              </a:ext>
            </a:extLst>
          </p:cNvPr>
          <p:cNvPicPr>
            <a:picLocks noChangeAspect="1"/>
          </p:cNvPicPr>
          <p:nvPr/>
        </p:nvPicPr>
        <p:blipFill>
          <a:blip r:embed="rId3"/>
          <a:stretch>
            <a:fillRect/>
          </a:stretch>
        </p:blipFill>
        <p:spPr>
          <a:xfrm>
            <a:off x="1615670" y="2221980"/>
            <a:ext cx="2126581" cy="1715343"/>
          </a:xfrm>
          <a:prstGeom prst="rect">
            <a:avLst/>
          </a:prstGeom>
        </p:spPr>
      </p:pic>
      <p:pic>
        <p:nvPicPr>
          <p:cNvPr id="14" name="图片 13">
            <a:extLst>
              <a:ext uri="{FF2B5EF4-FFF2-40B4-BE49-F238E27FC236}">
                <a16:creationId xmlns:a16="http://schemas.microsoft.com/office/drawing/2014/main" id="{84309971-DDCC-3A1A-A40F-06CF15578A2D}"/>
              </a:ext>
            </a:extLst>
          </p:cNvPr>
          <p:cNvPicPr>
            <a:picLocks noChangeAspect="1"/>
          </p:cNvPicPr>
          <p:nvPr/>
        </p:nvPicPr>
        <p:blipFill rotWithShape="1">
          <a:blip r:embed="rId4">
            <a:extLst>
              <a:ext uri="{28A0092B-C50C-407E-A947-70E740481C1C}">
                <a14:useLocalDpi xmlns:a14="http://schemas.microsoft.com/office/drawing/2010/main" val="0"/>
              </a:ext>
            </a:extLst>
          </a:blip>
          <a:srcRect t="3764" r="58376" b="22816"/>
          <a:stretch/>
        </p:blipFill>
        <p:spPr>
          <a:xfrm>
            <a:off x="8284841" y="2221979"/>
            <a:ext cx="2376621" cy="1715343"/>
          </a:xfrm>
          <a:prstGeom prst="rect">
            <a:avLst/>
          </a:prstGeom>
        </p:spPr>
      </p:pic>
      <p:pic>
        <p:nvPicPr>
          <p:cNvPr id="16" name="图片 15">
            <a:extLst>
              <a:ext uri="{FF2B5EF4-FFF2-40B4-BE49-F238E27FC236}">
                <a16:creationId xmlns:a16="http://schemas.microsoft.com/office/drawing/2014/main" id="{9C6478CB-B78F-849E-F11A-578E47688279}"/>
              </a:ext>
            </a:extLst>
          </p:cNvPr>
          <p:cNvPicPr>
            <a:picLocks noChangeAspect="1"/>
          </p:cNvPicPr>
          <p:nvPr/>
        </p:nvPicPr>
        <p:blipFill rotWithShape="1">
          <a:blip r:embed="rId5">
            <a:extLst>
              <a:ext uri="{28A0092B-C50C-407E-A947-70E740481C1C}">
                <a14:useLocalDpi xmlns:a14="http://schemas.microsoft.com/office/drawing/2010/main" val="0"/>
              </a:ext>
            </a:extLst>
          </a:blip>
          <a:srcRect l="5853" r="18406" b="13034"/>
          <a:stretch/>
        </p:blipFill>
        <p:spPr>
          <a:xfrm>
            <a:off x="4726569" y="2221979"/>
            <a:ext cx="2738862" cy="1715344"/>
          </a:xfrm>
          <a:prstGeom prst="rect">
            <a:avLst/>
          </a:prstGeom>
        </p:spPr>
      </p:pic>
    </p:spTree>
    <p:extLst>
      <p:ext uri="{BB962C8B-B14F-4D97-AF65-F5344CB8AC3E}">
        <p14:creationId xmlns:p14="http://schemas.microsoft.com/office/powerpoint/2010/main" val="162672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C00000"/>
                    </a:solidFill>
                  </a:rPr>
                  <a:t> </a:t>
                </a:r>
                <a:r>
                  <a:rPr lang="en-US" sz="3200" dirty="0"/>
                  <a:t>of the input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1</a:t>
            </a:r>
          </a:p>
        </p:txBody>
      </p:sp>
      <p:sp>
        <p:nvSpPr>
          <p:cNvPr id="4" name="TextBox 3">
            <a:extLst>
              <a:ext uri="{FF2B5EF4-FFF2-40B4-BE49-F238E27FC236}">
                <a16:creationId xmlns:a16="http://schemas.microsoft.com/office/drawing/2014/main" id="{58C131A2-31AE-9F1C-C609-179F2DF4B0B0}"/>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24A105-6D7C-A36E-FCFA-0F165901C845}"/>
                  </a:ext>
                </a:extLst>
              </p:cNvPr>
              <p:cNvSpPr txBox="1"/>
              <p:nvPr/>
            </p:nvSpPr>
            <p:spPr>
              <a:xfrm>
                <a:off x="3045700" y="4148739"/>
                <a:ext cx="2224327"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8324A105-6D7C-A36E-FCFA-0F165901C845}"/>
                  </a:ext>
                </a:extLst>
              </p:cNvPr>
              <p:cNvSpPr txBox="1">
                <a:spLocks noRot="1" noChangeAspect="1" noMove="1" noResize="1" noEditPoints="1" noAdjustHandles="1" noChangeArrowheads="1" noChangeShapeType="1" noTextEdit="1"/>
              </p:cNvSpPr>
              <p:nvPr/>
            </p:nvSpPr>
            <p:spPr>
              <a:xfrm>
                <a:off x="3045700" y="4148739"/>
                <a:ext cx="2224327" cy="954107"/>
              </a:xfrm>
              <a:prstGeom prst="rect">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47FAE90-EC2F-6A0D-CB92-C3413DD857EA}"/>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14713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2</a:t>
            </a:r>
          </a:p>
        </p:txBody>
      </p:sp>
      <p:sp>
        <p:nvSpPr>
          <p:cNvPr id="4" name="TextBox 3">
            <a:extLst>
              <a:ext uri="{FF2B5EF4-FFF2-40B4-BE49-F238E27FC236}">
                <a16:creationId xmlns:a16="http://schemas.microsoft.com/office/drawing/2014/main" id="{972A141C-F6E7-C714-85A3-50F9711E3531}"/>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9C0DADA-B53F-7DEA-5284-AB906BD830DD}"/>
                  </a:ext>
                </a:extLst>
              </p:cNvPr>
              <p:cNvSpPr txBox="1"/>
              <p:nvPr/>
            </p:nvSpPr>
            <p:spPr>
              <a:xfrm>
                <a:off x="3045700" y="4148739"/>
                <a:ext cx="2232599" cy="13849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B9C0DADA-B53F-7DEA-5284-AB906BD830DD}"/>
                  </a:ext>
                </a:extLst>
              </p:cNvPr>
              <p:cNvSpPr txBox="1">
                <a:spLocks noRot="1" noChangeAspect="1" noMove="1" noResize="1" noEditPoints="1" noAdjustHandles="1" noChangeArrowheads="1" noChangeShapeType="1" noTextEdit="1"/>
              </p:cNvSpPr>
              <p:nvPr/>
            </p:nvSpPr>
            <p:spPr>
              <a:xfrm>
                <a:off x="3045700" y="4148739"/>
                <a:ext cx="2232599" cy="1384995"/>
              </a:xfrm>
              <a:prstGeom prst="rect">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B08B76F-6C4C-1C76-CB00-CDDF8F044E34}"/>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22943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3</a:t>
            </a:r>
          </a:p>
        </p:txBody>
      </p:sp>
      <p:sp>
        <p:nvSpPr>
          <p:cNvPr id="4" name="TextBox 3">
            <a:extLst>
              <a:ext uri="{FF2B5EF4-FFF2-40B4-BE49-F238E27FC236}">
                <a16:creationId xmlns:a16="http://schemas.microsoft.com/office/drawing/2014/main" id="{3A499367-F113-8797-541D-C4279C2F94C7}"/>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AB833F-94DE-ADFD-3B09-C746DD3CBE26}"/>
                  </a:ext>
                </a:extLst>
              </p:cNvPr>
              <p:cNvSpPr txBox="1"/>
              <p:nvPr/>
            </p:nvSpPr>
            <p:spPr>
              <a:xfrm>
                <a:off x="3045700" y="4148739"/>
                <a:ext cx="2232599"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5DAB833F-94DE-ADFD-3B09-C746DD3CBE26}"/>
                  </a:ext>
                </a:extLst>
              </p:cNvPr>
              <p:cNvSpPr txBox="1">
                <a:spLocks noRot="1" noChangeAspect="1" noMove="1" noResize="1" noEditPoints="1" noAdjustHandles="1" noChangeArrowheads="1" noChangeShapeType="1" noTextEdit="1"/>
              </p:cNvSpPr>
              <p:nvPr/>
            </p:nvSpPr>
            <p:spPr>
              <a:xfrm>
                <a:off x="3045700" y="4148739"/>
                <a:ext cx="2232599" cy="1815882"/>
              </a:xfrm>
              <a:prstGeom prst="rect">
                <a:avLst/>
              </a:prstGeom>
              <a:blipFill>
                <a:blip r:embed="rId6"/>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584EC464-04DF-363E-8B58-FA86A58598E4}"/>
              </a:ext>
            </a:extLst>
          </p:cNvPr>
          <p:cNvSpPr txBox="1"/>
          <p:nvPr/>
        </p:nvSpPr>
        <p:spPr>
          <a:xfrm>
            <a:off x="9601093" y="6101570"/>
            <a:ext cx="1620520" cy="400110"/>
          </a:xfrm>
          <a:prstGeom prst="rect">
            <a:avLst/>
          </a:prstGeom>
          <a:noFill/>
        </p:spPr>
        <p:txBody>
          <a:bodyPr wrap="square">
            <a:spAutoFit/>
          </a:bodyPr>
          <a:lstStyle/>
          <a:p>
            <a:r>
              <a:rPr lang="en-US" sz="2000" dirty="0">
                <a:solidFill>
                  <a:srgbClr val="C00000"/>
                </a:solidFill>
              </a:rPr>
              <a:t>Algorithm</a:t>
            </a:r>
          </a:p>
        </p:txBody>
      </p:sp>
    </p:spTree>
    <p:extLst>
      <p:ext uri="{BB962C8B-B14F-4D97-AF65-F5344CB8AC3E}">
        <p14:creationId xmlns:p14="http://schemas.microsoft.com/office/powerpoint/2010/main" val="360356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pic>
        <p:nvPicPr>
          <p:cNvPr id="11" name="Picture 10" descr="A picture containing clipart&#10;&#10;Description automatically generated">
            <a:extLst>
              <a:ext uri="{FF2B5EF4-FFF2-40B4-BE49-F238E27FC236}">
                <a16:creationId xmlns:a16="http://schemas.microsoft.com/office/drawing/2014/main" id="{FF55506B-922C-4AEF-A5DD-6475EFA33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7" name="TextBox 6">
            <a:extLst>
              <a:ext uri="{FF2B5EF4-FFF2-40B4-BE49-F238E27FC236}">
                <a16:creationId xmlns:a16="http://schemas.microsoft.com/office/drawing/2014/main" id="{17348A47-62D3-EBBF-B9C1-02560B2095DA}"/>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23A94C-4190-A2E1-E7D1-FE2849A3A835}"/>
                  </a:ext>
                </a:extLst>
              </p:cNvPr>
              <p:cNvSpPr txBox="1"/>
              <p:nvPr/>
            </p:nvSpPr>
            <p:spPr>
              <a:xfrm>
                <a:off x="3045700" y="4148739"/>
                <a:ext cx="2260683" cy="22467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D623A94C-4190-A2E1-E7D1-FE2849A3A835}"/>
                  </a:ext>
                </a:extLst>
              </p:cNvPr>
              <p:cNvSpPr txBox="1">
                <a:spLocks noRot="1" noChangeAspect="1" noMove="1" noResize="1" noEditPoints="1" noAdjustHandles="1" noChangeArrowheads="1" noChangeShapeType="1" noTextEdit="1"/>
              </p:cNvSpPr>
              <p:nvPr/>
            </p:nvSpPr>
            <p:spPr>
              <a:xfrm>
                <a:off x="3045700" y="4148739"/>
                <a:ext cx="2260683" cy="2246769"/>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7D30272D-240F-61A0-52F3-D5F009F63757}"/>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170515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r>
                      <a:rPr lang="en-US" sz="3200" b="0" i="1" smtClean="0">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pic>
        <p:nvPicPr>
          <p:cNvPr id="2050" name="Picture 2" descr="Image result for &quot;d'oh&quot; clipart">
            <a:extLst>
              <a:ext uri="{FF2B5EF4-FFF2-40B4-BE49-F238E27FC236}">
                <a16:creationId xmlns:a16="http://schemas.microsoft.com/office/drawing/2014/main" id="{B3CAF929-30F7-4105-91DA-601005364E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6769" y="4148739"/>
            <a:ext cx="1962150" cy="18097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9B71F9-9313-733C-F572-AF996E031A69}"/>
                  </a:ext>
                </a:extLst>
              </p:cNvPr>
              <p:cNvSpPr txBox="1"/>
              <p:nvPr/>
            </p:nvSpPr>
            <p:spPr>
              <a:xfrm>
                <a:off x="3045700" y="4148739"/>
                <a:ext cx="2260683" cy="22467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9C9B71F9-9313-733C-F572-AF996E031A69}"/>
                  </a:ext>
                </a:extLst>
              </p:cNvPr>
              <p:cNvSpPr txBox="1">
                <a:spLocks noRot="1" noChangeAspect="1" noMove="1" noResize="1" noEditPoints="1" noAdjustHandles="1" noChangeArrowheads="1" noChangeShapeType="1" noTextEdit="1"/>
              </p:cNvSpPr>
              <p:nvPr/>
            </p:nvSpPr>
            <p:spPr>
              <a:xfrm>
                <a:off x="3045700" y="4148739"/>
                <a:ext cx="2260683" cy="2246769"/>
              </a:xfrm>
              <a:prstGeom prst="rect">
                <a:avLst/>
              </a:prstGeom>
              <a:blipFill>
                <a:blip r:embed="rId6"/>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2AA4171C-A5B2-452E-A3AD-CEEEF6C974E0}"/>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p:pic>
        <p:nvPicPr>
          <p:cNvPr id="9" name="Picture 2" descr="Image result for hacker clipart">
            <a:extLst>
              <a:ext uri="{FF2B5EF4-FFF2-40B4-BE49-F238E27FC236}">
                <a16:creationId xmlns:a16="http://schemas.microsoft.com/office/drawing/2014/main" id="{96A5E48B-E03F-D050-9966-9AD8B59326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427A8F-3307-ED87-62A3-ECC4A610F3FF}"/>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3648297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Classic Insertion-Only Algorithms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a:rPr lang="en-US" b="0" i="0" smtClean="0">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0</m:t>
                        </m:r>
                      </m:sub>
                    </m:sSub>
                  </m:oMath>
                </a14:m>
                <a:r>
                  <a:rPr lang="en-US" dirty="0"/>
                  <a:t> </a:t>
                </a:r>
                <a:r>
                  <a:rPr lang="en-US" dirty="0">
                    <a:solidFill>
                      <a:srgbClr val="0070C0"/>
                    </a:solidFill>
                  </a:rPr>
                  <a:t>[KNW10, Blasiok20]</a:t>
                </a:r>
                <a:r>
                  <a:rPr lang="en-US" dirty="0"/>
                  <a:t> </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t> </a:t>
                </a:r>
                <a:r>
                  <a:rPr lang="en-US" dirty="0">
                    <a:solidFill>
                      <a:srgbClr val="0070C0"/>
                    </a:solidFill>
                  </a:rPr>
                  <a:t>[BDN17]</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r>
                  <a:rPr lang="en-US" dirty="0"/>
                  <a:t> </a:t>
                </a:r>
                <a:r>
                  <a:rPr lang="en-US" dirty="0">
                    <a:solidFill>
                      <a:srgbClr val="0070C0"/>
                    </a:solidFill>
                  </a:rPr>
                  <a:t>[Ganguly11,GW18]</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2</m:t>
                        </m:r>
                      </m:sub>
                    </m:sSub>
                  </m:oMath>
                </a14:m>
                <a:r>
                  <a:rPr lang="en-US" dirty="0"/>
                  <a:t>-heavy hitters </a:t>
                </a:r>
                <a:r>
                  <a:rPr lang="en-US" dirty="0">
                    <a:solidFill>
                      <a:srgbClr val="0070C0"/>
                    </a:solidFill>
                  </a:rPr>
                  <a:t>[BCINWW17]</a:t>
                </a:r>
                <a:endParaRPr lang="en-US" b="0" i="1" dirty="0">
                  <a:solidFill>
                    <a:srgbClr val="0070C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137178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Robust Insertion-Only Algorithms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𝑐</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0</m:t>
                        </m:r>
                      </m:sub>
                    </m:sSub>
                  </m:oMath>
                </a14:m>
                <a:r>
                  <a:rPr lang="en-US" dirty="0">
                    <a:solidFill>
                      <a:srgbClr val="0070C0"/>
                    </a:solidFill>
                  </a:rPr>
                  <a:t> [WZ21]</a:t>
                </a:r>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𝑐</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solidFill>
                      <a:srgbClr val="00B0F0"/>
                    </a:solidFill>
                  </a:rPr>
                  <a:t> </a:t>
                </a:r>
                <a:r>
                  <a:rPr lang="en-US" dirty="0">
                    <a:solidFill>
                      <a:srgbClr val="0070C0"/>
                    </a:solidFill>
                  </a:rPr>
                  <a:t>[WZ21]</a:t>
                </a:r>
                <a:endParaRPr lang="en-US" dirty="0">
                  <a:solidFill>
                    <a:srgbClr val="00B0F0"/>
                  </a:solidFill>
                </a:endParaRPr>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𝑝</m:t>
                        </m:r>
                      </m:sub>
                    </m:sSub>
                  </m:oMath>
                </a14:m>
                <a:r>
                  <a:rPr lang="en-US" dirty="0"/>
                  <a:t> with </a:t>
                </a:r>
                <a:r>
                  <a:rPr lang="en-US" dirty="0">
                    <a:solidFill>
                      <a:srgbClr val="7030A0"/>
                    </a:solidFill>
                  </a:rPr>
                  <a:t>integer</a:t>
                </a:r>
                <a:r>
                  <a:rPr lang="en-US" dirty="0"/>
                  <a:t>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r>
                  <a:rPr lang="en-US" dirty="0"/>
                  <a:t> </a:t>
                </a:r>
                <a:r>
                  <a:rPr lang="en-US" dirty="0">
                    <a:solidFill>
                      <a:srgbClr val="0070C0"/>
                    </a:solidFill>
                  </a:rPr>
                  <a:t>[WZ21]</a:t>
                </a:r>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𝑐</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2</m:t>
                        </m:r>
                      </m:sub>
                    </m:sSub>
                  </m:oMath>
                </a14:m>
                <a:r>
                  <a:rPr lang="en-US" dirty="0"/>
                  <a:t>-heavy hitters </a:t>
                </a:r>
                <a:r>
                  <a:rPr lang="en-US" dirty="0">
                    <a:solidFill>
                      <a:srgbClr val="0070C0"/>
                    </a:solidFill>
                  </a:rPr>
                  <a:t>[WZ21]</a:t>
                </a:r>
                <a:endParaRPr lang="en-US" dirty="0"/>
              </a:p>
            </p:txBody>
          </p:sp>
        </mc:Choice>
        <mc:Fallback>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B7ED61C0-FB0D-4159-87CD-B8455882139E}"/>
              </a:ext>
            </a:extLst>
          </p:cNvPr>
          <p:cNvSpPr/>
          <p:nvPr/>
        </p:nvSpPr>
        <p:spPr>
          <a:xfrm>
            <a:off x="3205480" y="5025598"/>
            <a:ext cx="5054600" cy="1569660"/>
          </a:xfrm>
          <a:prstGeom prst="rect">
            <a:avLst/>
          </a:prstGeom>
        </p:spPr>
        <p:txBody>
          <a:bodyPr wrap="square">
            <a:spAutoFit/>
          </a:bodyPr>
          <a:lstStyle/>
          <a:p>
            <a:r>
              <a:rPr lang="en-US" sz="3200" dirty="0">
                <a:solidFill>
                  <a:srgbClr val="00B050"/>
                </a:solidFill>
              </a:rPr>
              <a:t>“No losses* are necessary!”</a:t>
            </a:r>
          </a:p>
          <a:p>
            <a:endParaRPr lang="en-US" sz="3200" dirty="0">
              <a:solidFill>
                <a:srgbClr val="00B050"/>
              </a:solidFill>
            </a:endParaRPr>
          </a:p>
          <a:p>
            <a:endParaRPr lang="en-US" sz="3200" dirty="0">
              <a:solidFill>
                <a:srgbClr val="00B050"/>
              </a:solidFill>
            </a:endParaRPr>
          </a:p>
        </p:txBody>
      </p:sp>
      <p:sp>
        <p:nvSpPr>
          <p:cNvPr id="4" name="TextBox 3">
            <a:extLst>
              <a:ext uri="{FF2B5EF4-FFF2-40B4-BE49-F238E27FC236}">
                <a16:creationId xmlns:a16="http://schemas.microsoft.com/office/drawing/2014/main" id="{DFAE3C2E-EEE1-09DD-CD98-8A9D412E5EC4}"/>
              </a:ext>
            </a:extLst>
          </p:cNvPr>
          <p:cNvSpPr txBox="1"/>
          <p:nvPr/>
        </p:nvSpPr>
        <p:spPr>
          <a:xfrm>
            <a:off x="8260080" y="5914653"/>
            <a:ext cx="3442096" cy="400110"/>
          </a:xfrm>
          <a:prstGeom prst="rect">
            <a:avLst/>
          </a:prstGeom>
          <a:noFill/>
        </p:spPr>
        <p:txBody>
          <a:bodyPr wrap="none" rtlCol="0">
            <a:spAutoFit/>
          </a:bodyPr>
          <a:lstStyle/>
          <a:p>
            <a:r>
              <a:rPr lang="en-US" sz="2000" dirty="0">
                <a:solidFill>
                  <a:srgbClr val="00B050"/>
                </a:solidFill>
              </a:rPr>
              <a:t>*up to poly-logarithmic factors </a:t>
            </a:r>
            <a:endParaRPr lang="en-US" sz="2000" dirty="0"/>
          </a:p>
        </p:txBody>
      </p:sp>
    </p:spTree>
    <p:extLst>
      <p:ext uri="{BB962C8B-B14F-4D97-AF65-F5344CB8AC3E}">
        <p14:creationId xmlns:p14="http://schemas.microsoft.com/office/powerpoint/2010/main" val="60391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Robust Insertion-Deletion Streams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900860"/>
                <a:ext cx="11087100" cy="4515844"/>
              </a:xfrm>
            </p:spPr>
            <p:txBody>
              <a:bodyPr>
                <a:noAutofit/>
              </a:bodyPr>
              <a:lstStyle/>
              <a:p>
                <a:pPr marL="0" indent="0">
                  <a:buClr>
                    <a:schemeClr val="tx1"/>
                  </a:buClr>
                  <a:buNone/>
                </a:pPr>
                <a:r>
                  <a:rPr lang="en-US" sz="3200" dirty="0"/>
                  <a:t>For adversarially robust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𝑝</m:t>
                        </m:r>
                      </m:sub>
                    </m:sSub>
                  </m:oMath>
                </a14:m>
                <a:r>
                  <a:rPr lang="en-US" sz="3200" dirty="0"/>
                  <a:t> estimation:</a:t>
                </a:r>
              </a:p>
              <a:p>
                <a:pPr lvl="1">
                  <a:buClr>
                    <a:schemeClr val="tx1"/>
                  </a:buClr>
                </a:pPr>
                <a:r>
                  <a:rPr lang="en-US" sz="3200" dirty="0"/>
                  <a:t>By differential privacy, there exists a linear sketch with</a:t>
                </a:r>
                <a:r>
                  <a:rPr lang="en-US" sz="3200" b="0"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𝑟</m:t>
                    </m:r>
                  </m:oMath>
                </a14:m>
                <a:r>
                  <a:rPr lang="en-US" sz="3200" dirty="0"/>
                  <a:t> rows that is adversarially robust to </a:t>
                </a:r>
                <a14:m>
                  <m:oMath xmlns:m="http://schemas.openxmlformats.org/officeDocument/2006/math">
                    <m:acc>
                      <m:accPr>
                        <m:chr m:val="̃"/>
                        <m:ctrlPr>
                          <a:rPr lang="en-US" sz="3200" b="0" i="1" smtClean="0">
                            <a:solidFill>
                              <a:srgbClr val="C00000"/>
                            </a:solidFill>
                            <a:latin typeface="Cambria Math" panose="02040503050406030204" pitchFamily="18" charset="0"/>
                          </a:rPr>
                        </m:ctrlPr>
                      </m:accPr>
                      <m:e>
                        <m:r>
                          <a:rPr lang="en-US" sz="3600" i="1">
                            <a:solidFill>
                              <a:srgbClr val="C00000"/>
                            </a:solidFill>
                            <a:latin typeface="Cambria Math" panose="02040503050406030204" pitchFamily="18" charset="0"/>
                          </a:rPr>
                          <m:t>𝑂</m:t>
                        </m:r>
                      </m:e>
                    </m:acc>
                    <m:r>
                      <a:rPr lang="en-US" sz="3200" b="0" i="0"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𝑟</m:t>
                        </m:r>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oMath>
                </a14:m>
                <a:r>
                  <a:rPr lang="en-US" sz="3200" dirty="0"/>
                  <a:t> queries </a:t>
                </a:r>
                <a:r>
                  <a:rPr lang="en-US" sz="3200" dirty="0">
                    <a:solidFill>
                      <a:srgbClr val="0070C0"/>
                    </a:solidFill>
                  </a:rPr>
                  <a:t>[HKMMSZ20]</a:t>
                </a:r>
              </a:p>
              <a:p>
                <a:pPr lvl="1">
                  <a:buClr>
                    <a:schemeClr val="tx1"/>
                  </a:buClr>
                </a:pPr>
                <a:endParaRPr lang="en-US" sz="3200" dirty="0">
                  <a:solidFill>
                    <a:srgbClr val="0070C0"/>
                  </a:solidFill>
                </a:endParaRPr>
              </a:p>
              <a:p>
                <a:pPr lvl="1">
                  <a:buClr>
                    <a:schemeClr val="tx1"/>
                  </a:buClr>
                </a:pPr>
                <a:r>
                  <a:rPr lang="en-US" sz="3200" dirty="0"/>
                  <a:t>Algorithms with space sublinear in stream length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0070C0"/>
                    </a:solidFill>
                  </a:rPr>
                  <a:t> [BEO22, WZ24]</a:t>
                </a:r>
                <a:endParaRPr lang="en-US" sz="3200" dirty="0"/>
              </a:p>
              <a:p>
                <a:pPr marL="0" indent="0">
                  <a:buClr>
                    <a:schemeClr val="tx1"/>
                  </a:buClr>
                  <a:buNone/>
                </a:pPr>
                <a:endParaRPr lang="en-US" sz="3600" dirty="0"/>
              </a:p>
              <a:p>
                <a:pPr lvl="1">
                  <a:buClr>
                    <a:schemeClr val="tx1"/>
                  </a:buClr>
                </a:pPr>
                <a:r>
                  <a:rPr lang="en-US" sz="3200" dirty="0"/>
                  <a:t>For </a:t>
                </a:r>
                <a14:m>
                  <m:oMath xmlns:m="http://schemas.openxmlformats.org/officeDocument/2006/math">
                    <m:r>
                      <m:rPr>
                        <m:sty m:val="p"/>
                      </m:rPr>
                      <a:rPr lang="en-US" sz="3200" b="0" i="0" smtClean="0">
                        <a:solidFill>
                          <a:srgbClr val="C00000"/>
                        </a:solidFill>
                        <a:latin typeface="Cambria Math" panose="02040503050406030204" pitchFamily="18" charset="0"/>
                      </a:rPr>
                      <m:t>poly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t> queries, there is no algorithm for constant-factor approximation in sub-linear space in </a:t>
                </a:r>
                <a14:m>
                  <m:oMath xmlns:m="http://schemas.openxmlformats.org/officeDocument/2006/math">
                    <m:r>
                      <a:rPr lang="en-US" sz="3200" i="1">
                        <a:solidFill>
                          <a:srgbClr val="C00000"/>
                        </a:solidFill>
                        <a:latin typeface="Cambria Math" panose="02040503050406030204" pitchFamily="18" charset="0"/>
                      </a:rPr>
                      <m:t>𝑛</m:t>
                    </m:r>
                  </m:oMath>
                </a14:m>
                <a:endParaRPr lang="en-US" sz="3200" dirty="0"/>
              </a:p>
            </p:txBody>
          </p:sp>
        </mc:Choice>
        <mc:Fallback>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900860"/>
                <a:ext cx="11087100" cy="4515844"/>
              </a:xfrm>
              <a:blipFill>
                <a:blip r:embed="rId3"/>
                <a:stretch>
                  <a:fillRect l="-1430" t="-2429" r="-1210" b="-5398"/>
                </a:stretch>
              </a:blipFill>
            </p:spPr>
            <p:txBody>
              <a:bodyPr/>
              <a:lstStyle/>
              <a:p>
                <a:r>
                  <a:rPr lang="en-US">
                    <a:noFill/>
                  </a:rPr>
                  <a:t> </a:t>
                </a:r>
              </a:p>
            </p:txBody>
          </p:sp>
        </mc:Fallback>
      </mc:AlternateContent>
    </p:spTree>
    <p:extLst>
      <p:ext uri="{BB962C8B-B14F-4D97-AF65-F5344CB8AC3E}">
        <p14:creationId xmlns:p14="http://schemas.microsoft.com/office/powerpoint/2010/main" val="889981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mc:Choice xmlns:a14="http://schemas.microsoft.com/office/drawing/2010/main"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515600" cy="4351338"/>
              </a:xfrm>
            </p:spPr>
            <p:txBody>
              <a:bodyPr>
                <a:normAutofit/>
              </a:bodyPr>
              <a:lstStyle/>
              <a:p>
                <a:pPr>
                  <a:buClr>
                    <a:schemeClr val="tx1"/>
                  </a:buClr>
                </a:pPr>
                <a:r>
                  <a:rPr lang="en-US" sz="3200" dirty="0">
                    <a:solidFill>
                      <a:schemeClr val="tx1"/>
                    </a:solidFill>
                  </a:rPr>
                  <a:t>Linear sketches </a:t>
                </a:r>
                <a:r>
                  <a:rPr lang="en-US" altLang="zh-CN" sz="3200" dirty="0">
                    <a:solidFill>
                      <a:schemeClr val="tx1"/>
                    </a:solidFill>
                  </a:rPr>
                  <a:t>for </a:t>
                </a:r>
                <a14:m>
                  <m:oMath xmlns:m="http://schemas.openxmlformats.org/officeDocument/2006/math">
                    <m:sSub>
                      <m:sSubPr>
                        <m:ctrlPr>
                          <a:rPr lang="en-US" altLang="zh-CN" sz="3200" b="0" i="1" smtClean="0">
                            <a:solidFill>
                              <a:srgbClr val="C00000"/>
                            </a:solidFill>
                            <a:latin typeface="Cambria Math" panose="02040503050406030204" pitchFamily="18" charset="0"/>
                          </a:rPr>
                        </m:ctrlPr>
                      </m:sSubPr>
                      <m:e>
                        <m:r>
                          <a:rPr lang="en-US" altLang="zh-CN" sz="3200" b="0" i="1" smtClean="0">
                            <a:solidFill>
                              <a:srgbClr val="C00000"/>
                            </a:solidFill>
                            <a:latin typeface="Cambria Math" panose="02040503050406030204" pitchFamily="18" charset="0"/>
                          </a:rPr>
                          <m:t>ℓ</m:t>
                        </m:r>
                      </m:e>
                      <m:sub>
                        <m:r>
                          <a:rPr lang="en-US" altLang="zh-CN" sz="3200" b="0" i="1" smtClean="0">
                            <a:solidFill>
                              <a:srgbClr val="C00000"/>
                            </a:solidFill>
                            <a:latin typeface="Cambria Math" panose="02040503050406030204" pitchFamily="18" charset="0"/>
                          </a:rPr>
                          <m:t>𝑝</m:t>
                        </m:r>
                      </m:sub>
                    </m:sSub>
                    <m:r>
                      <a:rPr lang="en-US" altLang="zh-CN" sz="3200" b="0" i="1" smtClean="0">
                        <a:solidFill>
                          <a:srgbClr val="C00000"/>
                        </a:solidFill>
                        <a:latin typeface="Cambria Math" panose="02040503050406030204" pitchFamily="18" charset="0"/>
                      </a:rPr>
                      <m:t> </m:t>
                    </m:r>
                    <m:r>
                      <a:rPr lang="en-US" altLang="zh-CN" sz="3200" b="0" i="1" smtClean="0">
                        <a:solidFill>
                          <a:schemeClr val="tx1"/>
                        </a:solidFill>
                        <a:latin typeface="Cambria Math" panose="02040503050406030204" pitchFamily="18" charset="0"/>
                      </a:rPr>
                      <m:t>(</m:t>
                    </m:r>
                    <m:r>
                      <a:rPr lang="en-US" altLang="zh-CN" sz="3200" b="0" i="1" smtClean="0">
                        <a:solidFill>
                          <a:srgbClr val="C40F0F"/>
                        </a:solidFill>
                        <a:latin typeface="Cambria Math" panose="02040503050406030204" pitchFamily="18" charset="0"/>
                      </a:rPr>
                      <m:t>𝑝</m:t>
                    </m:r>
                    <m:r>
                      <a:rPr lang="en-US" altLang="zh-CN" sz="3200" b="0" i="1" smtClean="0">
                        <a:solidFill>
                          <a:srgbClr val="C40F0F"/>
                        </a:solidFill>
                        <a:latin typeface="Cambria Math" panose="02040503050406030204" pitchFamily="18" charset="0"/>
                      </a:rPr>
                      <m:t>&gt;0)</m:t>
                    </m:r>
                  </m:oMath>
                </a14:m>
                <a:r>
                  <a:rPr lang="en-US" altLang="zh-CN" sz="3200" dirty="0">
                    <a:solidFill>
                      <a:schemeClr val="tx1"/>
                    </a:solidFill>
                  </a:rPr>
                  <a:t> </a:t>
                </a:r>
                <a:r>
                  <a:rPr lang="en-US" sz="3200" dirty="0">
                    <a:solidFill>
                      <a:schemeClr val="tx1"/>
                    </a:solidFill>
                  </a:rPr>
                  <a:t> are not robust to adversarial attacks</a:t>
                </a:r>
              </a:p>
              <a:p>
                <a:pPr lvl="1">
                  <a:buClr>
                    <a:schemeClr val="tx1"/>
                  </a:buClr>
                </a:pPr>
                <a:r>
                  <a:rPr lang="en-US" sz="2800" dirty="0"/>
                  <a:t>A linear sketch with </a:t>
                </a:r>
                <a14:m>
                  <m:oMath xmlns:m="http://schemas.openxmlformats.org/officeDocument/2006/math">
                    <m:r>
                      <a:rPr lang="en-US" sz="2800" b="0" i="1" smtClean="0">
                        <a:solidFill>
                          <a:srgbClr val="C00000"/>
                        </a:solidFill>
                        <a:latin typeface="Cambria Math" panose="02040503050406030204" pitchFamily="18" charset="0"/>
                      </a:rPr>
                      <m:t>𝑟</m:t>
                    </m:r>
                    <m:r>
                      <a:rPr lang="en-US" sz="2800" i="1">
                        <a:solidFill>
                          <a:srgbClr val="C00000"/>
                        </a:solidFill>
                        <a:latin typeface="Cambria Math" panose="02040503050406030204" pitchFamily="18" charset="0"/>
                      </a:rPr>
                      <m:t> </m:t>
                    </m:r>
                  </m:oMath>
                </a14:m>
                <a:r>
                  <a:rPr lang="en-US" sz="2800" dirty="0"/>
                  <a:t>rows can be attacked by </a:t>
                </a:r>
                <a14:m>
                  <m:oMath xmlns:m="http://schemas.openxmlformats.org/officeDocument/2006/math">
                    <m:r>
                      <m:rPr>
                        <m:sty m:val="p"/>
                      </m:rPr>
                      <a:rPr lang="en-US" sz="2800" b="0" i="0" smtClean="0">
                        <a:solidFill>
                          <a:srgbClr val="C00000"/>
                        </a:solidFill>
                        <a:latin typeface="Cambria Math" panose="02040503050406030204" pitchFamily="18" charset="0"/>
                      </a:rPr>
                      <m:t>poly</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𝑟</m:t>
                        </m:r>
                      </m:e>
                    </m:d>
                  </m:oMath>
                </a14:m>
                <a:r>
                  <a:rPr lang="en-US" sz="2800" dirty="0"/>
                  <a:t> queries</a:t>
                </a:r>
                <a:endParaRPr lang="en-US" sz="2800" dirty="0">
                  <a:solidFill>
                    <a:schemeClr val="tx1"/>
                  </a:solidFill>
                </a:endParaRPr>
              </a:p>
              <a:p>
                <a:pPr lvl="1">
                  <a:buClr>
                    <a:schemeClr val="tx1"/>
                  </a:buClr>
                </a:pPr>
                <a:r>
                  <a:rPr lang="en-US" sz="2800" dirty="0">
                    <a:solidFill>
                      <a:schemeClr val="tx1"/>
                    </a:solidFill>
                  </a:rPr>
                  <a:t>Must use </a:t>
                </a:r>
                <a14:m>
                  <m:oMath xmlns:m="http://schemas.openxmlformats.org/officeDocument/2006/math">
                    <m:r>
                      <m:rPr>
                        <m:sty m:val="p"/>
                      </m:rPr>
                      <a:rPr lang="en-US" sz="2800" b="0" i="0" smtClean="0">
                        <a:solidFill>
                          <a:srgbClr val="C00000"/>
                        </a:solidFill>
                        <a:latin typeface="Cambria Math" panose="02040503050406030204" pitchFamily="18" charset="0"/>
                      </a:rPr>
                      <m:t>Ω</m:t>
                    </m:r>
                    <m:r>
                      <a:rPr lang="en-US" sz="2800" b="0" i="0"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𝑛</m:t>
                    </m:r>
                    <m:r>
                      <a:rPr lang="en-US" sz="2800" b="0" i="0" smtClean="0">
                        <a:solidFill>
                          <a:srgbClr val="C00000"/>
                        </a:solidFill>
                        <a:latin typeface="Cambria Math" panose="02040503050406030204" pitchFamily="18" charset="0"/>
                      </a:rPr>
                      <m:t>)</m:t>
                    </m:r>
                  </m:oMath>
                </a14:m>
                <a:r>
                  <a:rPr lang="en-US" sz="2800" dirty="0">
                    <a:solidFill>
                      <a:schemeClr val="tx1"/>
                    </a:solidFill>
                  </a:rPr>
                  <a:t> space </a:t>
                </a:r>
                <a:r>
                  <a:rPr lang="en-US" sz="2800" dirty="0"/>
                  <a:t>to be </a:t>
                </a:r>
                <a:r>
                  <a:rPr lang="en-US" sz="2800" dirty="0" err="1"/>
                  <a:t>adversarially</a:t>
                </a:r>
                <a:r>
                  <a:rPr lang="en-US" sz="2800" dirty="0"/>
                  <a:t> robust </a:t>
                </a:r>
                <a:r>
                  <a:rPr lang="en-US" sz="2800" dirty="0">
                    <a:solidFill>
                      <a:srgbClr val="0070C0"/>
                    </a:solidFill>
                  </a:rPr>
                  <a:t>[HW13] </a:t>
                </a:r>
              </a:p>
              <a:p>
                <a:pPr marL="0" indent="0">
                  <a:buClr>
                    <a:schemeClr val="tx1"/>
                  </a:buClr>
                  <a:buNone/>
                </a:pPr>
                <a:endParaRPr lang="en-US" altLang="zh-CN" sz="3200" dirty="0"/>
              </a:p>
              <a:p>
                <a:pPr marL="0" indent="0">
                  <a:buClr>
                    <a:schemeClr val="tx1"/>
                  </a:buClr>
                  <a:buNone/>
                </a:pPr>
                <a:r>
                  <a:rPr lang="en-US" altLang="zh-CN" sz="3200" dirty="0"/>
                  <a:t>Algorithm idea </a:t>
                </a:r>
                <a:r>
                  <a:rPr lang="en-US" altLang="zh-CN" sz="3200" dirty="0">
                    <a:solidFill>
                      <a:srgbClr val="0070C0"/>
                    </a:solidFill>
                  </a:rPr>
                  <a:t>[HW13]</a:t>
                </a:r>
                <a:r>
                  <a:rPr lang="en-US" altLang="zh-CN" sz="3200" dirty="0"/>
                  <a:t>:</a:t>
                </a:r>
              </a:p>
              <a:p>
                <a:pPr>
                  <a:buClr>
                    <a:schemeClr val="tx1"/>
                  </a:buClr>
                </a:pPr>
                <a:r>
                  <a:rPr lang="en-US" altLang="zh-CN" sz="3200" dirty="0"/>
                  <a:t>Iterative</a:t>
                </a:r>
                <a:r>
                  <a:rPr lang="en-US" sz="3200" dirty="0"/>
                  <a:t>ly learn sketch matrix </a:t>
                </a:r>
                <a14:m>
                  <m:oMath xmlns:m="http://schemas.openxmlformats.org/officeDocument/2006/math">
                    <m:r>
                      <a:rPr lang="en-US" sz="3200" b="0" i="1" smtClean="0">
                        <a:solidFill>
                          <a:srgbClr val="C00000"/>
                        </a:solidFill>
                        <a:latin typeface="Cambria Math" panose="02040503050406030204" pitchFamily="18" charset="0"/>
                      </a:rPr>
                      <m:t>𝐴</m:t>
                    </m:r>
                  </m:oMath>
                </a14:m>
                <a:endParaRPr lang="en-US" sz="3200" b="0" dirty="0">
                  <a:solidFill>
                    <a:srgbClr val="C00000"/>
                  </a:solidFill>
                </a:endParaRPr>
              </a:p>
              <a:p>
                <a:pPr>
                  <a:buClr>
                    <a:schemeClr val="tx1"/>
                  </a:buClr>
                </a:pPr>
                <a:r>
                  <a:rPr lang="en-US" sz="3200" dirty="0">
                    <a:solidFill>
                      <a:schemeClr val="tx1"/>
                    </a:solidFill>
                  </a:rPr>
                  <a:t>Then query in the kernel of </a:t>
                </a:r>
                <a14:m>
                  <m:oMath xmlns:m="http://schemas.openxmlformats.org/officeDocument/2006/math">
                    <m:r>
                      <a:rPr lang="en-US" sz="3200" b="0" i="1" smtClean="0">
                        <a:solidFill>
                          <a:srgbClr val="C00000"/>
                        </a:solidFill>
                        <a:latin typeface="Cambria Math" panose="02040503050406030204" pitchFamily="18" charset="0"/>
                      </a:rPr>
                      <m:t>𝐴</m:t>
                    </m:r>
                  </m:oMath>
                </a14:m>
                <a:endParaRPr lang="en-US" sz="3200" b="0" dirty="0">
                  <a:solidFill>
                    <a:srgbClr val="C00000"/>
                  </a:solidFill>
                </a:endParaRPr>
              </a:p>
            </p:txBody>
          </p:sp>
        </mc:Choice>
        <mc:Fallback>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507" t="-2521" r="-174" b="-280"/>
                </a:stretch>
              </a:blipFill>
            </p:spPr>
            <p:txBody>
              <a:bodyPr/>
              <a:lstStyle/>
              <a:p>
                <a:r>
                  <a:rPr lang="en-US">
                    <a:noFill/>
                  </a:rPr>
                  <a:t> </a:t>
                </a:r>
              </a:p>
            </p:txBody>
          </p:sp>
        </mc:Fallback>
      </mc:AlternateContent>
    </p:spTree>
    <p:extLst>
      <p:ext uri="{BB962C8B-B14F-4D97-AF65-F5344CB8AC3E}">
        <p14:creationId xmlns:p14="http://schemas.microsoft.com/office/powerpoint/2010/main" val="2081688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9C44F-E739-D686-D69C-B5408909EF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84D35B-117E-0CA5-9074-4171E10A05F3}"/>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mc:Choice xmlns:a14="http://schemas.microsoft.com/office/drawing/2010/main" Requires="a14">
          <p:sp>
            <p:nvSpPr>
              <p:cNvPr id="5" name="Content Placeholder 3">
                <a:extLst>
                  <a:ext uri="{FF2B5EF4-FFF2-40B4-BE49-F238E27FC236}">
                    <a16:creationId xmlns:a16="http://schemas.microsoft.com/office/drawing/2014/main" id="{9DE2671B-ECDB-F3F1-2118-2F9CDD7285F7}"/>
                  </a:ext>
                </a:extLst>
              </p:cNvPr>
              <p:cNvSpPr>
                <a:spLocks noGrp="1"/>
              </p:cNvSpPr>
              <p:nvPr>
                <p:ph idx="1"/>
              </p:nvPr>
            </p:nvSpPr>
            <p:spPr>
              <a:xfrm>
                <a:off x="838200" y="1825625"/>
                <a:ext cx="10242755" cy="4443095"/>
              </a:xfrm>
            </p:spPr>
            <p:txBody>
              <a:bodyPr>
                <a:noAutofit/>
              </a:bodyPr>
              <a:lstStyle/>
              <a:p>
                <a:pPr>
                  <a:lnSpc>
                    <a:spcPct val="120000"/>
                  </a:lnSpc>
                  <a:spcBef>
                    <a:spcPts val="0"/>
                  </a:spcBef>
                  <a:buClr>
                    <a:schemeClr val="tx1"/>
                  </a:buClr>
                </a:pPr>
                <a:r>
                  <a:rPr lang="en-US" sz="3200" dirty="0">
                    <a:solidFill>
                      <a:schemeClr val="tx1"/>
                    </a:solidFill>
                  </a:rPr>
                  <a:t>Attack randomly generates Gaussian vectors</a:t>
                </a:r>
              </a:p>
              <a:p>
                <a:pPr>
                  <a:lnSpc>
                    <a:spcPct val="120000"/>
                  </a:lnSpc>
                  <a:spcBef>
                    <a:spcPts val="0"/>
                  </a:spcBef>
                  <a:buClr>
                    <a:schemeClr val="tx1"/>
                  </a:buClr>
                </a:pPr>
                <a:r>
                  <a:rPr lang="en-US" sz="3200" dirty="0"/>
                  <a:t>Analysis uses rotational invariance of Gaussians</a:t>
                </a:r>
              </a:p>
              <a:p>
                <a:pPr>
                  <a:lnSpc>
                    <a:spcPct val="120000"/>
                  </a:lnSpc>
                  <a:spcBef>
                    <a:spcPts val="0"/>
                  </a:spcBef>
                  <a:buClr>
                    <a:schemeClr val="tx1"/>
                  </a:buClr>
                </a:pPr>
                <a:endParaRPr lang="en-US" sz="3200" dirty="0"/>
              </a:p>
              <a:p>
                <a:pPr marL="0" indent="0">
                  <a:lnSpc>
                    <a:spcPct val="120000"/>
                  </a:lnSpc>
                  <a:spcBef>
                    <a:spcPts val="0"/>
                  </a:spcBef>
                  <a:buClr>
                    <a:schemeClr val="tx1"/>
                  </a:buClr>
                  <a:buNone/>
                </a:pPr>
                <a:r>
                  <a:rPr lang="en-US" sz="3200" dirty="0"/>
                  <a:t>Limitations:</a:t>
                </a:r>
              </a:p>
              <a:p>
                <a:pPr>
                  <a:lnSpc>
                    <a:spcPct val="120000"/>
                  </a:lnSpc>
                  <a:spcBef>
                    <a:spcPts val="0"/>
                  </a:spcBef>
                  <a:buClr>
                    <a:schemeClr val="tx1"/>
                  </a:buClr>
                </a:pPr>
                <a:r>
                  <a:rPr lang="en-US" sz="3200" dirty="0">
                    <a:solidFill>
                      <a:schemeClr val="tx1"/>
                    </a:solidFill>
                  </a:rPr>
                  <a:t>Attack ONLY works on </a:t>
                </a:r>
                <a:r>
                  <a:rPr lang="en-US" sz="3200" i="1" dirty="0">
                    <a:solidFill>
                      <a:srgbClr val="C00000"/>
                    </a:solidFill>
                  </a:rPr>
                  <a:t>real-valued inputs</a:t>
                </a:r>
                <a:endParaRPr lang="en-US" altLang="zh-CN" sz="2800" dirty="0"/>
              </a:p>
              <a:p>
                <a:pPr>
                  <a:lnSpc>
                    <a:spcPct val="120000"/>
                  </a:lnSpc>
                  <a:spcBef>
                    <a:spcPts val="0"/>
                  </a:spcBef>
                  <a:buClr>
                    <a:schemeClr val="tx1"/>
                  </a:buClr>
                </a:pPr>
                <a:r>
                  <a:rPr lang="en-US" altLang="zh-CN" sz="3200" dirty="0"/>
                  <a:t>ONLY against </a:t>
                </a:r>
                <a14:m>
                  <m:oMath xmlns:m="http://schemas.openxmlformats.org/officeDocument/2006/math">
                    <m:sSub>
                      <m:sSubPr>
                        <m:ctrlPr>
                          <a:rPr lang="en-US" altLang="zh-CN" sz="3200" i="1">
                            <a:solidFill>
                              <a:srgbClr val="C00000"/>
                            </a:solidFill>
                            <a:latin typeface="Cambria Math" panose="02040503050406030204" pitchFamily="18" charset="0"/>
                          </a:rPr>
                        </m:ctrlPr>
                      </m:sSubPr>
                      <m:e>
                        <m:r>
                          <a:rPr lang="en-US" altLang="zh-CN" sz="3200" i="1">
                            <a:solidFill>
                              <a:srgbClr val="C00000"/>
                            </a:solidFill>
                            <a:latin typeface="Cambria Math" panose="02040503050406030204" pitchFamily="18" charset="0"/>
                          </a:rPr>
                          <m:t>ℓ</m:t>
                        </m:r>
                      </m:e>
                      <m:sub>
                        <m:r>
                          <a:rPr lang="en-US" altLang="zh-CN" sz="3200" i="1">
                            <a:solidFill>
                              <a:srgbClr val="C00000"/>
                            </a:solidFill>
                            <a:latin typeface="Cambria Math" panose="02040503050406030204" pitchFamily="18" charset="0"/>
                          </a:rPr>
                          <m:t>𝑝</m:t>
                        </m:r>
                      </m:sub>
                    </m:sSub>
                  </m:oMath>
                </a14:m>
                <a:r>
                  <a:rPr lang="en-US" altLang="zh-CN" sz="3200" dirty="0">
                    <a:solidFill>
                      <a:srgbClr val="C00000"/>
                    </a:solidFill>
                  </a:rPr>
                  <a:t> </a:t>
                </a:r>
                <a:r>
                  <a:rPr lang="en-US" altLang="zh-CN" sz="3200" dirty="0"/>
                  <a:t>estimation for</a:t>
                </a:r>
                <a:r>
                  <a:rPr lang="en-US" altLang="zh-CN" sz="3200" dirty="0">
                    <a:solidFill>
                      <a:srgbClr val="C00000"/>
                    </a:solidFill>
                  </a:rPr>
                  <a:t> </a:t>
                </a:r>
                <a14:m>
                  <m:oMath xmlns:m="http://schemas.openxmlformats.org/officeDocument/2006/math">
                    <m:r>
                      <a:rPr lang="en-US" altLang="zh-CN" sz="3200" i="1">
                        <a:solidFill>
                          <a:srgbClr val="C00000"/>
                        </a:solidFill>
                        <a:latin typeface="Cambria Math" panose="02040503050406030204" pitchFamily="18" charset="0"/>
                      </a:rPr>
                      <m:t>𝑝</m:t>
                    </m:r>
                  </m:oMath>
                </a14:m>
                <a:r>
                  <a:rPr lang="en-US" altLang="zh-CN" sz="3200" dirty="0">
                    <a:solidFill>
                      <a:srgbClr val="C00000"/>
                    </a:solidFill>
                  </a:rPr>
                  <a:t> &gt; </a:t>
                </a:r>
                <a14:m>
                  <m:oMath xmlns:m="http://schemas.openxmlformats.org/officeDocument/2006/math">
                    <m:r>
                      <a:rPr lang="en-US" altLang="zh-CN" sz="3200" i="1">
                        <a:solidFill>
                          <a:srgbClr val="C00000"/>
                        </a:solidFill>
                        <a:latin typeface="Cambria Math" panose="02040503050406030204" pitchFamily="18" charset="0"/>
                      </a:rPr>
                      <m:t>0</m:t>
                    </m:r>
                  </m:oMath>
                </a14:m>
                <a:endParaRPr lang="en-US" sz="3200" dirty="0"/>
              </a:p>
            </p:txBody>
          </p:sp>
        </mc:Choice>
        <mc:Fallback>
          <p:sp>
            <p:nvSpPr>
              <p:cNvPr id="5" name="Content Placeholder 3">
                <a:extLst>
                  <a:ext uri="{FF2B5EF4-FFF2-40B4-BE49-F238E27FC236}">
                    <a16:creationId xmlns:a16="http://schemas.microsoft.com/office/drawing/2014/main" id="{9DE2671B-ECDB-F3F1-2118-2F9CDD7285F7}"/>
                  </a:ext>
                </a:extLst>
              </p:cNvPr>
              <p:cNvSpPr>
                <a:spLocks noGrp="1" noRot="1" noChangeAspect="1" noMove="1" noResize="1" noEditPoints="1" noAdjustHandles="1" noChangeArrowheads="1" noChangeShapeType="1" noTextEdit="1"/>
              </p:cNvSpPr>
              <p:nvPr>
                <p:ph idx="1"/>
              </p:nvPr>
            </p:nvSpPr>
            <p:spPr>
              <a:xfrm>
                <a:off x="838200" y="1825625"/>
                <a:ext cx="10242755" cy="4443095"/>
              </a:xfrm>
              <a:blipFill>
                <a:blip r:embed="rId3"/>
                <a:stretch>
                  <a:fillRect l="-1548" t="-412"/>
                </a:stretch>
              </a:blipFill>
            </p:spPr>
            <p:txBody>
              <a:bodyPr/>
              <a:lstStyle/>
              <a:p>
                <a:r>
                  <a:rPr lang="en-US">
                    <a:noFill/>
                  </a:rPr>
                  <a:t> </a:t>
                </a:r>
              </a:p>
            </p:txBody>
          </p:sp>
        </mc:Fallback>
      </mc:AlternateContent>
    </p:spTree>
    <p:extLst>
      <p:ext uri="{BB962C8B-B14F-4D97-AF65-F5344CB8AC3E}">
        <p14:creationId xmlns:p14="http://schemas.microsoft.com/office/powerpoint/2010/main" val="1120895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6DC16-D3E8-84FF-0963-1563373B2A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6C9342-3315-526A-45B1-790423D90FD4}"/>
              </a:ext>
            </a:extLst>
          </p:cNvPr>
          <p:cNvSpPr>
            <a:spLocks noGrp="1"/>
          </p:cNvSpPr>
          <p:nvPr>
            <p:ph type="title"/>
          </p:nvPr>
        </p:nvSpPr>
        <p:spPr/>
        <p:txBody>
          <a:bodyPr/>
          <a:lstStyle/>
          <a:p>
            <a:r>
              <a:rPr lang="en-US" dirty="0">
                <a:solidFill>
                  <a:srgbClr val="C00000"/>
                </a:solidFill>
              </a:rPr>
              <a:t>Streaming Model</a:t>
            </a:r>
            <a:endParaRPr lang="en-US" dirty="0"/>
          </a:p>
        </p:txBody>
      </p:sp>
      <p:sp>
        <p:nvSpPr>
          <p:cNvPr id="3" name="Content Placeholder 2">
            <a:extLst>
              <a:ext uri="{FF2B5EF4-FFF2-40B4-BE49-F238E27FC236}">
                <a16:creationId xmlns:a16="http://schemas.microsoft.com/office/drawing/2014/main" id="{BF5ABC50-7B4D-2467-E84D-332BC0138D78}"/>
              </a:ext>
            </a:extLst>
          </p:cNvPr>
          <p:cNvSpPr>
            <a:spLocks noGrp="1"/>
          </p:cNvSpPr>
          <p:nvPr>
            <p:ph idx="1"/>
          </p:nvPr>
        </p:nvSpPr>
        <p:spPr>
          <a:xfrm>
            <a:off x="1229361" y="3976210"/>
            <a:ext cx="2880000" cy="540000"/>
          </a:xfrm>
        </p:spPr>
        <p:txBody>
          <a:bodyPr>
            <a:normAutofit/>
          </a:bodyPr>
          <a:lstStyle/>
          <a:p>
            <a:pPr marL="0" lvl="1" indent="0" algn="ctr">
              <a:spcBef>
                <a:spcPts val="0"/>
              </a:spcBef>
              <a:buClr>
                <a:schemeClr val="tx1"/>
              </a:buClr>
              <a:buNone/>
            </a:pPr>
            <a:r>
              <a:rPr lang="en-US" sz="2800" dirty="0"/>
              <a:t>Internet traffics</a:t>
            </a:r>
          </a:p>
        </p:txBody>
      </p:sp>
      <p:sp>
        <p:nvSpPr>
          <p:cNvPr id="5" name="Content Placeholder 2">
            <a:extLst>
              <a:ext uri="{FF2B5EF4-FFF2-40B4-BE49-F238E27FC236}">
                <a16:creationId xmlns:a16="http://schemas.microsoft.com/office/drawing/2014/main" id="{C0E69888-02B4-46A2-A763-620753B6C39F}"/>
              </a:ext>
            </a:extLst>
          </p:cNvPr>
          <p:cNvSpPr txBox="1">
            <a:spLocks/>
          </p:cNvSpPr>
          <p:nvPr/>
        </p:nvSpPr>
        <p:spPr>
          <a:xfrm>
            <a:off x="858519" y="1690688"/>
            <a:ext cx="10017840" cy="653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solidFill>
                  <a:schemeClr val="accent1"/>
                </a:solidFill>
              </a:rPr>
              <a:t>M</a:t>
            </a:r>
            <a:r>
              <a:rPr lang="en-US" altLang="zh-CN" sz="3200" dirty="0">
                <a:solidFill>
                  <a:schemeClr val="accent1"/>
                </a:solidFill>
              </a:rPr>
              <a:t>assive Data Streams</a:t>
            </a:r>
          </a:p>
        </p:txBody>
      </p:sp>
      <p:sp>
        <p:nvSpPr>
          <p:cNvPr id="9" name="Content Placeholder 2">
            <a:extLst>
              <a:ext uri="{FF2B5EF4-FFF2-40B4-BE49-F238E27FC236}">
                <a16:creationId xmlns:a16="http://schemas.microsoft.com/office/drawing/2014/main" id="{0BD9CD46-EAE7-41A6-BF21-21DE05D26A0F}"/>
              </a:ext>
            </a:extLst>
          </p:cNvPr>
          <p:cNvSpPr txBox="1">
            <a:spLocks/>
          </p:cNvSpPr>
          <p:nvPr/>
        </p:nvSpPr>
        <p:spPr>
          <a:xfrm>
            <a:off x="4655999" y="3976210"/>
            <a:ext cx="2880000" cy="54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0"/>
              </a:spcBef>
              <a:buClr>
                <a:schemeClr val="tx1"/>
              </a:buClr>
              <a:buNone/>
            </a:pPr>
            <a:r>
              <a:rPr lang="en-US" sz="2800" dirty="0"/>
              <a:t>Sensor networks</a:t>
            </a:r>
          </a:p>
        </p:txBody>
      </p:sp>
      <p:sp>
        <p:nvSpPr>
          <p:cNvPr id="10" name="Content Placeholder 2">
            <a:extLst>
              <a:ext uri="{FF2B5EF4-FFF2-40B4-BE49-F238E27FC236}">
                <a16:creationId xmlns:a16="http://schemas.microsoft.com/office/drawing/2014/main" id="{0307F413-6BF8-437A-B7E5-EBBB6BD60046}"/>
              </a:ext>
            </a:extLst>
          </p:cNvPr>
          <p:cNvSpPr txBox="1">
            <a:spLocks/>
          </p:cNvSpPr>
          <p:nvPr/>
        </p:nvSpPr>
        <p:spPr>
          <a:xfrm>
            <a:off x="8082639" y="3937323"/>
            <a:ext cx="2880000" cy="578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0"/>
              </a:spcBef>
              <a:buClr>
                <a:schemeClr val="tx1"/>
              </a:buClr>
              <a:buNone/>
            </a:pPr>
            <a:r>
              <a:rPr lang="en-US" altLang="zh-CN" sz="2800" dirty="0"/>
              <a:t>Stock markets</a:t>
            </a:r>
            <a:endParaRPr lang="en-US" sz="28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05C2EEB-BBFC-4306-909D-FCA541448DE7}"/>
                  </a:ext>
                </a:extLst>
              </p:cNvPr>
              <p:cNvSpPr txBox="1">
                <a:spLocks/>
              </p:cNvSpPr>
              <p:nvPr/>
            </p:nvSpPr>
            <p:spPr>
              <a:xfrm>
                <a:off x="858519" y="4699090"/>
                <a:ext cx="11138065" cy="1608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solidFill>
                      <a:schemeClr val="accent1"/>
                    </a:solidFill>
                  </a:rPr>
                  <a:t>Challenges</a:t>
                </a:r>
                <a:endParaRPr lang="en-US" altLang="zh-CN" sz="3200" dirty="0">
                  <a:solidFill>
                    <a:schemeClr val="accent1"/>
                  </a:solidFill>
                </a:endParaRPr>
              </a:p>
              <a:p>
                <a:pPr lvl="1">
                  <a:buClr>
                    <a:schemeClr val="tx1"/>
                  </a:buClr>
                </a:pPr>
                <a:r>
                  <a:rPr lang="en-US" sz="2800" dirty="0"/>
                  <a:t>Large input space (e.g., </a:t>
                </a:r>
                <a14:m>
                  <m:oMath xmlns:m="http://schemas.openxmlformats.org/officeDocument/2006/math">
                    <m:sSup>
                      <m:sSupPr>
                        <m:ctrlPr>
                          <a:rPr lang="en-US" altLang="zh-CN" sz="2800" b="0" i="1" dirty="0" smtClean="0">
                            <a:solidFill>
                              <a:srgbClr val="C00000"/>
                            </a:solidFill>
                            <a:latin typeface="Cambria Math" panose="02040503050406030204" pitchFamily="18" charset="0"/>
                          </a:rPr>
                        </m:ctrlPr>
                      </m:sSupPr>
                      <m:e>
                        <m:r>
                          <a:rPr lang="en-US" altLang="zh-CN" sz="2800" b="0" i="1" dirty="0" smtClean="0">
                            <a:solidFill>
                              <a:srgbClr val="C00000"/>
                            </a:solidFill>
                            <a:latin typeface="Cambria Math" panose="02040503050406030204" pitchFamily="18" charset="0"/>
                          </a:rPr>
                          <m:t>2</m:t>
                        </m:r>
                      </m:e>
                      <m:sup>
                        <m:r>
                          <a:rPr lang="en-US" altLang="zh-CN" sz="2800" b="0" i="1" dirty="0" smtClean="0">
                            <a:solidFill>
                              <a:srgbClr val="C00000"/>
                            </a:solidFill>
                            <a:latin typeface="Cambria Math" panose="02040503050406030204" pitchFamily="18" charset="0"/>
                          </a:rPr>
                          <m:t>32</m:t>
                        </m:r>
                      </m:sup>
                    </m:sSup>
                  </m:oMath>
                </a14:m>
                <a:r>
                  <a:rPr lang="en-US" sz="2800" dirty="0"/>
                  <a:t> IPV4 addresses)</a:t>
                </a:r>
                <a:endParaRPr lang="en-US" altLang="zh-CN" sz="2800" dirty="0"/>
              </a:p>
              <a:p>
                <a:pPr lvl="1">
                  <a:buClr>
                    <a:schemeClr val="tx1"/>
                  </a:buClr>
                </a:pPr>
                <a:r>
                  <a:rPr lang="en-US" sz="2800" dirty="0"/>
                  <a:t>Long input streams (e.g., </a:t>
                </a:r>
                <a14:m>
                  <m:oMath xmlns:m="http://schemas.openxmlformats.org/officeDocument/2006/math">
                    <m:sSup>
                      <m:sSupPr>
                        <m:ctrlPr>
                          <a:rPr lang="en-US" altLang="zh-CN" sz="2800" b="0" i="1" dirty="0" smtClean="0">
                            <a:solidFill>
                              <a:srgbClr val="C00000"/>
                            </a:solidFill>
                            <a:latin typeface="Cambria Math" panose="02040503050406030204" pitchFamily="18" charset="0"/>
                          </a:rPr>
                        </m:ctrlPr>
                      </m:sSupPr>
                      <m:e>
                        <m:r>
                          <a:rPr lang="en-US" altLang="zh-CN" sz="2800" b="0" i="1" dirty="0" smtClean="0">
                            <a:solidFill>
                              <a:srgbClr val="C00000"/>
                            </a:solidFill>
                            <a:latin typeface="Cambria Math" panose="02040503050406030204" pitchFamily="18" charset="0"/>
                          </a:rPr>
                          <m:t>10</m:t>
                        </m:r>
                      </m:e>
                      <m:sup>
                        <m:r>
                          <a:rPr lang="en-US" altLang="zh-CN" sz="2800" b="0" i="1" dirty="0" smtClean="0">
                            <a:solidFill>
                              <a:srgbClr val="C00000"/>
                            </a:solidFill>
                            <a:latin typeface="Cambria Math" panose="02040503050406030204" pitchFamily="18" charset="0"/>
                          </a:rPr>
                          <m:t>5</m:t>
                        </m:r>
                      </m:sup>
                    </m:sSup>
                  </m:oMath>
                </a14:m>
                <a:r>
                  <a:rPr lang="en-US" sz="2800" dirty="0"/>
                  <a:t> queries per second)</a:t>
                </a:r>
                <a:endParaRPr lang="en-US" sz="2800" dirty="0">
                  <a:solidFill>
                    <a:srgbClr val="00B050"/>
                  </a:solidFill>
                </a:endParaRPr>
              </a:p>
            </p:txBody>
          </p:sp>
        </mc:Choice>
        <mc:Fallback xmlns="">
          <p:sp>
            <p:nvSpPr>
              <p:cNvPr id="11" name="Content Placeholder 2">
                <a:extLst>
                  <a:ext uri="{FF2B5EF4-FFF2-40B4-BE49-F238E27FC236}">
                    <a16:creationId xmlns:a16="http://schemas.microsoft.com/office/drawing/2014/main" id="{805C2EEB-BBFC-4306-909D-FCA541448DE7}"/>
                  </a:ext>
                </a:extLst>
              </p:cNvPr>
              <p:cNvSpPr txBox="1">
                <a:spLocks noRot="1" noChangeAspect="1" noMove="1" noResize="1" noEditPoints="1" noAdjustHandles="1" noChangeArrowheads="1" noChangeShapeType="1" noTextEdit="1"/>
              </p:cNvSpPr>
              <p:nvPr/>
            </p:nvSpPr>
            <p:spPr>
              <a:xfrm>
                <a:off x="858519" y="4699090"/>
                <a:ext cx="11138065" cy="1608455"/>
              </a:xfrm>
              <a:prstGeom prst="rect">
                <a:avLst/>
              </a:prstGeom>
              <a:blipFill>
                <a:blip r:embed="rId3"/>
                <a:stretch>
                  <a:fillRect l="-1423" t="-7955"/>
                </a:stretch>
              </a:blipFill>
            </p:spPr>
            <p:txBody>
              <a:bodyPr/>
              <a:lstStyle/>
              <a:p>
                <a:r>
                  <a:rPr lang="en-US">
                    <a:noFill/>
                  </a:rPr>
                  <a:t> </a:t>
                </a:r>
              </a:p>
            </p:txBody>
          </p:sp>
        </mc:Fallback>
      </mc:AlternateContent>
      <p:pic>
        <p:nvPicPr>
          <p:cNvPr id="8" name="图片 7">
            <a:extLst>
              <a:ext uri="{FF2B5EF4-FFF2-40B4-BE49-F238E27FC236}">
                <a16:creationId xmlns:a16="http://schemas.microsoft.com/office/drawing/2014/main" id="{08945150-755C-4BFC-BDA4-F0FECA878362}"/>
              </a:ext>
            </a:extLst>
          </p:cNvPr>
          <p:cNvPicPr>
            <a:picLocks noChangeAspect="1"/>
          </p:cNvPicPr>
          <p:nvPr/>
        </p:nvPicPr>
        <p:blipFill>
          <a:blip r:embed="rId4"/>
          <a:stretch>
            <a:fillRect/>
          </a:stretch>
        </p:blipFill>
        <p:spPr>
          <a:xfrm>
            <a:off x="1615670" y="2221980"/>
            <a:ext cx="2126581" cy="1715343"/>
          </a:xfrm>
          <a:prstGeom prst="rect">
            <a:avLst/>
          </a:prstGeom>
        </p:spPr>
      </p:pic>
      <p:pic>
        <p:nvPicPr>
          <p:cNvPr id="14" name="图片 13">
            <a:extLst>
              <a:ext uri="{FF2B5EF4-FFF2-40B4-BE49-F238E27FC236}">
                <a16:creationId xmlns:a16="http://schemas.microsoft.com/office/drawing/2014/main" id="{929B9C77-E788-41D4-BA2C-E6E6F392B0B4}"/>
              </a:ext>
            </a:extLst>
          </p:cNvPr>
          <p:cNvPicPr>
            <a:picLocks noChangeAspect="1"/>
          </p:cNvPicPr>
          <p:nvPr/>
        </p:nvPicPr>
        <p:blipFill rotWithShape="1">
          <a:blip r:embed="rId5">
            <a:extLst>
              <a:ext uri="{28A0092B-C50C-407E-A947-70E740481C1C}">
                <a14:useLocalDpi xmlns:a14="http://schemas.microsoft.com/office/drawing/2010/main" val="0"/>
              </a:ext>
            </a:extLst>
          </a:blip>
          <a:srcRect t="3764" r="58376" b="22816"/>
          <a:stretch/>
        </p:blipFill>
        <p:spPr>
          <a:xfrm>
            <a:off x="8284841" y="2221979"/>
            <a:ext cx="2376621" cy="1715343"/>
          </a:xfrm>
          <a:prstGeom prst="rect">
            <a:avLst/>
          </a:prstGeom>
        </p:spPr>
      </p:pic>
      <p:pic>
        <p:nvPicPr>
          <p:cNvPr id="16" name="图片 15">
            <a:extLst>
              <a:ext uri="{FF2B5EF4-FFF2-40B4-BE49-F238E27FC236}">
                <a16:creationId xmlns:a16="http://schemas.microsoft.com/office/drawing/2014/main" id="{31F9DB9D-2114-411A-9F90-7DED0E532B13}"/>
              </a:ext>
            </a:extLst>
          </p:cNvPr>
          <p:cNvPicPr>
            <a:picLocks noChangeAspect="1"/>
          </p:cNvPicPr>
          <p:nvPr/>
        </p:nvPicPr>
        <p:blipFill rotWithShape="1">
          <a:blip r:embed="rId6">
            <a:extLst>
              <a:ext uri="{28A0092B-C50C-407E-A947-70E740481C1C}">
                <a14:useLocalDpi xmlns:a14="http://schemas.microsoft.com/office/drawing/2010/main" val="0"/>
              </a:ext>
            </a:extLst>
          </a:blip>
          <a:srcRect l="5853" r="18406" b="13034"/>
          <a:stretch/>
        </p:blipFill>
        <p:spPr>
          <a:xfrm>
            <a:off x="4726569" y="2221979"/>
            <a:ext cx="2738862" cy="1715344"/>
          </a:xfrm>
          <a:prstGeom prst="rect">
            <a:avLst/>
          </a:prstGeom>
        </p:spPr>
      </p:pic>
    </p:spTree>
    <p:extLst>
      <p:ext uri="{BB962C8B-B14F-4D97-AF65-F5344CB8AC3E}">
        <p14:creationId xmlns:p14="http://schemas.microsoft.com/office/powerpoint/2010/main" val="1543900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mc:Choice xmlns:a14="http://schemas.microsoft.com/office/drawing/2010/main"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768475"/>
                <a:ext cx="10242755" cy="4667250"/>
              </a:xfrm>
            </p:spPr>
            <p:txBody>
              <a:bodyPr>
                <a:noAutofit/>
              </a:bodyPr>
              <a:lstStyle/>
              <a:p>
                <a:pPr>
                  <a:buClr>
                    <a:schemeClr val="tx1"/>
                  </a:buClr>
                </a:pPr>
                <a:r>
                  <a:rPr lang="en-US" sz="3300" dirty="0"/>
                  <a:t>Recently this was answered for linear sketches for </a:t>
                </a:r>
                <a14:m>
                  <m:oMath xmlns:m="http://schemas.openxmlformats.org/officeDocument/2006/math">
                    <m:sSub>
                      <m:sSubPr>
                        <m:ctrlPr>
                          <a:rPr lang="en-US" sz="3300" i="1" smtClean="0">
                            <a:solidFill>
                              <a:srgbClr val="C00000"/>
                            </a:solidFill>
                            <a:latin typeface="Cambria Math" panose="02040503050406030204" pitchFamily="18" charset="0"/>
                          </a:rPr>
                        </m:ctrlPr>
                      </m:sSubPr>
                      <m:e>
                        <m:r>
                          <a:rPr lang="en-US" sz="3300" i="1">
                            <a:solidFill>
                              <a:srgbClr val="C00000"/>
                            </a:solidFill>
                            <a:latin typeface="Cambria Math" panose="02040503050406030204" pitchFamily="18" charset="0"/>
                          </a:rPr>
                          <m:t>ℓ</m:t>
                        </m:r>
                      </m:e>
                      <m:sub>
                        <m:r>
                          <a:rPr lang="en-US" sz="3300">
                            <a:solidFill>
                              <a:srgbClr val="C00000"/>
                            </a:solidFill>
                            <a:latin typeface="Cambria Math" panose="02040503050406030204" pitchFamily="18" charset="0"/>
                          </a:rPr>
                          <m:t>0</m:t>
                        </m:r>
                      </m:sub>
                    </m:sSub>
                  </m:oMath>
                </a14:m>
                <a:r>
                  <a:rPr lang="en-US" sz="3300" dirty="0">
                    <a:solidFill>
                      <a:srgbClr val="C00000"/>
                    </a:solidFill>
                  </a:rPr>
                  <a:t> </a:t>
                </a:r>
                <a:r>
                  <a:rPr lang="en-US" sz="3300" dirty="0"/>
                  <a:t>in a finite precision stream </a:t>
                </a:r>
                <a:r>
                  <a:rPr lang="en-US" sz="3300" dirty="0">
                    <a:solidFill>
                      <a:schemeClr val="accent1"/>
                    </a:solidFill>
                  </a:rPr>
                  <a:t>[G</a:t>
                </a:r>
                <a:r>
                  <a:rPr lang="en-US" sz="3300" dirty="0">
                    <a:solidFill>
                      <a:srgbClr val="0070C0"/>
                    </a:solidFill>
                  </a:rPr>
                  <a:t>L</a:t>
                </a:r>
                <a:r>
                  <a:rPr lang="en-US" sz="3300" dirty="0">
                    <a:solidFill>
                      <a:schemeClr val="accent1"/>
                    </a:solidFill>
                  </a:rPr>
                  <a:t>WYZ24]</a:t>
                </a:r>
                <a:r>
                  <a:rPr lang="en-US" sz="3300" dirty="0"/>
                  <a:t>, but techniques specific to </a:t>
                </a:r>
                <a14:m>
                  <m:oMath xmlns:m="http://schemas.openxmlformats.org/officeDocument/2006/math">
                    <m:sSub>
                      <m:sSubPr>
                        <m:ctrlPr>
                          <a:rPr lang="en-US" sz="3300" i="1" smtClean="0">
                            <a:solidFill>
                              <a:srgbClr val="C00000"/>
                            </a:solidFill>
                            <a:latin typeface="Cambria Math" panose="02040503050406030204" pitchFamily="18" charset="0"/>
                          </a:rPr>
                        </m:ctrlPr>
                      </m:sSubPr>
                      <m:e>
                        <m:r>
                          <a:rPr lang="en-US" sz="3300" i="1">
                            <a:solidFill>
                              <a:srgbClr val="C00000"/>
                            </a:solidFill>
                            <a:latin typeface="Cambria Math" panose="02040503050406030204" pitchFamily="18" charset="0"/>
                          </a:rPr>
                          <m:t>ℓ</m:t>
                        </m:r>
                      </m:e>
                      <m:sub>
                        <m:r>
                          <a:rPr lang="en-US" sz="3300">
                            <a:solidFill>
                              <a:srgbClr val="C00000"/>
                            </a:solidFill>
                            <a:latin typeface="Cambria Math" panose="02040503050406030204" pitchFamily="18" charset="0"/>
                          </a:rPr>
                          <m:t>0</m:t>
                        </m:r>
                      </m:sub>
                    </m:sSub>
                  </m:oMath>
                </a14:m>
                <a:r>
                  <a:rPr lang="en-US" sz="3300" dirty="0"/>
                  <a:t> </a:t>
                </a:r>
              </a:p>
              <a:p>
                <a:pPr>
                  <a:buClr>
                    <a:schemeClr val="tx1"/>
                  </a:buClr>
                </a:pPr>
                <a:endParaRPr lang="en-US" sz="3300" i="1" dirty="0">
                  <a:solidFill>
                    <a:srgbClr val="C00000"/>
                  </a:solidFill>
                </a:endParaRPr>
              </a:p>
              <a:p>
                <a:pPr>
                  <a:buClr>
                    <a:schemeClr val="tx1"/>
                  </a:buClr>
                </a:pPr>
                <a:r>
                  <a:rPr lang="en-US" sz="3300" i="1" dirty="0">
                    <a:solidFill>
                      <a:schemeClr val="accent1"/>
                    </a:solidFill>
                  </a:rPr>
                  <a:t>Question 2: Does there exist a sublinear space </a:t>
                </a:r>
                <a:r>
                  <a:rPr lang="en-US" sz="3300" i="1" dirty="0" err="1">
                    <a:solidFill>
                      <a:schemeClr val="accent1"/>
                    </a:solidFill>
                  </a:rPr>
                  <a:t>adversarially</a:t>
                </a:r>
                <a:r>
                  <a:rPr lang="en-US" sz="3300" i="1" dirty="0">
                    <a:solidFill>
                      <a:schemeClr val="accent1"/>
                    </a:solidFill>
                  </a:rPr>
                  <a:t> robust </a:t>
                </a:r>
                <a14:m>
                  <m:oMath xmlns:m="http://schemas.openxmlformats.org/officeDocument/2006/math">
                    <m:sSub>
                      <m:sSubPr>
                        <m:ctrlPr>
                          <a:rPr lang="en-US" sz="3300" b="0" i="1" smtClean="0">
                            <a:solidFill>
                              <a:schemeClr val="accent1"/>
                            </a:solidFill>
                            <a:latin typeface="Cambria Math" panose="02040503050406030204" pitchFamily="18" charset="0"/>
                          </a:rPr>
                        </m:ctrlPr>
                      </m:sSubPr>
                      <m:e>
                        <m:r>
                          <a:rPr lang="en-US" sz="3300" b="0" i="1" smtClean="0">
                            <a:solidFill>
                              <a:schemeClr val="accent1"/>
                            </a:solidFill>
                            <a:latin typeface="Cambria Math" panose="02040503050406030204" pitchFamily="18" charset="0"/>
                          </a:rPr>
                          <m:t>ℓ</m:t>
                        </m:r>
                      </m:e>
                      <m:sub>
                        <m:r>
                          <a:rPr lang="en-US" sz="3300" b="0" i="1" smtClean="0">
                            <a:solidFill>
                              <a:schemeClr val="accent1"/>
                            </a:solidFill>
                            <a:latin typeface="Cambria Math" panose="02040503050406030204" pitchFamily="18" charset="0"/>
                          </a:rPr>
                          <m:t>𝑝</m:t>
                        </m:r>
                      </m:sub>
                    </m:sSub>
                  </m:oMath>
                </a14:m>
                <a:r>
                  <a:rPr lang="en-US" sz="3300" i="1" dirty="0">
                    <a:solidFill>
                      <a:schemeClr val="accent1"/>
                    </a:solidFill>
                  </a:rPr>
                  <a:t>-estimation linear sketch in a finite precision stream?</a:t>
                </a:r>
              </a:p>
              <a:p>
                <a:pPr>
                  <a:buClr>
                    <a:schemeClr val="tx1"/>
                  </a:buClr>
                </a:pPr>
                <a:endParaRPr lang="en-US" sz="3200" i="1" dirty="0">
                  <a:solidFill>
                    <a:schemeClr val="accent1"/>
                  </a:solidFill>
                </a:endParaRPr>
              </a:p>
              <a:p>
                <a:pPr>
                  <a:buClr>
                    <a:schemeClr val="tx1"/>
                  </a:buClr>
                </a:pPr>
                <a:endParaRPr lang="en-US" sz="3200" dirty="0">
                  <a:solidFill>
                    <a:srgbClr val="C00000"/>
                  </a:solidFill>
                </a:endParaRPr>
              </a:p>
            </p:txBody>
          </p:sp>
        </mc:Choice>
        <mc:Fallback>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768475"/>
                <a:ext cx="10242755" cy="4667250"/>
              </a:xfrm>
              <a:blipFill>
                <a:blip r:embed="rId2"/>
                <a:stretch>
                  <a:fillRect l="-1429" t="-2872" r="-1607"/>
                </a:stretch>
              </a:blipFill>
            </p:spPr>
            <p:txBody>
              <a:bodyPr/>
              <a:lstStyle/>
              <a:p>
                <a:r>
                  <a:rPr lang="en-US">
                    <a:noFill/>
                  </a:rPr>
                  <a:t> </a:t>
                </a:r>
              </a:p>
            </p:txBody>
          </p:sp>
        </mc:Fallback>
      </mc:AlternateContent>
    </p:spTree>
    <p:extLst>
      <p:ext uri="{BB962C8B-B14F-4D97-AF65-F5344CB8AC3E}">
        <p14:creationId xmlns:p14="http://schemas.microsoft.com/office/powerpoint/2010/main" val="232649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3915E-3DC8-F448-5ADC-4426CD01E7B6}"/>
            </a:ext>
          </a:extLst>
        </p:cNvPr>
        <p:cNvGrpSpPr/>
        <p:nvPr/>
      </p:nvGrpSpPr>
      <p:grpSpPr>
        <a:xfrm>
          <a:off x="0" y="0"/>
          <a:ext cx="0" cy="0"/>
          <a:chOff x="0" y="0"/>
          <a:chExt cx="0" cy="0"/>
        </a:xfrm>
      </p:grpSpPr>
      <p:sp>
        <p:nvSpPr>
          <p:cNvPr id="5" name="Content Placeholder 3">
            <a:extLst>
              <a:ext uri="{FF2B5EF4-FFF2-40B4-BE49-F238E27FC236}">
                <a16:creationId xmlns:a16="http://schemas.microsoft.com/office/drawing/2014/main" id="{6074055C-FCAD-90A2-5F67-29F9A49B394D}"/>
              </a:ext>
            </a:extLst>
          </p:cNvPr>
          <p:cNvSpPr>
            <a:spLocks noGrp="1"/>
          </p:cNvSpPr>
          <p:nvPr>
            <p:ph idx="1"/>
          </p:nvPr>
        </p:nvSpPr>
        <p:spPr>
          <a:xfrm>
            <a:off x="797743" y="2426312"/>
            <a:ext cx="10596513" cy="1518150"/>
          </a:xfrm>
          <a:ln w="38100">
            <a:solidFill>
              <a:schemeClr val="tx1"/>
            </a:solidFill>
          </a:ln>
        </p:spPr>
        <p:txBody>
          <a:bodyPr>
            <a:noAutofit/>
          </a:bodyPr>
          <a:lstStyle/>
          <a:p>
            <a:pPr marL="0" indent="0">
              <a:buClr>
                <a:schemeClr val="tx1"/>
              </a:buClr>
              <a:buNone/>
            </a:pPr>
            <a:r>
              <a:rPr lang="en-US" sz="3200" dirty="0">
                <a:solidFill>
                  <a:schemeClr val="tx1"/>
                </a:solidFill>
              </a:rPr>
              <a:t>We give a technique for lifting linear sketch lower bounds for continuous inputs to achieve linear sketch lower bounds for discrete inputs, thus answering the </a:t>
            </a:r>
            <a:r>
              <a:rPr lang="en-US" sz="3200" dirty="0"/>
              <a:t>previous</a:t>
            </a:r>
            <a:r>
              <a:rPr lang="en-US" sz="3200" dirty="0">
                <a:solidFill>
                  <a:schemeClr val="tx1"/>
                </a:solidFill>
              </a:rPr>
              <a:t> open questions</a:t>
            </a:r>
            <a:endParaRPr lang="en-US" sz="3200" dirty="0"/>
          </a:p>
          <a:p>
            <a:pPr marL="0" indent="0">
              <a:buClr>
                <a:schemeClr val="tx1"/>
              </a:buClr>
              <a:buNone/>
            </a:pPr>
            <a:endParaRPr lang="en-US" sz="3200" i="1" dirty="0">
              <a:solidFill>
                <a:srgbClr val="C00000"/>
              </a:solidFill>
            </a:endParaRPr>
          </a:p>
        </p:txBody>
      </p:sp>
    </p:spTree>
    <p:extLst>
      <p:ext uri="{BB962C8B-B14F-4D97-AF65-F5344CB8AC3E}">
        <p14:creationId xmlns:p14="http://schemas.microsoft.com/office/powerpoint/2010/main" val="3255654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1126" y="365125"/>
            <a:ext cx="3642674" cy="1325563"/>
          </a:xfrm>
        </p:spPr>
        <p:txBody>
          <a:bodyPr/>
          <a:lstStyle/>
          <a:p>
            <a:r>
              <a:rPr lang="en-US" dirty="0">
                <a:solidFill>
                  <a:srgbClr val="C00000"/>
                </a:solidFill>
              </a:rPr>
              <a:t>Questions?</a:t>
            </a:r>
          </a:p>
        </p:txBody>
      </p:sp>
      <p:pic>
        <p:nvPicPr>
          <p:cNvPr id="6" name="Content Placeholder 5" descr="conan.jpg"/>
          <p:cNvPicPr>
            <a:picLocks noGrp="1" noChangeAspect="1"/>
          </p:cNvPicPr>
          <p:nvPr>
            <p:ph idx="1"/>
          </p:nvPr>
        </p:nvPicPr>
        <p:blipFill>
          <a:blip r:embed="rId2" cstate="print"/>
          <a:stretch>
            <a:fillRect/>
          </a:stretch>
        </p:blipFill>
        <p:spPr>
          <a:xfrm>
            <a:off x="7752761" y="1825625"/>
            <a:ext cx="2502210" cy="2150659"/>
          </a:xfrm>
        </p:spPr>
      </p:pic>
      <p:sp>
        <p:nvSpPr>
          <p:cNvPr id="7" name="Title 1">
            <a:extLst>
              <a:ext uri="{FF2B5EF4-FFF2-40B4-BE49-F238E27FC236}">
                <a16:creationId xmlns:a16="http://schemas.microsoft.com/office/drawing/2014/main" id="{70B03FB5-EC2A-4E69-8171-BD44A3FEBFCA}"/>
              </a:ext>
            </a:extLst>
          </p:cNvPr>
          <p:cNvSpPr txBox="1">
            <a:spLocks/>
          </p:cNvSpPr>
          <p:nvPr/>
        </p:nvSpPr>
        <p:spPr>
          <a:xfrm>
            <a:off x="838200" y="365125"/>
            <a:ext cx="39317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C00000"/>
                </a:solidFill>
              </a:rPr>
              <a:t>Upcoming</a:t>
            </a:r>
          </a:p>
        </p:txBody>
      </p:sp>
      <p:cxnSp>
        <p:nvCxnSpPr>
          <p:cNvPr id="4" name="Straight Connector 3">
            <a:extLst>
              <a:ext uri="{FF2B5EF4-FFF2-40B4-BE49-F238E27FC236}">
                <a16:creationId xmlns:a16="http://schemas.microsoft.com/office/drawing/2014/main" id="{60C584AE-C04C-4EC9-8B62-B1CC3A1D9C20}"/>
              </a:ext>
            </a:extLst>
          </p:cNvPr>
          <p:cNvCxnSpPr>
            <a:cxnSpLocks/>
          </p:cNvCxnSpPr>
          <p:nvPr/>
        </p:nvCxnSpPr>
        <p:spPr>
          <a:xfrm>
            <a:off x="6138420" y="307468"/>
            <a:ext cx="0" cy="624306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27D32BCC-9E94-4BED-A0AA-3B7239E70958}"/>
              </a:ext>
            </a:extLst>
          </p:cNvPr>
          <p:cNvSpPr txBox="1">
            <a:spLocks/>
          </p:cNvSpPr>
          <p:nvPr/>
        </p:nvSpPr>
        <p:spPr>
          <a:xfrm>
            <a:off x="304800" y="1690688"/>
            <a:ext cx="5611906" cy="4509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Char char="§"/>
            </a:pPr>
            <a:r>
              <a:rPr lang="en-US" sz="3200" dirty="0"/>
              <a:t>Pre-processing for lifting framework</a:t>
            </a:r>
          </a:p>
        </p:txBody>
      </p:sp>
    </p:spTree>
    <p:extLst>
      <p:ext uri="{BB962C8B-B14F-4D97-AF65-F5344CB8AC3E}">
        <p14:creationId xmlns:p14="http://schemas.microsoft.com/office/powerpoint/2010/main" val="2982701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DEB70-B247-890E-4C02-45169B0B58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7EBCCE-9F64-7D95-CE09-C663831D1FC2}"/>
              </a:ext>
            </a:extLst>
          </p:cNvPr>
          <p:cNvSpPr>
            <a:spLocks noGrp="1"/>
          </p:cNvSpPr>
          <p:nvPr>
            <p:ph type="title"/>
          </p:nvPr>
        </p:nvSpPr>
        <p:spPr/>
        <p:txBody>
          <a:bodyPr/>
          <a:lstStyle/>
          <a:p>
            <a:r>
              <a:rPr lang="en-US" dirty="0">
                <a:solidFill>
                  <a:srgbClr val="C00000"/>
                </a:solidFill>
              </a:rPr>
              <a:t>Discrete Gaussian Distribution</a:t>
            </a:r>
            <a:endParaRPr lang="en-US" dirty="0"/>
          </a:p>
        </p:txBody>
      </p:sp>
      <mc:AlternateContent xmlns:mc="http://schemas.openxmlformats.org/markup-compatibility/2006">
        <mc:Choice xmlns:a14="http://schemas.microsoft.com/office/drawing/2010/main" Requires="a14">
          <p:sp>
            <p:nvSpPr>
              <p:cNvPr id="5" name="Content Placeholder 3">
                <a:extLst>
                  <a:ext uri="{FF2B5EF4-FFF2-40B4-BE49-F238E27FC236}">
                    <a16:creationId xmlns:a16="http://schemas.microsoft.com/office/drawing/2014/main" id="{7945B10C-1CAA-80D0-3FE3-BD61806B21A6}"/>
                  </a:ext>
                </a:extLst>
              </p:cNvPr>
              <p:cNvSpPr>
                <a:spLocks noGrp="1"/>
              </p:cNvSpPr>
              <p:nvPr>
                <p:ph idx="1"/>
              </p:nvPr>
            </p:nvSpPr>
            <p:spPr>
              <a:xfrm>
                <a:off x="838200" y="1503240"/>
                <a:ext cx="10973765" cy="4351338"/>
              </a:xfrm>
            </p:spPr>
            <p:txBody>
              <a:bodyPr>
                <a:noAutofit/>
              </a:bodyPr>
              <a:lstStyle/>
              <a:p>
                <a:pPr>
                  <a:buClr>
                    <a:schemeClr val="tx1"/>
                  </a:buClr>
                </a:pPr>
                <a:r>
                  <a:rPr lang="en-US" sz="3200" dirty="0"/>
                  <a:t>Let </a:t>
                </a:r>
                <a14:m>
                  <m:oMath xmlns:m="http://schemas.openxmlformats.org/officeDocument/2006/math">
                    <m:r>
                      <a:rPr lang="en-US" sz="3200" b="0" i="1" smtClean="0">
                        <a:solidFill>
                          <a:srgbClr val="C00000"/>
                        </a:solidFill>
                        <a:latin typeface="Cambria Math" panose="02040503050406030204" pitchFamily="18" charset="0"/>
                      </a:rPr>
                      <m:t>𝐷</m:t>
                    </m:r>
                    <m:r>
                      <a:rPr lang="en-US" sz="3200" b="0" i="1" smtClean="0">
                        <a:solidFill>
                          <a:srgbClr val="C00000"/>
                        </a:solidFill>
                        <a:latin typeface="Cambria Math" panose="02040503050406030204" pitchFamily="18" charset="0"/>
                      </a:rPr>
                      <m:t>(0, </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b="0" i="1" smtClean="0">
                        <a:solidFill>
                          <a:srgbClr val="C00000"/>
                        </a:solidFill>
                        <a:latin typeface="Cambria Math" panose="02040503050406030204" pitchFamily="18" charset="0"/>
                      </a:rPr>
                      <m:t>𝑆</m:t>
                    </m:r>
                    <m:r>
                      <a:rPr lang="en-US" sz="3200" b="0" i="1" smtClean="0">
                        <a:solidFill>
                          <a:srgbClr val="C00000"/>
                        </a:solidFill>
                        <a:latin typeface="Cambria Math" panose="02040503050406030204" pitchFamily="18" charset="0"/>
                      </a:rPr>
                      <m:t>)</m:t>
                    </m:r>
                  </m:oMath>
                </a14:m>
                <a:r>
                  <a:rPr lang="en-US" sz="3200" dirty="0"/>
                  <a:t> be discrete Gaussian distribution supported on </a:t>
                </a:r>
                <a14:m>
                  <m:oMath xmlns:m="http://schemas.openxmlformats.org/officeDocument/2006/math">
                    <m:sSup>
                      <m:sSupPr>
                        <m:ctrlPr>
                          <a:rPr lang="en-US" sz="3200" i="1">
                            <a:solidFill>
                              <a:srgbClr val="C00000"/>
                            </a:solidFill>
                            <a:latin typeface="Cambria Math" panose="02040503050406030204" pitchFamily="18" charset="0"/>
                          </a:rPr>
                        </m:ctrlPr>
                      </m:sSupPr>
                      <m:e>
                        <m:r>
                          <a:rPr lang="en-US" altLang="zh-CN" sz="3200" i="1">
                            <a:solidFill>
                              <a:srgbClr val="C00000"/>
                            </a:solidFill>
                            <a:latin typeface="Cambria Math" panose="02040503050406030204" pitchFamily="18" charset="0"/>
                            <a:ea typeface="Cambria Math" panose="02040503050406030204" pitchFamily="18" charset="0"/>
                          </a:rPr>
                          <m:t>ℤ</m:t>
                        </m:r>
                      </m:e>
                      <m:sup>
                        <m:r>
                          <a:rPr lang="en-US" sz="3200" i="1">
                            <a:solidFill>
                              <a:srgbClr val="C00000"/>
                            </a:solidFill>
                            <a:latin typeface="Cambria Math" panose="02040503050406030204" pitchFamily="18" charset="0"/>
                          </a:rPr>
                          <m:t>𝑛</m:t>
                        </m:r>
                      </m:sup>
                    </m:sSup>
                  </m:oMath>
                </a14:m>
                <a:r>
                  <a:rPr lang="en-US" sz="3200" dirty="0"/>
                  <a:t>, with</a:t>
                </a:r>
                <a:r>
                  <a:rPr lang="en-US" sz="3200" b="0" dirty="0">
                    <a:solidFill>
                      <a:srgbClr val="C00000"/>
                    </a:solidFill>
                  </a:rPr>
                  <a:t>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0</m:t>
                        </m:r>
                      </m:e>
                      <m:sup>
                        <m:r>
                          <a:rPr lang="en-US" sz="3200" b="0" i="1" smtClean="0">
                            <a:solidFill>
                              <a:srgbClr val="C00000"/>
                            </a:solidFill>
                            <a:latin typeface="Cambria Math" panose="02040503050406030204" pitchFamily="18" charset="0"/>
                          </a:rPr>
                          <m:t>𝑛</m:t>
                        </m:r>
                      </m:sup>
                    </m:sSup>
                  </m:oMath>
                </a14:m>
                <a:r>
                  <a:rPr lang="en-US" sz="3200" dirty="0"/>
                  <a:t> mean and covariance</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b="0" i="1" smtClean="0">
                        <a:solidFill>
                          <a:srgbClr val="C00000"/>
                        </a:solidFill>
                        <a:latin typeface="Cambria Math" panose="02040503050406030204" pitchFamily="18" charset="0"/>
                      </a:rPr>
                      <m:t>𝑆</m:t>
                    </m:r>
                  </m:oMath>
                </a14:m>
                <a:r>
                  <a:rPr lang="en-US" sz="3200" dirty="0"/>
                  <a:t>. Then the probability mass function satisfies</a:t>
                </a:r>
              </a:p>
              <a:p>
                <a:pPr>
                  <a:buClr>
                    <a:schemeClr val="tx1"/>
                  </a:buClr>
                </a:pPr>
                <a:endParaRPr lang="en-US" sz="3200" dirty="0"/>
              </a:p>
              <a:p>
                <a:pPr marL="0" indent="0">
                  <a:buClr>
                    <a:schemeClr val="tx1"/>
                  </a:buClr>
                  <a:buNone/>
                </a:pPr>
                <a:endParaRPr lang="en-US" sz="3200" dirty="0"/>
              </a:p>
              <a:p>
                <a:pPr marL="0" indent="0">
                  <a:buClr>
                    <a:schemeClr val="tx1"/>
                  </a:buClr>
                  <a:buNone/>
                </a:pPr>
                <a:endParaRPr lang="en-US" sz="3200" dirty="0"/>
              </a:p>
              <a:p>
                <a:pPr>
                  <a:buClr>
                    <a:schemeClr val="tx1"/>
                  </a:buClr>
                </a:pPr>
                <a:r>
                  <a:rPr lang="en-US" sz="3200" dirty="0"/>
                  <a:t>Does not satisfy rotational invariance</a:t>
                </a:r>
              </a:p>
              <a:p>
                <a:pPr>
                  <a:buClr>
                    <a:schemeClr val="tx1"/>
                  </a:buClr>
                </a:pPr>
                <a:endParaRPr lang="en-US" sz="3200" dirty="0"/>
              </a:p>
              <a:p>
                <a:pPr>
                  <a:buClr>
                    <a:schemeClr val="tx1"/>
                  </a:buClr>
                </a:pPr>
                <a:r>
                  <a:rPr lang="en-US" sz="3200" dirty="0"/>
                  <a:t>Also has a normalizing constant</a:t>
                </a:r>
              </a:p>
              <a:p>
                <a:pPr>
                  <a:buClr>
                    <a:schemeClr val="tx1"/>
                  </a:buClr>
                </a:pPr>
                <a:endParaRPr lang="en-US" sz="3200" dirty="0"/>
              </a:p>
              <a:p>
                <a:pPr>
                  <a:buClr>
                    <a:schemeClr val="tx1"/>
                  </a:buClr>
                </a:pPr>
                <a:endParaRPr lang="en-US" sz="3200" dirty="0"/>
              </a:p>
            </p:txBody>
          </p:sp>
        </mc:Choice>
        <mc:Fallback>
          <p:sp>
            <p:nvSpPr>
              <p:cNvPr id="5" name="Content Placeholder 3">
                <a:extLst>
                  <a:ext uri="{FF2B5EF4-FFF2-40B4-BE49-F238E27FC236}">
                    <a16:creationId xmlns:a16="http://schemas.microsoft.com/office/drawing/2014/main" id="{7945B10C-1CAA-80D0-3FE3-BD61806B21A6}"/>
                  </a:ext>
                </a:extLst>
              </p:cNvPr>
              <p:cNvSpPr>
                <a:spLocks noGrp="1" noRot="1" noChangeAspect="1" noMove="1" noResize="1" noEditPoints="1" noAdjustHandles="1" noChangeArrowheads="1" noChangeShapeType="1" noTextEdit="1"/>
              </p:cNvSpPr>
              <p:nvPr>
                <p:ph idx="1"/>
              </p:nvPr>
            </p:nvSpPr>
            <p:spPr>
              <a:xfrm>
                <a:off x="838200" y="1503240"/>
                <a:ext cx="10973765" cy="4351338"/>
              </a:xfrm>
              <a:blipFill>
                <a:blip r:embed="rId2"/>
                <a:stretch>
                  <a:fillRect l="-1278" t="-2805" b="-151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5CC304-61C4-78BD-A533-4C570E0C129B}"/>
                  </a:ext>
                </a:extLst>
              </p:cNvPr>
              <p:cNvSpPr txBox="1"/>
              <p:nvPr/>
            </p:nvSpPr>
            <p:spPr>
              <a:xfrm>
                <a:off x="1611983" y="2948612"/>
                <a:ext cx="9341963" cy="918136"/>
              </a:xfrm>
              <a:prstGeom prst="rect">
                <a:avLst/>
              </a:prstGeom>
              <a:noFill/>
            </p:spPr>
            <p:txBody>
              <a:bodyPr wrap="square">
                <a:spAutoFit/>
              </a:bodyPr>
              <a:lstStyle/>
              <a:p>
                <a:pPr lvl="1">
                  <a:buClr>
                    <a:schemeClr val="tx1"/>
                  </a:buClr>
                </a:pPr>
                <a14:m>
                  <m:oMathPara xmlns:m="http://schemas.openxmlformats.org/officeDocument/2006/math">
                    <m:oMathParaPr>
                      <m:jc m:val="centerGroup"/>
                    </m:oMathParaPr>
                    <m:oMath xmlns:m="http://schemas.openxmlformats.org/officeDocument/2006/math">
                      <m:func>
                        <m:funcPr>
                          <m:ctrlPr>
                            <a:rPr lang="en-US" sz="3600" b="0" i="1" smtClean="0">
                              <a:solidFill>
                                <a:srgbClr val="C00000"/>
                              </a:solidFill>
                              <a:latin typeface="Cambria Math" panose="02040503050406030204" pitchFamily="18" charset="0"/>
                            </a:rPr>
                          </m:ctrlPr>
                        </m:funcPr>
                        <m:fName>
                          <m:limLow>
                            <m:limLowPr>
                              <m:ctrlPr>
                                <a:rPr lang="en-US" sz="3600" b="0" i="1" smtClean="0">
                                  <a:solidFill>
                                    <a:srgbClr val="C00000"/>
                                  </a:solidFill>
                                  <a:latin typeface="Cambria Math" panose="02040503050406030204" pitchFamily="18" charset="0"/>
                                </a:rPr>
                              </m:ctrlPr>
                            </m:limLowPr>
                            <m:e>
                              <m:r>
                                <m:rPr>
                                  <m:sty m:val="p"/>
                                </m:rPr>
                                <a:rPr lang="en-US" sz="3600" b="0" i="0" smtClean="0">
                                  <a:solidFill>
                                    <a:srgbClr val="C00000"/>
                                  </a:solidFill>
                                  <a:latin typeface="Cambria Math" panose="02040503050406030204" pitchFamily="18" charset="0"/>
                                </a:rPr>
                                <m:t>Pr</m:t>
                              </m:r>
                            </m:e>
                            <m:lim>
                              <m:r>
                                <a:rPr lang="en-US" sz="3600" b="0" i="1" smtClean="0">
                                  <a:solidFill>
                                    <a:srgbClr val="C00000"/>
                                  </a:solidFill>
                                  <a:latin typeface="Cambria Math" panose="02040503050406030204" pitchFamily="18" charset="0"/>
                                </a:rPr>
                                <m:t>𝑋</m:t>
                              </m:r>
                              <m:r>
                                <a:rPr lang="en-US" sz="3600" b="0" i="1" smtClean="0">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𝐷</m:t>
                              </m:r>
                              <m:d>
                                <m:dPr>
                                  <m:ctrlPr>
                                    <a:rPr lang="en-US" sz="3600" b="0" i="1" smtClean="0">
                                      <a:solidFill>
                                        <a:srgbClr val="C00000"/>
                                      </a:solidFill>
                                      <a:latin typeface="Cambria Math" panose="02040503050406030204" pitchFamily="18" charset="0"/>
                                    </a:rPr>
                                  </m:ctrlPr>
                                </m:dPr>
                                <m:e>
                                  <m:r>
                                    <a:rPr lang="en-US" sz="3600" b="0" i="1" smtClean="0">
                                      <a:solidFill>
                                        <a:srgbClr val="C00000"/>
                                      </a:solidFill>
                                      <a:latin typeface="Cambria Math" panose="02040503050406030204" pitchFamily="18" charset="0"/>
                                    </a:rPr>
                                    <m:t>0,</m:t>
                                  </m:r>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𝑆</m:t>
                                      </m:r>
                                    </m:e>
                                    <m:sup>
                                      <m:r>
                                        <a:rPr lang="en-US" sz="3600" b="0" i="1" smtClean="0">
                                          <a:solidFill>
                                            <a:srgbClr val="C00000"/>
                                          </a:solidFill>
                                          <a:latin typeface="Cambria Math" panose="02040503050406030204" pitchFamily="18" charset="0"/>
                                        </a:rPr>
                                        <m:t>𝑇</m:t>
                                      </m:r>
                                    </m:sup>
                                  </m:sSup>
                                  <m:r>
                                    <a:rPr lang="en-US" sz="3600" b="0" i="1" smtClean="0">
                                      <a:solidFill>
                                        <a:srgbClr val="C00000"/>
                                      </a:solidFill>
                                      <a:latin typeface="Cambria Math" panose="02040503050406030204" pitchFamily="18" charset="0"/>
                                    </a:rPr>
                                    <m:t>𝑆</m:t>
                                  </m:r>
                                </m:e>
                              </m:d>
                            </m:lim>
                          </m:limLow>
                        </m:fName>
                        <m:e>
                          <m:d>
                            <m:dPr>
                              <m:begChr m:val="["/>
                              <m:endChr m:val="]"/>
                              <m:ctrlPr>
                                <a:rPr lang="en-US" sz="3600" b="0" i="1" smtClean="0">
                                  <a:solidFill>
                                    <a:srgbClr val="C00000"/>
                                  </a:solidFill>
                                  <a:latin typeface="Cambria Math" panose="02040503050406030204" pitchFamily="18" charset="0"/>
                                </a:rPr>
                              </m:ctrlPr>
                            </m:dPr>
                            <m:e>
                              <m:r>
                                <a:rPr lang="en-US" sz="3600" b="0" i="1" smtClean="0">
                                  <a:solidFill>
                                    <a:srgbClr val="C00000"/>
                                  </a:solidFill>
                                  <a:latin typeface="Cambria Math" panose="02040503050406030204" pitchFamily="18" charset="0"/>
                                </a:rPr>
                                <m:t>𝑋</m:t>
                              </m:r>
                              <m:r>
                                <a:rPr lang="en-US" sz="3600" b="0" i="1" smtClean="0">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𝑥</m:t>
                              </m:r>
                            </m:e>
                          </m:d>
                          <m:r>
                            <a:rPr lang="en-US" sz="3600" b="0" i="1" smtClean="0">
                              <a:solidFill>
                                <a:srgbClr val="C00000"/>
                              </a:solidFill>
                              <a:latin typeface="Cambria Math" panose="02040503050406030204" pitchFamily="18" charset="0"/>
                            </a:rPr>
                            <m:t>∝</m:t>
                          </m:r>
                          <m:r>
                            <m:rPr>
                              <m:sty m:val="p"/>
                            </m:rPr>
                            <a:rPr lang="en-US" sz="3600" b="0" i="0" smtClean="0">
                              <a:solidFill>
                                <a:srgbClr val="C00000"/>
                              </a:solidFill>
                              <a:latin typeface="Cambria Math" panose="02040503050406030204" pitchFamily="18" charset="0"/>
                            </a:rPr>
                            <m:t>exp</m:t>
                          </m:r>
                          <m:sSup>
                            <m:sSupPr>
                              <m:ctrlPr>
                                <a:rPr lang="en-US" sz="3600" b="0" i="1" smtClean="0">
                                  <a:solidFill>
                                    <a:srgbClr val="C00000"/>
                                  </a:solidFill>
                                  <a:latin typeface="Cambria Math" panose="02040503050406030204" pitchFamily="18" charset="0"/>
                                </a:rPr>
                              </m:ctrlPr>
                            </m:sSupPr>
                            <m:e>
                              <m:d>
                                <m:dPr>
                                  <m:ctrlPr>
                                    <a:rPr lang="en-US" sz="3600" b="0" i="1" smtClean="0">
                                      <a:solidFill>
                                        <a:srgbClr val="C00000"/>
                                      </a:solidFill>
                                      <a:latin typeface="Cambria Math" panose="02040503050406030204" pitchFamily="18" charset="0"/>
                                    </a:rPr>
                                  </m:ctrlPr>
                                </m:dPr>
                                <m:e>
                                  <m:r>
                                    <a:rPr lang="en-US" sz="3600" b="0" i="1" smtClean="0">
                                      <a:solidFill>
                                        <a:srgbClr val="C00000"/>
                                      </a:solidFill>
                                      <a:latin typeface="Cambria Math" panose="02040503050406030204" pitchFamily="18" charset="0"/>
                                    </a:rPr>
                                    <m:t>−</m:t>
                                  </m:r>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𝑥</m:t>
                                      </m:r>
                                    </m:e>
                                    <m:sup>
                                      <m:r>
                                        <a:rPr lang="en-US" sz="3600" b="0" i="1" smtClean="0">
                                          <a:solidFill>
                                            <a:srgbClr val="C00000"/>
                                          </a:solidFill>
                                          <a:latin typeface="Cambria Math" panose="02040503050406030204" pitchFamily="18" charset="0"/>
                                        </a:rPr>
                                        <m:t>𝑇</m:t>
                                      </m:r>
                                    </m:sup>
                                  </m:sSup>
                                  <m:r>
                                    <a:rPr lang="en-US" sz="3600" b="0" i="1" smtClean="0">
                                      <a:solidFill>
                                        <a:srgbClr val="C00000"/>
                                      </a:solidFill>
                                      <a:latin typeface="Cambria Math" panose="02040503050406030204" pitchFamily="18" charset="0"/>
                                    </a:rPr>
                                    <m:t>(2</m:t>
                                  </m:r>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𝑆</m:t>
                                      </m:r>
                                    </m:e>
                                    <m:sup>
                                      <m:r>
                                        <a:rPr lang="en-US" sz="3600" b="0" i="1" smtClean="0">
                                          <a:solidFill>
                                            <a:srgbClr val="C00000"/>
                                          </a:solidFill>
                                          <a:latin typeface="Cambria Math" panose="02040503050406030204" pitchFamily="18" charset="0"/>
                                        </a:rPr>
                                        <m:t>𝑇</m:t>
                                      </m:r>
                                    </m:sup>
                                  </m:sSup>
                                  <m:r>
                                    <a:rPr lang="en-US" sz="3600" b="0" i="1" smtClean="0">
                                      <a:solidFill>
                                        <a:srgbClr val="C00000"/>
                                      </a:solidFill>
                                      <a:latin typeface="Cambria Math" panose="02040503050406030204" pitchFamily="18" charset="0"/>
                                    </a:rPr>
                                    <m:t>𝑆</m:t>
                                  </m:r>
                                </m:e>
                              </m:d>
                            </m:e>
                            <m:sup>
                              <m:r>
                                <a:rPr lang="en-US" sz="3600" b="0" i="1" smtClean="0">
                                  <a:solidFill>
                                    <a:srgbClr val="C00000"/>
                                  </a:solidFill>
                                  <a:latin typeface="Cambria Math" panose="02040503050406030204" pitchFamily="18" charset="0"/>
                                </a:rPr>
                                <m:t>−1</m:t>
                              </m:r>
                            </m:sup>
                          </m:sSup>
                          <m:r>
                            <a:rPr lang="en-US" sz="3600" b="0" i="1" smtClean="0">
                              <a:solidFill>
                                <a:srgbClr val="C00000"/>
                              </a:solidFill>
                              <a:latin typeface="Cambria Math" panose="02040503050406030204" pitchFamily="18" charset="0"/>
                            </a:rPr>
                            <m:t>𝑥</m:t>
                          </m:r>
                          <m:r>
                            <a:rPr lang="en-US" sz="3600" b="0" i="1" smtClean="0">
                              <a:solidFill>
                                <a:srgbClr val="C00000"/>
                              </a:solidFill>
                              <a:latin typeface="Cambria Math" panose="02040503050406030204" pitchFamily="18" charset="0"/>
                            </a:rPr>
                            <m:t>)</m:t>
                          </m:r>
                        </m:e>
                      </m:func>
                    </m:oMath>
                  </m:oMathPara>
                </a14:m>
                <a:endParaRPr lang="en-US" sz="3600" dirty="0"/>
              </a:p>
            </p:txBody>
          </p:sp>
        </mc:Choice>
        <mc:Fallback xmlns="">
          <p:sp>
            <p:nvSpPr>
              <p:cNvPr id="4" name="TextBox 3">
                <a:extLst>
                  <a:ext uri="{FF2B5EF4-FFF2-40B4-BE49-F238E27FC236}">
                    <a16:creationId xmlns:a16="http://schemas.microsoft.com/office/drawing/2014/main" id="{5F5CC304-61C4-78BD-A533-4C570E0C129B}"/>
                  </a:ext>
                </a:extLst>
              </p:cNvPr>
              <p:cNvSpPr txBox="1">
                <a:spLocks noRot="1" noChangeAspect="1" noMove="1" noResize="1" noEditPoints="1" noAdjustHandles="1" noChangeArrowheads="1" noChangeShapeType="1" noTextEdit="1"/>
              </p:cNvSpPr>
              <p:nvPr/>
            </p:nvSpPr>
            <p:spPr>
              <a:xfrm>
                <a:off x="1611983" y="2948612"/>
                <a:ext cx="9341963" cy="91813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0918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42BFE-F8BE-9E5B-A99A-18756A6BFD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713F6-B015-F783-F514-14A362800AF3}"/>
              </a:ext>
            </a:extLst>
          </p:cNvPr>
          <p:cNvSpPr>
            <a:spLocks noGrp="1"/>
          </p:cNvSpPr>
          <p:nvPr>
            <p:ph type="title"/>
          </p:nvPr>
        </p:nvSpPr>
        <p:spPr/>
        <p:txBody>
          <a:bodyPr/>
          <a:lstStyle/>
          <a:p>
            <a:r>
              <a:rPr lang="en-US" dirty="0">
                <a:solidFill>
                  <a:srgbClr val="C00000"/>
                </a:solidFill>
              </a:rPr>
              <a:t>Our Results (Lifting Framework)</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C6D871A3-9521-17A1-3435-E8E41B8730A7}"/>
                  </a:ext>
                </a:extLst>
              </p:cNvPr>
              <p:cNvSpPr>
                <a:spLocks noGrp="1"/>
              </p:cNvSpPr>
              <p:nvPr>
                <p:ph idx="1"/>
              </p:nvPr>
            </p:nvSpPr>
            <p:spPr>
              <a:xfrm>
                <a:off x="951321" y="1577566"/>
                <a:ext cx="11154508" cy="4351338"/>
              </a:xfrm>
            </p:spPr>
            <p:txBody>
              <a:bodyPr>
                <a:noAutofit/>
              </a:bodyPr>
              <a:lstStyle/>
              <a:p>
                <a:pPr marL="0" indent="0">
                  <a:buClr>
                    <a:schemeClr val="tx1"/>
                  </a:buClr>
                  <a:buNone/>
                </a:pPr>
                <a:r>
                  <a:rPr lang="en-US" sz="3200" dirty="0">
                    <a:solidFill>
                      <a:schemeClr val="tx1"/>
                    </a:solidFill>
                  </a:rPr>
                  <a:t>Suppose that </a:t>
                </a:r>
              </a:p>
              <a:p>
                <a:pPr lvl="1">
                  <a:buClr>
                    <a:schemeClr val="tx1"/>
                  </a:buClr>
                </a:pPr>
                <a14:m>
                  <m:oMath xmlns:m="http://schemas.openxmlformats.org/officeDocument/2006/math">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𝐷</m:t>
                    </m:r>
                    <m:r>
                      <a:rPr lang="en-US" sz="3200" b="0" i="1" smtClean="0">
                        <a:solidFill>
                          <a:srgbClr val="C00000"/>
                        </a:solidFill>
                        <a:latin typeface="Cambria Math" panose="02040503050406030204" pitchFamily="18" charset="0"/>
                      </a:rPr>
                      <m:t>(0, </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b="0" i="1" smtClean="0">
                        <a:solidFill>
                          <a:srgbClr val="C00000"/>
                        </a:solidFill>
                        <a:latin typeface="Cambria Math" panose="02040503050406030204" pitchFamily="18" charset="0"/>
                      </a:rPr>
                      <m:t>𝑆</m:t>
                    </m:r>
                    <m:r>
                      <a:rPr lang="en-US" sz="3200" b="0" i="1" smtClean="0">
                        <a:solidFill>
                          <a:srgbClr val="C00000"/>
                        </a:solidFill>
                        <a:latin typeface="Cambria Math" panose="02040503050406030204" pitchFamily="18" charset="0"/>
                      </a:rPr>
                      <m:t>)</m:t>
                    </m:r>
                  </m:oMath>
                </a14:m>
                <a:r>
                  <a:rPr lang="en-US" sz="3200" dirty="0">
                    <a:solidFill>
                      <a:srgbClr val="C00000"/>
                    </a:solidFill>
                  </a:rPr>
                  <a:t> </a:t>
                </a:r>
                <a:r>
                  <a:rPr lang="en-US" sz="3200" dirty="0"/>
                  <a:t>and </a:t>
                </a:r>
                <a14:m>
                  <m:oMath xmlns:m="http://schemas.openxmlformats.org/officeDocument/2006/math">
                    <m:r>
                      <a:rPr lang="en-US" sz="3200" b="0" i="1" smtClean="0">
                        <a:solidFill>
                          <a:srgbClr val="C00000"/>
                        </a:solidFill>
                        <a:latin typeface="Cambria Math" panose="02040503050406030204" pitchFamily="18" charset="0"/>
                      </a:rPr>
                      <m:t>𝑌</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𝑁</m:t>
                    </m:r>
                    <m:r>
                      <a:rPr lang="en-US" sz="3200" b="0" i="1" smtClean="0">
                        <a:solidFill>
                          <a:srgbClr val="C00000"/>
                        </a:solidFill>
                        <a:latin typeface="Cambria Math" panose="02040503050406030204" pitchFamily="18" charset="0"/>
                      </a:rPr>
                      <m:t>(0, </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b="0" i="1" smtClean="0">
                        <a:solidFill>
                          <a:srgbClr val="C00000"/>
                        </a:solidFill>
                        <a:latin typeface="Cambria Math" panose="02040503050406030204" pitchFamily="18" charset="0"/>
                      </a:rPr>
                      <m:t>𝑆</m:t>
                    </m:r>
                    <m:r>
                      <a:rPr lang="en-US" sz="3200" b="0" i="1" smtClean="0">
                        <a:solidFill>
                          <a:srgbClr val="C00000"/>
                        </a:solidFill>
                        <a:latin typeface="Cambria Math" panose="02040503050406030204" pitchFamily="18" charset="0"/>
                      </a:rPr>
                      <m:t>)</m:t>
                    </m:r>
                  </m:oMath>
                </a14:m>
                <a:r>
                  <a:rPr lang="en-US" sz="3200" dirty="0"/>
                  <a:t>, </a:t>
                </a:r>
                <a14:m>
                  <m:oMath xmlns:m="http://schemas.openxmlformats.org/officeDocument/2006/math">
                    <m:r>
                      <a:rPr lang="en-US" sz="3200" b="0" i="0"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𝑍</m:t>
                    </m:r>
                  </m:oMath>
                </a14:m>
                <a:r>
                  <a:rPr lang="en-US" sz="3200" dirty="0"/>
                  <a:t> is an arbitrary integer distribution</a:t>
                </a:r>
              </a:p>
              <a:p>
                <a:pPr lvl="1">
                  <a:buClr>
                    <a:schemeClr val="tx1"/>
                  </a:buClr>
                </a:pPr>
                <a:r>
                  <a:rPr lang="en-US" sz="3200" dirty="0"/>
                  <a:t> </a:t>
                </a:r>
                <a14:m>
                  <m:oMath xmlns:m="http://schemas.openxmlformats.org/officeDocument/2006/math">
                    <m:r>
                      <a:rPr lang="en-US" sz="3200" b="0" i="1" smtClean="0">
                        <a:solidFill>
                          <a:srgbClr val="C00000"/>
                        </a:solidFill>
                        <a:latin typeface="Cambria Math" panose="02040503050406030204" pitchFamily="18" charset="0"/>
                      </a:rPr>
                      <m:t>𝑓</m:t>
                    </m:r>
                  </m:oMath>
                </a14:m>
                <a:r>
                  <a:rPr lang="en-US" sz="3200" dirty="0"/>
                  <a:t> satisfies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𝑍</m:t>
                            </m:r>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𝑦</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𝑌</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𝑍</m:t>
                            </m:r>
                          </m:lim>
                        </m:limLow>
                      </m:fName>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𝑦</m:t>
                                </m:r>
                              </m:e>
                            </m:d>
                          </m:e>
                        </m:d>
                        <m:r>
                          <a:rPr lang="en-US" sz="3200" b="0" i="1" smtClean="0">
                            <a:solidFill>
                              <a:srgbClr val="C00000"/>
                            </a:solidFill>
                            <a:latin typeface="Cambria Math" panose="02040503050406030204" pitchFamily="18" charset="0"/>
                          </a:rPr>
                          <m:t>≤</m:t>
                        </m:r>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𝛿</m:t>
                            </m:r>
                          </m:num>
                          <m:den>
                            <m:r>
                              <a:rPr lang="en-US" sz="3200" b="0" i="1" smtClean="0">
                                <a:solidFill>
                                  <a:srgbClr val="C00000"/>
                                </a:solidFill>
                                <a:latin typeface="Cambria Math" panose="02040503050406030204" pitchFamily="18" charset="0"/>
                              </a:rPr>
                              <m:t>3</m:t>
                            </m:r>
                          </m:den>
                        </m:f>
                      </m:e>
                    </m:func>
                    <m:r>
                      <a:rPr lang="en-US" sz="3200" b="0" i="0" smtClean="0">
                        <a:latin typeface="Cambria Math" panose="02040503050406030204" pitchFamily="18" charset="0"/>
                      </a:rPr>
                      <m:t>.</m:t>
                    </m:r>
                  </m:oMath>
                </a14:m>
                <a:endParaRPr lang="en-US" sz="3200" dirty="0"/>
              </a:p>
              <a:p>
                <a:pPr lvl="1">
                  <a:buClr>
                    <a:schemeClr val="tx1"/>
                  </a:buClr>
                </a:pPr>
                <a:r>
                  <a:rPr lang="en-US" sz="3200"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𝑔</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oMath>
                </a14:m>
                <a:r>
                  <a:rPr lang="en-US" sz="3200" dirty="0">
                    <a:solidFill>
                      <a:srgbClr val="C00000"/>
                    </a:solidFill>
                  </a:rPr>
                  <a:t> </a:t>
                </a:r>
                <a:r>
                  <a:rPr lang="en-US" sz="3200" dirty="0"/>
                  <a:t>for</a:t>
                </a:r>
                <a:r>
                  <a:rPr lang="en-US" sz="3200"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𝑍</m:t>
                    </m:r>
                    <m:r>
                      <a:rPr lang="en-US" sz="3200" b="0" i="1" smtClean="0">
                        <a:solidFill>
                          <a:srgbClr val="C00000"/>
                        </a:solidFill>
                        <a:latin typeface="Cambria Math" panose="02040503050406030204" pitchFamily="18" charset="0"/>
                      </a:rPr>
                      <m:t> </m:t>
                    </m:r>
                  </m:oMath>
                </a14:m>
                <a:r>
                  <a:rPr lang="en-US" sz="3200" dirty="0"/>
                  <a:t>with probability at least </a:t>
                </a:r>
                <a14:m>
                  <m:oMath xmlns:m="http://schemas.openxmlformats.org/officeDocument/2006/math">
                    <m:r>
                      <a:rPr lang="en-US" sz="3200" b="0" i="1" smtClean="0">
                        <a:solidFill>
                          <a:srgbClr val="C00000"/>
                        </a:solidFill>
                        <a:latin typeface="Cambria Math" panose="02040503050406030204" pitchFamily="18" charset="0"/>
                      </a:rPr>
                      <m:t>1 −</m:t>
                    </m:r>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𝛿</m:t>
                        </m:r>
                      </m:num>
                      <m:den>
                        <m:r>
                          <a:rPr lang="en-US" sz="3200" b="0" i="1" smtClean="0">
                            <a:solidFill>
                              <a:srgbClr val="C00000"/>
                            </a:solidFill>
                            <a:latin typeface="Cambria Math" panose="02040503050406030204" pitchFamily="18" charset="0"/>
                          </a:rPr>
                          <m:t>3</m:t>
                        </m:r>
                      </m:den>
                    </m:f>
                  </m:oMath>
                </a14:m>
                <a:endParaRPr lang="en-US" sz="3200" dirty="0"/>
              </a:p>
              <a:p>
                <a:pPr lvl="1">
                  <a:buClr>
                    <a:schemeClr val="tx1"/>
                  </a:buClr>
                </a:pPr>
                <a14:m>
                  <m:oMath xmlns:m="http://schemas.openxmlformats.org/officeDocument/2006/math">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sSup>
                      <m:sSupPr>
                        <m:ctrlPr>
                          <a:rPr lang="en-US" altLang="zh-CN" sz="3200" b="0" i="1" dirty="0" smtClean="0">
                            <a:solidFill>
                              <a:srgbClr val="C00000"/>
                            </a:solidFill>
                            <a:latin typeface="Cambria Math" panose="02040503050406030204" pitchFamily="18" charset="0"/>
                            <a:ea typeface="Cambria Math" panose="02040503050406030204" pitchFamily="18" charset="0"/>
                          </a:rPr>
                        </m:ctrlPr>
                      </m:sSupPr>
                      <m:e>
                        <m:r>
                          <a:rPr lang="en-US" altLang="zh-CN" sz="3200" i="1">
                            <a:solidFill>
                              <a:srgbClr val="C00000"/>
                            </a:solidFill>
                            <a:latin typeface="Cambria Math" panose="02040503050406030204" pitchFamily="18" charset="0"/>
                            <a:ea typeface="Cambria Math" panose="02040503050406030204" pitchFamily="18" charset="0"/>
                          </a:rPr>
                          <m:t>ℤ</m:t>
                        </m:r>
                      </m:e>
                      <m:sup>
                        <m:r>
                          <a:rPr lang="en-US" altLang="zh-CN" sz="3200" b="0" i="1" dirty="0" smtClean="0">
                            <a:solidFill>
                              <a:srgbClr val="C00000"/>
                            </a:solidFill>
                            <a:latin typeface="Cambria Math" panose="02040503050406030204" pitchFamily="18" charset="0"/>
                            <a:ea typeface="Cambria Math" panose="02040503050406030204" pitchFamily="18" charset="0"/>
                          </a:rPr>
                          <m:t>𝑟</m:t>
                        </m:r>
                        <m:r>
                          <a:rPr lang="en-US" altLang="zh-CN" sz="3200" b="0" i="1" dirty="0" smtClean="0">
                            <a:solidFill>
                              <a:srgbClr val="C00000"/>
                            </a:solidFill>
                            <a:latin typeface="Cambria Math" panose="02040503050406030204" pitchFamily="18" charset="0"/>
                            <a:ea typeface="Cambria Math" panose="02040503050406030204" pitchFamily="18" charset="0"/>
                          </a:rPr>
                          <m:t>×</m:t>
                        </m:r>
                        <m:r>
                          <a:rPr lang="en-US" altLang="zh-CN" sz="3200" b="0" i="1" dirty="0" smtClean="0">
                            <a:solidFill>
                              <a:srgbClr val="C00000"/>
                            </a:solidFill>
                            <a:latin typeface="Cambria Math" panose="02040503050406030204" pitchFamily="18" charset="0"/>
                            <a:ea typeface="Cambria Math" panose="02040503050406030204" pitchFamily="18" charset="0"/>
                          </a:rPr>
                          <m:t>𝑛</m:t>
                        </m:r>
                      </m:sup>
                    </m:sSup>
                  </m:oMath>
                </a14:m>
                <a:r>
                  <a:rPr lang="en-US" sz="3200" dirty="0"/>
                  <a:t> has </a:t>
                </a:r>
                <a:r>
                  <a:rPr lang="en-US" sz="3200" dirty="0" err="1"/>
                  <a:t>polynomially</a:t>
                </a:r>
                <a:r>
                  <a:rPr lang="en-US" sz="3200" dirty="0"/>
                  <a:t>-bounded integer entries and the singular value of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b="0" i="1" smtClean="0">
                        <a:solidFill>
                          <a:srgbClr val="C00000"/>
                        </a:solidFill>
                        <a:latin typeface="Cambria Math" panose="02040503050406030204" pitchFamily="18" charset="0"/>
                      </a:rPr>
                      <m:t>𝑆</m:t>
                    </m:r>
                  </m:oMath>
                </a14:m>
                <a:r>
                  <a:rPr lang="en-US" sz="3200" dirty="0"/>
                  <a:t> is sufficiently large</a:t>
                </a:r>
              </a:p>
              <a:p>
                <a:pPr marL="0" indent="0">
                  <a:buClr>
                    <a:schemeClr val="tx1"/>
                  </a:buClr>
                  <a:buNone/>
                </a:pPr>
                <a:r>
                  <a:rPr lang="en-US" sz="3200" dirty="0"/>
                  <a:t>Then there is another sketching matrix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sSup>
                      <m:sSupPr>
                        <m:ctrlPr>
                          <a:rPr lang="en-US" altLang="zh-CN" sz="3200" b="0" i="1" dirty="0" smtClean="0">
                            <a:solidFill>
                              <a:srgbClr val="C00000"/>
                            </a:solidFill>
                            <a:latin typeface="Cambria Math" panose="02040503050406030204" pitchFamily="18" charset="0"/>
                            <a:ea typeface="Cambria Math" panose="02040503050406030204" pitchFamily="18" charset="0"/>
                          </a:rPr>
                        </m:ctrlPr>
                      </m:sSupPr>
                      <m:e>
                        <m:r>
                          <a:rPr lang="en-US" altLang="zh-CN" sz="3200" i="1" dirty="0" smtClean="0">
                            <a:solidFill>
                              <a:srgbClr val="C00000"/>
                            </a:solidFill>
                            <a:latin typeface="Cambria Math" panose="02040503050406030204" pitchFamily="18" charset="0"/>
                            <a:ea typeface="Cambria Math" panose="02040503050406030204" pitchFamily="18" charset="0"/>
                          </a:rPr>
                          <m:t>ℝ</m:t>
                        </m:r>
                      </m:e>
                      <m:sup>
                        <m:r>
                          <a:rPr lang="en-US" altLang="zh-CN" sz="3200" b="0" i="1" dirty="0" smtClean="0">
                            <a:solidFill>
                              <a:srgbClr val="C00000"/>
                            </a:solidFill>
                            <a:latin typeface="Cambria Math" panose="02040503050406030204" pitchFamily="18" charset="0"/>
                            <a:ea typeface="Cambria Math" panose="02040503050406030204" pitchFamily="18" charset="0"/>
                          </a:rPr>
                          <m:t>4</m:t>
                        </m:r>
                        <m:r>
                          <a:rPr lang="en-US" altLang="zh-CN" sz="3200" b="0" i="1" dirty="0" smtClean="0">
                            <a:solidFill>
                              <a:srgbClr val="C00000"/>
                            </a:solidFill>
                            <a:latin typeface="Cambria Math" panose="02040503050406030204" pitchFamily="18" charset="0"/>
                            <a:ea typeface="Cambria Math" panose="02040503050406030204" pitchFamily="18" charset="0"/>
                          </a:rPr>
                          <m:t>𝑟</m:t>
                        </m:r>
                        <m:r>
                          <a:rPr lang="en-US" altLang="zh-CN" sz="3200" b="0" i="1" dirty="0" smtClean="0">
                            <a:solidFill>
                              <a:srgbClr val="C00000"/>
                            </a:solidFill>
                            <a:latin typeface="Cambria Math" panose="02040503050406030204" pitchFamily="18" charset="0"/>
                            <a:ea typeface="Cambria Math" panose="02040503050406030204" pitchFamily="18" charset="0"/>
                          </a:rPr>
                          <m:t>×</m:t>
                        </m:r>
                        <m:r>
                          <a:rPr lang="en-US" altLang="zh-CN" sz="3200" b="0" i="1" dirty="0" smtClean="0">
                            <a:solidFill>
                              <a:srgbClr val="C00000"/>
                            </a:solidFill>
                            <a:latin typeface="Cambria Math" panose="02040503050406030204" pitchFamily="18" charset="0"/>
                            <a:ea typeface="Cambria Math" panose="02040503050406030204" pitchFamily="18" charset="0"/>
                          </a:rPr>
                          <m:t>𝑛</m:t>
                        </m:r>
                      </m:sup>
                    </m:sSup>
                  </m:oMath>
                </a14:m>
                <a:r>
                  <a:rPr lang="en-US" sz="3200" dirty="0"/>
                  <a:t> with function</a:t>
                </a:r>
                <a:r>
                  <a:rPr lang="en-US" sz="3200" b="0"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h</m:t>
                    </m:r>
                  </m:oMath>
                </a14:m>
                <a:r>
                  <a:rPr lang="en-US" sz="3200" dirty="0"/>
                  <a:t> such that </a:t>
                </a:r>
                <a14:m>
                  <m:oMath xmlns:m="http://schemas.openxmlformats.org/officeDocument/2006/math">
                    <m:r>
                      <a:rPr lang="en-US" sz="3200" b="0" i="1" smtClean="0">
                        <a:solidFill>
                          <a:srgbClr val="C00000"/>
                        </a:solidFill>
                        <a:latin typeface="Cambria Math" panose="02040503050406030204" pitchFamily="18" charset="0"/>
                      </a:rPr>
                      <m:t>h</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𝑦</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𝑦</m:t>
                        </m:r>
                      </m:e>
                    </m:d>
                    <m:r>
                      <a:rPr lang="en-US" sz="3200" b="0" i="1" smtClean="0">
                        <a:solidFill>
                          <a:srgbClr val="C00000"/>
                        </a:solidFill>
                        <a:latin typeface="Cambria Math" panose="02040503050406030204" pitchFamily="18" charset="0"/>
                      </a:rPr>
                      <m:t> </m:t>
                    </m:r>
                  </m:oMath>
                </a14:m>
                <a:r>
                  <a:rPr lang="en-US" sz="3200" dirty="0" err="1"/>
                  <a:t>w.p.</a:t>
                </a:r>
                <a:r>
                  <a:rPr lang="en-US" sz="3200" dirty="0"/>
                  <a:t> </a:t>
                </a:r>
                <a14:m>
                  <m:oMath xmlns:m="http://schemas.openxmlformats.org/officeDocument/2006/math">
                    <m:r>
                      <a:rPr lang="en-US" sz="3200" b="0" i="0"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𝛿</m:t>
                    </m:r>
                  </m:oMath>
                </a14:m>
                <a:r>
                  <a:rPr lang="en-US" sz="3200" dirty="0">
                    <a:solidFill>
                      <a:srgbClr val="C00000"/>
                    </a:solidFill>
                  </a:rPr>
                  <a:t> </a:t>
                </a:r>
                <a:r>
                  <a:rPr lang="en-US" sz="3200" dirty="0"/>
                  <a:t>for</a:t>
                </a:r>
                <a:r>
                  <a:rPr lang="en-US" sz="3200" dirty="0">
                    <a:solidFill>
                      <a:srgbClr val="C00000"/>
                    </a:solidFill>
                  </a:rPr>
                  <a:t> </a:t>
                </a:r>
                <a14:m>
                  <m:oMath xmlns:m="http://schemas.openxmlformats.org/officeDocument/2006/math">
                    <m:r>
                      <m:rPr>
                        <m:sty m:val="p"/>
                      </m:rPr>
                      <a:rPr lang="en-US" sz="3200" b="0" i="0" smtClean="0">
                        <a:solidFill>
                          <a:srgbClr val="C00000"/>
                        </a:solidFill>
                        <a:latin typeface="Cambria Math" panose="02040503050406030204" pitchFamily="18" charset="0"/>
                      </a:rPr>
                      <m:t>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𝑌</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𝑍</m:t>
                    </m:r>
                  </m:oMath>
                </a14:m>
                <a:endParaRPr lang="en-US" sz="3200" dirty="0"/>
              </a:p>
            </p:txBody>
          </p:sp>
        </mc:Choice>
        <mc:Fallback xmlns="">
          <p:sp>
            <p:nvSpPr>
              <p:cNvPr id="5" name="Content Placeholder 3">
                <a:extLst>
                  <a:ext uri="{FF2B5EF4-FFF2-40B4-BE49-F238E27FC236}">
                    <a16:creationId xmlns:a16="http://schemas.microsoft.com/office/drawing/2014/main" id="{C6D871A3-9521-17A1-3435-E8E41B8730A7}"/>
                  </a:ext>
                </a:extLst>
              </p:cNvPr>
              <p:cNvSpPr>
                <a:spLocks noGrp="1" noRot="1" noChangeAspect="1" noMove="1" noResize="1" noEditPoints="1" noAdjustHandles="1" noChangeArrowheads="1" noChangeShapeType="1" noTextEdit="1"/>
              </p:cNvSpPr>
              <p:nvPr>
                <p:ph idx="1"/>
              </p:nvPr>
            </p:nvSpPr>
            <p:spPr>
              <a:xfrm>
                <a:off x="951321" y="1577566"/>
                <a:ext cx="11154508" cy="4351338"/>
              </a:xfrm>
              <a:blipFill>
                <a:blip r:embed="rId3"/>
                <a:stretch>
                  <a:fillRect l="-1366" t="-2941" b="-17787"/>
                </a:stretch>
              </a:blipFill>
            </p:spPr>
            <p:txBody>
              <a:bodyPr/>
              <a:lstStyle/>
              <a:p>
                <a:r>
                  <a:rPr lang="en-US">
                    <a:noFill/>
                  </a:rPr>
                  <a:t> </a:t>
                </a:r>
              </a:p>
            </p:txBody>
          </p:sp>
        </mc:Fallback>
      </mc:AlternateContent>
    </p:spTree>
    <p:extLst>
      <p:ext uri="{BB962C8B-B14F-4D97-AF65-F5344CB8AC3E}">
        <p14:creationId xmlns:p14="http://schemas.microsoft.com/office/powerpoint/2010/main" val="324231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8C249-6452-C238-2EDF-8DB639518E2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48E54CA-DF0A-0A18-E02E-BBFF7515435C}"/>
                  </a:ext>
                </a:extLst>
              </p:cNvPr>
              <p:cNvSpPr>
                <a:spLocks noGrp="1"/>
              </p:cNvSpPr>
              <p:nvPr>
                <p:ph type="title"/>
              </p:nvPr>
            </p:nvSpPr>
            <p:spPr/>
            <p:txBody>
              <a:bodyPr/>
              <a:lstStyle/>
              <a:p>
                <a:r>
                  <a:rPr lang="en-US" dirty="0">
                    <a:solidFill>
                      <a:srgbClr val="C00000"/>
                    </a:solidFill>
                  </a:rPr>
                  <a:t>Example Problem (</a:t>
                </a:r>
                <a14:m>
                  <m:oMath xmlns:m="http://schemas.openxmlformats.org/officeDocument/2006/math">
                    <m:sSub>
                      <m:sSubPr>
                        <m:ctrlPr>
                          <a:rPr lang="en-US" sz="440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ℓ</m:t>
                        </m:r>
                      </m:e>
                      <m:sub>
                        <m:r>
                          <a:rPr lang="en-US" sz="4400" b="0" i="1" smtClean="0">
                            <a:solidFill>
                              <a:srgbClr val="C00000"/>
                            </a:solidFill>
                            <a:latin typeface="Cambria Math" panose="02040503050406030204" pitchFamily="18" charset="0"/>
                          </a:rPr>
                          <m:t>2</m:t>
                        </m:r>
                        <m:r>
                          <a:rPr lang="en-US" sz="4400" i="1">
                            <a:solidFill>
                              <a:srgbClr val="C00000"/>
                            </a:solidFill>
                            <a:latin typeface="Cambria Math" panose="02040503050406030204" pitchFamily="18" charset="0"/>
                          </a:rPr>
                          <m:t> </m:t>
                        </m:r>
                      </m:sub>
                    </m:sSub>
                  </m:oMath>
                </a14:m>
                <a:r>
                  <a:rPr lang="en-US" dirty="0">
                    <a:solidFill>
                      <a:srgbClr val="C00000"/>
                    </a:solidFill>
                  </a:rPr>
                  <a:t>Estimation)</a:t>
                </a:r>
                <a:endParaRPr lang="en-US" dirty="0"/>
              </a:p>
            </p:txBody>
          </p:sp>
        </mc:Choice>
        <mc:Fallback xmlns="">
          <p:sp>
            <p:nvSpPr>
              <p:cNvPr id="2" name="Title 1">
                <a:extLst>
                  <a:ext uri="{FF2B5EF4-FFF2-40B4-BE49-F238E27FC236}">
                    <a16:creationId xmlns:a16="http://schemas.microsoft.com/office/drawing/2014/main" id="{648E54CA-DF0A-0A18-E02E-BBFF7515435C}"/>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9E479-9834-7D40-900B-714544CF75F0}"/>
                  </a:ext>
                </a:extLst>
              </p:cNvPr>
              <p:cNvSpPr>
                <a:spLocks noGrp="1"/>
              </p:cNvSpPr>
              <p:nvPr>
                <p:ph idx="1"/>
              </p:nvPr>
            </p:nvSpPr>
            <p:spPr>
              <a:xfrm>
                <a:off x="838199" y="1825624"/>
                <a:ext cx="10363202" cy="4760913"/>
              </a:xfrm>
            </p:spPr>
            <p:txBody>
              <a:bodyPr>
                <a:normAutofit/>
              </a:bodyPr>
              <a:lstStyle/>
              <a:p>
                <a:pPr>
                  <a:buClr>
                    <a:schemeClr val="tx1"/>
                  </a:buClr>
                </a:pPr>
                <a14:m>
                  <m:oMath xmlns:m="http://schemas.openxmlformats.org/officeDocument/2006/math">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r>
                              <a:rPr lang="en-US" sz="3200" b="0" i="1" smtClean="0">
                                <a:solidFill>
                                  <a:srgbClr val="C00000"/>
                                </a:solidFill>
                                <a:latin typeface="Cambria Math" panose="02040503050406030204" pitchFamily="18" charset="0"/>
                              </a:rPr>
                              <m:t>0,                      </m:t>
                            </m:r>
                            <m:sSub>
                              <m:sSubPr>
                                <m:ctrlPr>
                                  <a:rPr lang="en-US" altLang="zh-CN" sz="3200" i="1">
                                    <a:solidFill>
                                      <a:srgbClr val="C00000"/>
                                    </a:solidFill>
                                    <a:latin typeface="Cambria Math" panose="02040503050406030204" pitchFamily="18" charset="0"/>
                                  </a:rPr>
                                </m:ctrlPr>
                              </m:sSubPr>
                              <m:e>
                                <m:d>
                                  <m:dPr>
                                    <m:begChr m:val="‖"/>
                                    <m:endChr m:val="‖"/>
                                    <m:ctrlPr>
                                      <a:rPr lang="en-US" altLang="zh-CN" sz="3200" i="1">
                                        <a:solidFill>
                                          <a:srgbClr val="C00000"/>
                                        </a:solidFill>
                                        <a:latin typeface="Cambria Math" panose="02040503050406030204" pitchFamily="18" charset="0"/>
                                      </a:rPr>
                                    </m:ctrlPr>
                                  </m:dPr>
                                  <m:e>
                                    <m:r>
                                      <a:rPr lang="en-US" altLang="zh-CN" sz="3200" i="1">
                                        <a:solidFill>
                                          <a:srgbClr val="C00000"/>
                                        </a:solidFill>
                                        <a:latin typeface="Cambria Math" panose="02040503050406030204" pitchFamily="18" charset="0"/>
                                      </a:rPr>
                                      <m:t>𝑥</m:t>
                                    </m:r>
                                  </m:e>
                                </m:d>
                              </m:e>
                              <m:sub>
                                <m:r>
                                  <a:rPr lang="en-US" altLang="zh-CN" sz="3200" i="1">
                                    <a:solidFill>
                                      <a:srgbClr val="C00000"/>
                                    </a:solidFill>
                                    <a:latin typeface="Cambria Math" panose="02040503050406030204" pitchFamily="18" charset="0"/>
                                  </a:rPr>
                                  <m:t>2</m:t>
                                </m:r>
                              </m:sub>
                            </m:sSub>
                            <m:r>
                              <a:rPr lang="en-US" altLang="zh-CN" sz="3200" b="0" i="1" smtClean="0">
                                <a:solidFill>
                                  <a:srgbClr val="C00000"/>
                                </a:solidFill>
                                <a:latin typeface="Cambria Math" panose="02040503050406030204" pitchFamily="18" charset="0"/>
                              </a:rPr>
                              <m:t>≤</m:t>
                            </m:r>
                            <m:d>
                              <m:dPr>
                                <m:ctrlPr>
                                  <a:rPr lang="en-US" altLang="zh-CN" sz="3200" b="0" i="1" smtClean="0">
                                    <a:solidFill>
                                      <a:srgbClr val="C00000"/>
                                    </a:solidFill>
                                    <a:latin typeface="Cambria Math" panose="02040503050406030204" pitchFamily="18" charset="0"/>
                                  </a:rPr>
                                </m:ctrlPr>
                              </m:dPr>
                              <m:e>
                                <m:r>
                                  <a:rPr lang="en-US" altLang="zh-CN" sz="3200" b="0" i="1" smtClean="0">
                                    <a:solidFill>
                                      <a:srgbClr val="C00000"/>
                                    </a:solidFill>
                                    <a:latin typeface="Cambria Math" panose="02040503050406030204" pitchFamily="18" charset="0"/>
                                  </a:rPr>
                                  <m:t>1+</m:t>
                                </m:r>
                                <m:r>
                                  <a:rPr lang="zh-CN" altLang="en-US" sz="3200" b="0" i="1" smtClean="0">
                                    <a:solidFill>
                                      <a:srgbClr val="C00000"/>
                                    </a:solidFill>
                                    <a:latin typeface="Cambria Math" panose="02040503050406030204" pitchFamily="18" charset="0"/>
                                  </a:rPr>
                                  <m:t>𝜀</m:t>
                                </m:r>
                              </m:e>
                            </m:d>
                            <m:r>
                              <a:rPr lang="en-US" altLang="zh-CN" sz="3200" b="0" i="1" smtClean="0">
                                <a:solidFill>
                                  <a:srgbClr val="C00000"/>
                                </a:solidFill>
                                <a:latin typeface="Cambria Math" panose="02040503050406030204" pitchFamily="18" charset="0"/>
                              </a:rPr>
                              <m:t>𝑁</m:t>
                            </m:r>
                            <m:r>
                              <a:rPr lang="en-US" altLang="zh-CN" sz="3200" b="0" i="1" smtClean="0">
                                <a:solidFill>
                                  <a:srgbClr val="C00000"/>
                                </a:solidFill>
                                <a:latin typeface="Cambria Math" panose="02040503050406030204" pitchFamily="18" charset="0"/>
                              </a:rPr>
                              <m:t> </m:t>
                            </m:r>
                          </m:e>
                          <m:e>
                            <m:r>
                              <a:rPr lang="en-US" sz="3200" b="0" i="1" smtClean="0">
                                <a:solidFill>
                                  <a:srgbClr val="C00000"/>
                                </a:solidFill>
                                <a:latin typeface="Cambria Math" panose="02040503050406030204" pitchFamily="18" charset="0"/>
                              </a:rPr>
                              <m:t>1,                  </m:t>
                            </m:r>
                            <m:r>
                              <a:rPr lang="en-US" altLang="zh-CN" sz="3200" b="0" i="1" smtClean="0">
                                <a:solidFill>
                                  <a:srgbClr val="C00000"/>
                                </a:solidFill>
                                <a:latin typeface="Cambria Math" panose="02040503050406030204" pitchFamily="18" charset="0"/>
                              </a:rPr>
                              <m:t> </m:t>
                            </m:r>
                            <m:sSub>
                              <m:sSubPr>
                                <m:ctrlPr>
                                  <a:rPr lang="en-US" altLang="zh-CN" sz="3200" i="1">
                                    <a:solidFill>
                                      <a:srgbClr val="C00000"/>
                                    </a:solidFill>
                                    <a:latin typeface="Cambria Math" panose="02040503050406030204" pitchFamily="18" charset="0"/>
                                  </a:rPr>
                                </m:ctrlPr>
                              </m:sSubPr>
                              <m:e>
                                <m:d>
                                  <m:dPr>
                                    <m:begChr m:val="‖"/>
                                    <m:endChr m:val="‖"/>
                                    <m:ctrlPr>
                                      <a:rPr lang="en-US" altLang="zh-CN" sz="3200" i="1">
                                        <a:solidFill>
                                          <a:srgbClr val="C00000"/>
                                        </a:solidFill>
                                        <a:latin typeface="Cambria Math" panose="02040503050406030204" pitchFamily="18" charset="0"/>
                                      </a:rPr>
                                    </m:ctrlPr>
                                  </m:dPr>
                                  <m:e>
                                    <m:r>
                                      <a:rPr lang="en-US" altLang="zh-CN" sz="3200" i="1">
                                        <a:solidFill>
                                          <a:srgbClr val="C00000"/>
                                        </a:solidFill>
                                        <a:latin typeface="Cambria Math" panose="02040503050406030204" pitchFamily="18" charset="0"/>
                                      </a:rPr>
                                      <m:t>𝑥</m:t>
                                    </m:r>
                                  </m:e>
                                </m:d>
                              </m:e>
                              <m:sub>
                                <m:r>
                                  <a:rPr lang="en-US" altLang="zh-CN" sz="3200" i="1">
                                    <a:solidFill>
                                      <a:srgbClr val="C00000"/>
                                    </a:solidFill>
                                    <a:latin typeface="Cambria Math" panose="02040503050406030204" pitchFamily="18" charset="0"/>
                                  </a:rPr>
                                  <m:t>2</m:t>
                                </m:r>
                              </m:sub>
                            </m:sSub>
                            <m:r>
                              <a:rPr lang="en-US" altLang="zh-CN" sz="3200" b="0" i="1" smtClean="0">
                                <a:solidFill>
                                  <a:srgbClr val="C00000"/>
                                </a:solidFill>
                                <a:latin typeface="Cambria Math" panose="02040503050406030204" pitchFamily="18" charset="0"/>
                              </a:rPr>
                              <m:t>≥</m:t>
                            </m:r>
                            <m:d>
                              <m:dPr>
                                <m:ctrlPr>
                                  <a:rPr lang="en-US" altLang="zh-CN" sz="3200" i="1">
                                    <a:solidFill>
                                      <a:srgbClr val="C00000"/>
                                    </a:solidFill>
                                    <a:latin typeface="Cambria Math" panose="02040503050406030204" pitchFamily="18" charset="0"/>
                                  </a:rPr>
                                </m:ctrlPr>
                              </m:dPr>
                              <m:e>
                                <m:r>
                                  <a:rPr lang="en-US" altLang="zh-CN" sz="3200" i="1">
                                    <a:solidFill>
                                      <a:srgbClr val="C00000"/>
                                    </a:solidFill>
                                    <a:latin typeface="Cambria Math" panose="02040503050406030204" pitchFamily="18" charset="0"/>
                                  </a:rPr>
                                  <m:t>1+</m:t>
                                </m:r>
                                <m:r>
                                  <a:rPr lang="en-US" altLang="zh-CN" sz="3200" b="0" i="1" smtClean="0">
                                    <a:solidFill>
                                      <a:srgbClr val="C00000"/>
                                    </a:solidFill>
                                    <a:latin typeface="Cambria Math" panose="02040503050406030204" pitchFamily="18" charset="0"/>
                                  </a:rPr>
                                  <m:t>3</m:t>
                                </m:r>
                                <m:r>
                                  <a:rPr lang="zh-CN" altLang="en-US" sz="3200" i="1" smtClean="0">
                                    <a:solidFill>
                                      <a:srgbClr val="C00000"/>
                                    </a:solidFill>
                                    <a:latin typeface="Cambria Math" panose="02040503050406030204" pitchFamily="18" charset="0"/>
                                  </a:rPr>
                                  <m:t>𝜀</m:t>
                                </m:r>
                              </m:e>
                            </m:d>
                            <m:r>
                              <a:rPr lang="en-US" altLang="zh-CN" sz="3200" b="0" i="1" smtClean="0">
                                <a:solidFill>
                                  <a:srgbClr val="C00000"/>
                                </a:solidFill>
                                <a:latin typeface="Cambria Math" panose="02040503050406030204" pitchFamily="18" charset="0"/>
                              </a:rPr>
                              <m:t>𝑁</m:t>
                            </m:r>
                            <m:r>
                              <a:rPr lang="en-US" altLang="zh-CN" sz="3200" b="0" i="1" smtClean="0">
                                <a:solidFill>
                                  <a:srgbClr val="C00000"/>
                                </a:solidFill>
                                <a:latin typeface="Cambria Math" panose="02040503050406030204" pitchFamily="18" charset="0"/>
                              </a:rPr>
                              <m:t> </m:t>
                            </m:r>
                          </m:e>
                          <m:e>
                            <m:r>
                              <a:rPr lang="en-US" sz="3200" b="0" i="1" smtClean="0">
                                <a:solidFill>
                                  <a:srgbClr val="C00000"/>
                                </a:solidFill>
                                <a:latin typeface="Cambria Math" panose="02040503050406030204" pitchFamily="18" charset="0"/>
                              </a:rPr>
                              <m:t>⊥,                         </m:t>
                            </m:r>
                            <m:r>
                              <m:rPr>
                                <m:sty m:val="p"/>
                              </m:rPr>
                              <a:rPr lang="en-US" sz="3200" b="0" i="0" smtClean="0">
                                <a:solidFill>
                                  <a:srgbClr val="C00000"/>
                                </a:solidFill>
                                <a:latin typeface="Cambria Math" panose="02040503050406030204" pitchFamily="18" charset="0"/>
                              </a:rPr>
                              <m:t>otherwise</m:t>
                            </m:r>
                            <m:r>
                              <a:rPr lang="en-US" sz="3200" b="0" i="1" smtClean="0">
                                <a:solidFill>
                                  <a:srgbClr val="C00000"/>
                                </a:solidFill>
                                <a:latin typeface="Cambria Math" panose="02040503050406030204" pitchFamily="18" charset="0"/>
                              </a:rPr>
                              <m:t>         </m:t>
                            </m:r>
                          </m:e>
                        </m:eqArr>
                      </m:e>
                    </m:d>
                    <m:r>
                      <a:rPr lang="en-US" sz="3200" b="0" i="1" smtClean="0">
                        <a:solidFill>
                          <a:srgbClr val="C00000"/>
                        </a:solidFill>
                        <a:latin typeface="Cambria Math" panose="02040503050406030204" pitchFamily="18" charset="0"/>
                      </a:rPr>
                      <m:t> </m:t>
                    </m:r>
                  </m:oMath>
                </a14:m>
                <a:endParaRPr lang="en-US" sz="3200" dirty="0"/>
              </a:p>
              <a:p>
                <a:pPr>
                  <a:buClr>
                    <a:schemeClr val="tx1"/>
                  </a:buClr>
                </a:pPr>
                <a:endParaRPr lang="en-US" sz="3200" dirty="0"/>
              </a:p>
              <a:p>
                <a:pPr>
                  <a:buClr>
                    <a:schemeClr val="tx1"/>
                  </a:buClr>
                </a:pP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i="1">
                            <a:solidFill>
                              <a:srgbClr val="C00000"/>
                            </a:solidFill>
                            <a:latin typeface="Cambria Math" panose="02040503050406030204" pitchFamily="18" charset="0"/>
                          </a:rPr>
                          <m:t>1 </m:t>
                        </m:r>
                      </m:sub>
                    </m:sSub>
                    <m:r>
                      <a:rPr lang="en-US" sz="3200" i="1" smtClean="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𝐷</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r>
                  <a:rPr lang="en-US" sz="3200" dirty="0"/>
                  <a:t> and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i="1">
                            <a:solidFill>
                              <a:srgbClr val="C00000"/>
                            </a:solidFill>
                            <a:latin typeface="Cambria Math" panose="02040503050406030204" pitchFamily="18" charset="0"/>
                          </a:rPr>
                          <m:t>2 </m:t>
                        </m:r>
                      </m:sub>
                    </m:sSub>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𝐷</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1+4</m:t>
                                    </m:r>
                                    <m:r>
                                      <a:rPr lang="en-US" sz="3200" i="1" smtClean="0">
                                        <a:solidFill>
                                          <a:srgbClr val="C00000"/>
                                        </a:solidFill>
                                        <a:latin typeface="Cambria Math" panose="02040503050406030204" pitchFamily="18" charset="0"/>
                                      </a:rPr>
                                      <m:t>𝜀</m:t>
                                    </m:r>
                                  </m:e>
                                </m:d>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endParaRPr lang="en-US" sz="3200" dirty="0"/>
              </a:p>
              <a:p>
                <a:pPr>
                  <a:buClr>
                    <a:schemeClr val="tx1"/>
                  </a:buClr>
                </a:pP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1 </m:t>
                        </m:r>
                      </m:sub>
                    </m:sSub>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r>
                  <a:rPr lang="en-US" sz="3200" dirty="0"/>
                  <a:t> and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2 </m:t>
                        </m:r>
                      </m:sub>
                    </m:sSub>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1+4</m:t>
                                    </m:r>
                                    <m:r>
                                      <a:rPr lang="en-US" sz="3200" i="1" smtClean="0">
                                        <a:solidFill>
                                          <a:srgbClr val="C00000"/>
                                        </a:solidFill>
                                        <a:latin typeface="Cambria Math" panose="02040503050406030204" pitchFamily="18" charset="0"/>
                                      </a:rPr>
                                      <m:t>𝜀</m:t>
                                    </m:r>
                                  </m:e>
                                </m:d>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endParaRPr lang="en-US" sz="3200" dirty="0"/>
              </a:p>
              <a:p>
                <a:pPr>
                  <a:buClr>
                    <a:schemeClr val="tx1"/>
                  </a:buClr>
                </a:pPr>
                <a:endParaRPr lang="en-US" sz="3200" dirty="0"/>
              </a:p>
              <a:p>
                <a:pPr>
                  <a:buClr>
                    <a:schemeClr val="tx1"/>
                  </a:buClr>
                </a:pPr>
                <a14:m>
                  <m:oMath xmlns:m="http://schemas.openxmlformats.org/officeDocument/2006/math">
                    <m:r>
                      <a:rPr lang="en-US" sz="3200" i="1">
                        <a:solidFill>
                          <a:srgbClr val="C00000"/>
                        </a:solidFill>
                        <a:latin typeface="Cambria Math" panose="02040503050406030204" pitchFamily="18" charset="0"/>
                      </a:rPr>
                      <m:t>𝑓</m:t>
                    </m:r>
                  </m:oMath>
                </a14:m>
                <a:r>
                  <a:rPr lang="en-US" sz="3200" dirty="0"/>
                  <a:t> satisfies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i="1">
                                    <a:solidFill>
                                      <a:srgbClr val="C00000"/>
                                    </a:solidFill>
                                    <a:latin typeface="Cambria Math" panose="02040503050406030204" pitchFamily="18" charset="0"/>
                                  </a:rPr>
                                  <m:t>𝑖</m:t>
                                </m:r>
                              </m:sub>
                            </m:sSub>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𝑖</m:t>
                                </m:r>
                              </m:sub>
                            </m:sSub>
                          </m:lim>
                        </m:limLow>
                      </m:fName>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𝑓</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𝑥</m:t>
                                </m:r>
                              </m:e>
                            </m:d>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𝑓</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𝑦</m:t>
                                </m:r>
                              </m:e>
                            </m:d>
                          </m:e>
                        </m:d>
                        <m:r>
                          <a:rPr lang="en-US" sz="3200" i="1">
                            <a:solidFill>
                              <a:srgbClr val="C00000"/>
                            </a:solidFill>
                            <a:latin typeface="Cambria Math" panose="02040503050406030204" pitchFamily="18" charset="0"/>
                          </a:rPr>
                          <m:t>≤</m:t>
                        </m:r>
                      </m:e>
                    </m:func>
                    <m:r>
                      <m:rPr>
                        <m:sty m:val="p"/>
                      </m:rPr>
                      <a:rPr lang="en-US" sz="3200" i="1">
                        <a:solidFill>
                          <a:srgbClr val="C00000"/>
                        </a:solidFill>
                        <a:latin typeface="Cambria Math" panose="02040503050406030204" pitchFamily="18" charset="0"/>
                      </a:rPr>
                      <m:t>exp</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𝑐𝑛</m:t>
                    </m:r>
                    <m:r>
                      <a:rPr lang="en-US" sz="3200" b="0" i="0" smtClean="0">
                        <a:solidFill>
                          <a:srgbClr val="C00000"/>
                        </a:solidFill>
                        <a:latin typeface="Cambria Math" panose="02040503050406030204" pitchFamily="18" charset="0"/>
                      </a:rPr>
                      <m:t>)</m:t>
                    </m:r>
                  </m:oMath>
                </a14:m>
                <a:endParaRPr lang="en-US" sz="3200" dirty="0"/>
              </a:p>
            </p:txBody>
          </p:sp>
        </mc:Choice>
        <mc:Fallback xmlns="">
          <p:sp>
            <p:nvSpPr>
              <p:cNvPr id="3" name="Content Placeholder 2">
                <a:extLst>
                  <a:ext uri="{FF2B5EF4-FFF2-40B4-BE49-F238E27FC236}">
                    <a16:creationId xmlns:a16="http://schemas.microsoft.com/office/drawing/2014/main" id="{5849E479-9834-7D40-900B-714544CF75F0}"/>
                  </a:ext>
                </a:extLst>
              </p:cNvPr>
              <p:cNvSpPr>
                <a:spLocks noGrp="1" noRot="1" noChangeAspect="1" noMove="1" noResize="1" noEditPoints="1" noAdjustHandles="1" noChangeArrowheads="1" noChangeShapeType="1" noTextEdit="1"/>
              </p:cNvSpPr>
              <p:nvPr>
                <p:ph idx="1"/>
              </p:nvPr>
            </p:nvSpPr>
            <p:spPr>
              <a:xfrm>
                <a:off x="838199" y="1825624"/>
                <a:ext cx="10363202" cy="4760913"/>
              </a:xfrm>
              <a:blipFill>
                <a:blip r:embed="rId4"/>
                <a:stretch>
                  <a:fillRect t="-256"/>
                </a:stretch>
              </a:blipFill>
            </p:spPr>
            <p:txBody>
              <a:bodyPr/>
              <a:lstStyle/>
              <a:p>
                <a:r>
                  <a:rPr lang="en-US">
                    <a:noFill/>
                  </a:rPr>
                  <a:t> </a:t>
                </a:r>
              </a:p>
            </p:txBody>
          </p:sp>
        </mc:Fallback>
      </mc:AlternateContent>
    </p:spTree>
    <p:extLst>
      <p:ext uri="{BB962C8B-B14F-4D97-AF65-F5344CB8AC3E}">
        <p14:creationId xmlns:p14="http://schemas.microsoft.com/office/powerpoint/2010/main" val="386040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CA9DC-2E39-4684-D96D-04815A0CD7F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2EC16C8-16EF-9CDD-8633-CF14B38F1479}"/>
                  </a:ext>
                </a:extLst>
              </p:cNvPr>
              <p:cNvSpPr>
                <a:spLocks noGrp="1"/>
              </p:cNvSpPr>
              <p:nvPr>
                <p:ph type="title"/>
              </p:nvPr>
            </p:nvSpPr>
            <p:spPr/>
            <p:txBody>
              <a:bodyPr/>
              <a:lstStyle/>
              <a:p>
                <a:r>
                  <a:rPr lang="en-US" dirty="0">
                    <a:solidFill>
                      <a:srgbClr val="C00000"/>
                    </a:solidFill>
                  </a:rPr>
                  <a:t>Example Problem (</a:t>
                </a:r>
                <a14:m>
                  <m:oMath xmlns:m="http://schemas.openxmlformats.org/officeDocument/2006/math">
                    <m:sSub>
                      <m:sSubPr>
                        <m:ctrlPr>
                          <a:rPr lang="en-US" sz="440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ℓ</m:t>
                        </m:r>
                      </m:e>
                      <m:sub>
                        <m:r>
                          <a:rPr lang="en-US" sz="4400" b="0" i="1" smtClean="0">
                            <a:solidFill>
                              <a:srgbClr val="C00000"/>
                            </a:solidFill>
                            <a:latin typeface="Cambria Math" panose="02040503050406030204" pitchFamily="18" charset="0"/>
                          </a:rPr>
                          <m:t>2</m:t>
                        </m:r>
                        <m:r>
                          <a:rPr lang="en-US" sz="4400" i="1">
                            <a:solidFill>
                              <a:srgbClr val="C00000"/>
                            </a:solidFill>
                            <a:latin typeface="Cambria Math" panose="02040503050406030204" pitchFamily="18" charset="0"/>
                          </a:rPr>
                          <m:t> </m:t>
                        </m:r>
                      </m:sub>
                    </m:sSub>
                  </m:oMath>
                </a14:m>
                <a:r>
                  <a:rPr lang="en-US" dirty="0">
                    <a:solidFill>
                      <a:srgbClr val="C00000"/>
                    </a:solidFill>
                  </a:rPr>
                  <a:t>Estimation)</a:t>
                </a:r>
                <a:endParaRPr lang="en-US" dirty="0"/>
              </a:p>
            </p:txBody>
          </p:sp>
        </mc:Choice>
        <mc:Fallback xmlns="">
          <p:sp>
            <p:nvSpPr>
              <p:cNvPr id="2" name="Title 1">
                <a:extLst>
                  <a:ext uri="{FF2B5EF4-FFF2-40B4-BE49-F238E27FC236}">
                    <a16:creationId xmlns:a16="http://schemas.microsoft.com/office/drawing/2014/main" id="{22EC16C8-16EF-9CDD-8633-CF14B38F1479}"/>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5945D8-7FB4-BFAF-D52C-89246135C754}"/>
                  </a:ext>
                </a:extLst>
              </p:cNvPr>
              <p:cNvSpPr>
                <a:spLocks noGrp="1"/>
              </p:cNvSpPr>
              <p:nvPr>
                <p:ph idx="1"/>
              </p:nvPr>
            </p:nvSpPr>
            <p:spPr>
              <a:xfrm>
                <a:off x="838199" y="1825625"/>
                <a:ext cx="10363202" cy="4351338"/>
              </a:xfrm>
            </p:spPr>
            <p:txBody>
              <a:bodyPr>
                <a:normAutofit/>
              </a:bodyPr>
              <a:lstStyle/>
              <a:p>
                <a:pPr>
                  <a:buClr>
                    <a:schemeClr val="tx1"/>
                  </a:buClr>
                </a:pPr>
                <a:r>
                  <a:rPr lang="en-US" sz="3200" dirty="0"/>
                  <a:t>Suppose there exists a</a:t>
                </a:r>
                <a:r>
                  <a:rPr lang="en-US" sz="3200" dirty="0">
                    <a:solidFill>
                      <a:srgbClr val="C00000"/>
                    </a:solidFill>
                  </a:rPr>
                  <a:t> </a:t>
                </a:r>
                <a14:m>
                  <m:oMath xmlns:m="http://schemas.openxmlformats.org/officeDocument/2006/math">
                    <m:r>
                      <a:rPr lang="en-US" sz="3200" i="1">
                        <a:solidFill>
                          <a:srgbClr val="C00000"/>
                        </a:solidFill>
                        <a:latin typeface="Cambria Math" panose="02040503050406030204" pitchFamily="18" charset="0"/>
                      </a:rPr>
                      <m:t>𝑔</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e>
                    </m:d>
                  </m:oMath>
                </a14:m>
                <a:r>
                  <a:rPr lang="en-US" altLang="zh-CN" sz="3200" i="1" dirty="0">
                    <a:solidFill>
                      <a:srgbClr val="C00000"/>
                    </a:solidFill>
                    <a:latin typeface="Cambria Math" panose="02040503050406030204" pitchFamily="18" charset="0"/>
                  </a:rPr>
                  <a:t> </a:t>
                </a:r>
                <a:r>
                  <a:rPr lang="en-US" sz="3200" dirty="0"/>
                  <a:t>that can distinguish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i="1">
                            <a:solidFill>
                              <a:srgbClr val="C00000"/>
                            </a:solidFill>
                            <a:latin typeface="Cambria Math" panose="02040503050406030204" pitchFamily="18" charset="0"/>
                          </a:rPr>
                          <m:t>1 </m:t>
                        </m:r>
                      </m:sub>
                    </m:sSub>
                  </m:oMath>
                </a14:m>
                <a:r>
                  <a:rPr lang="en-US" sz="3200" dirty="0"/>
                  <a:t>and</a:t>
                </a:r>
                <a:r>
                  <a:rPr lang="en-US" altLang="zh-CN" sz="3200" i="1" dirty="0">
                    <a:solidFill>
                      <a:srgbClr val="C00000"/>
                    </a:solidFill>
                    <a:latin typeface="Cambria Math" panose="02040503050406030204" pitchFamily="18" charset="0"/>
                  </a:rPr>
                  <a:t> </a:t>
                </a:r>
                <a14:m>
                  <m:oMath xmlns:m="http://schemas.openxmlformats.org/officeDocument/2006/math">
                    <m:r>
                      <a:rPr lang="en-US" sz="3200" i="1">
                        <a:solidFill>
                          <a:srgbClr val="C00000"/>
                        </a:solidFill>
                        <a:latin typeface="Cambria Math" panose="02040503050406030204" pitchFamily="18" charset="0"/>
                      </a:rPr>
                      <m:t> </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i="1">
                            <a:solidFill>
                              <a:srgbClr val="C00000"/>
                            </a:solidFill>
                            <a:latin typeface="Cambria Math" panose="02040503050406030204" pitchFamily="18" charset="0"/>
                          </a:rPr>
                          <m:t>2 </m:t>
                        </m:r>
                      </m:sub>
                    </m:sSub>
                  </m:oMath>
                </a14:m>
                <a:endParaRPr lang="en-US" sz="3200" i="1" dirty="0">
                  <a:solidFill>
                    <a:srgbClr val="C00000"/>
                  </a:solidFill>
                  <a:latin typeface="Cambria Math" panose="02040503050406030204" pitchFamily="18" charset="0"/>
                </a:endParaRPr>
              </a:p>
              <a:p>
                <a:pPr>
                  <a:buClr>
                    <a:schemeClr val="tx1"/>
                  </a:buClr>
                </a:pPr>
                <a:endParaRPr lang="en-US" sz="3200" i="1" dirty="0">
                  <a:solidFill>
                    <a:srgbClr val="C00000"/>
                  </a:solidFill>
                  <a:latin typeface="Cambria Math" panose="02040503050406030204" pitchFamily="18" charset="0"/>
                </a:endParaRPr>
              </a:p>
              <a:p>
                <a:pPr>
                  <a:buClr>
                    <a:schemeClr val="tx1"/>
                  </a:buClr>
                </a:pPr>
                <a:r>
                  <a:rPr lang="en-US" sz="3200" dirty="0"/>
                  <a:t>From our theorem, there exists </a:t>
                </a:r>
                <a14:m>
                  <m:oMath xmlns:m="http://schemas.openxmlformats.org/officeDocument/2006/math">
                    <m:r>
                      <a:rPr lang="en-US" sz="3200" b="0" i="1" smtClean="0">
                        <a:solidFill>
                          <a:srgbClr val="C00000"/>
                        </a:solidFill>
                        <a:latin typeface="Cambria Math" panose="02040503050406030204" pitchFamily="18" charset="0"/>
                      </a:rPr>
                      <m:t>h</m:t>
                    </m:r>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𝑥</m:t>
                        </m:r>
                      </m:e>
                    </m:d>
                  </m:oMath>
                </a14:m>
                <a:r>
                  <a:rPr lang="en-US" altLang="zh-CN" sz="3200" i="1" dirty="0">
                    <a:solidFill>
                      <a:srgbClr val="C00000"/>
                    </a:solidFill>
                    <a:latin typeface="Cambria Math" panose="02040503050406030204" pitchFamily="18" charset="0"/>
                  </a:rPr>
                  <a:t> </a:t>
                </a:r>
                <a:r>
                  <a:rPr lang="en-US" sz="3200" dirty="0"/>
                  <a:t>that can distinguish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1 </m:t>
                        </m:r>
                      </m:sub>
                    </m:sSub>
                  </m:oMath>
                </a14:m>
                <a:r>
                  <a:rPr lang="en-US" sz="3200" dirty="0"/>
                  <a:t>and</a:t>
                </a:r>
                <a:r>
                  <a:rPr lang="en-US" altLang="zh-CN" sz="3200" i="1" dirty="0">
                    <a:solidFill>
                      <a:srgbClr val="C00000"/>
                    </a:solidFill>
                    <a:latin typeface="Cambria Math" panose="02040503050406030204" pitchFamily="18" charset="0"/>
                  </a:rPr>
                  <a:t>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2 </m:t>
                        </m:r>
                      </m:sub>
                    </m:sSub>
                  </m:oMath>
                </a14:m>
                <a:endParaRPr lang="en-US" sz="3200" i="1" dirty="0">
                  <a:solidFill>
                    <a:srgbClr val="C00000"/>
                  </a:solidFill>
                  <a:latin typeface="Cambria Math" panose="02040503050406030204" pitchFamily="18" charset="0"/>
                </a:endParaRPr>
              </a:p>
              <a:p>
                <a:pPr>
                  <a:buClr>
                    <a:schemeClr val="tx1"/>
                  </a:buClr>
                </a:pPr>
                <a:endParaRPr lang="en-US" sz="3200" dirty="0"/>
              </a:p>
              <a:p>
                <a:pPr>
                  <a:buClr>
                    <a:schemeClr val="tx1"/>
                  </a:buClr>
                </a:pPr>
                <a:r>
                  <a:rPr lang="en-US" sz="3200" dirty="0"/>
                  <a:t>Then we can use the lower bound for the continuous case!</a:t>
                </a:r>
                <a:endParaRPr lang="en-US" sz="3200" i="1" dirty="0">
                  <a:solidFill>
                    <a:srgbClr val="C00000"/>
                  </a:solidFill>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EA5945D8-7FB4-BFAF-D52C-89246135C754}"/>
                  </a:ext>
                </a:extLst>
              </p:cNvPr>
              <p:cNvSpPr>
                <a:spLocks noGrp="1" noRot="1" noChangeAspect="1" noMove="1" noResize="1" noEditPoints="1" noAdjustHandles="1" noChangeArrowheads="1" noChangeShapeType="1" noTextEdit="1"/>
              </p:cNvSpPr>
              <p:nvPr>
                <p:ph idx="1"/>
              </p:nvPr>
            </p:nvSpPr>
            <p:spPr>
              <a:xfrm>
                <a:off x="838199" y="1825625"/>
                <a:ext cx="10363202" cy="4351338"/>
              </a:xfrm>
              <a:blipFill>
                <a:blip r:embed="rId4"/>
                <a:stretch>
                  <a:fillRect l="-1293" t="-2801" r="-118"/>
                </a:stretch>
              </a:blipFill>
            </p:spPr>
            <p:txBody>
              <a:bodyPr/>
              <a:lstStyle/>
              <a:p>
                <a:r>
                  <a:rPr lang="en-US">
                    <a:noFill/>
                  </a:rPr>
                  <a:t> </a:t>
                </a:r>
              </a:p>
            </p:txBody>
          </p:sp>
        </mc:Fallback>
      </mc:AlternateContent>
    </p:spTree>
    <p:extLst>
      <p:ext uri="{BB962C8B-B14F-4D97-AF65-F5344CB8AC3E}">
        <p14:creationId xmlns:p14="http://schemas.microsoft.com/office/powerpoint/2010/main" val="255183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FF780-D339-E2C4-473A-B2092E04D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40BA4B-6231-E3CE-6D2A-FE331C528DA6}"/>
              </a:ext>
            </a:extLst>
          </p:cNvPr>
          <p:cNvSpPr>
            <a:spLocks noGrp="1"/>
          </p:cNvSpPr>
          <p:nvPr>
            <p:ph type="title"/>
          </p:nvPr>
        </p:nvSpPr>
        <p:spPr/>
        <p:txBody>
          <a:bodyPr/>
          <a:lstStyle/>
          <a:p>
            <a:r>
              <a:rPr lang="en-US" dirty="0">
                <a:solidFill>
                  <a:srgbClr val="C00000"/>
                </a:solidFill>
              </a:rPr>
              <a:t>Our Results (Applications)</a:t>
            </a:r>
            <a:endParaRPr lang="en-US" dirty="0"/>
          </a:p>
        </p:txBody>
      </p:sp>
      <p:sp>
        <p:nvSpPr>
          <p:cNvPr id="3" name="Content Placeholder 2">
            <a:extLst>
              <a:ext uri="{FF2B5EF4-FFF2-40B4-BE49-F238E27FC236}">
                <a16:creationId xmlns:a16="http://schemas.microsoft.com/office/drawing/2014/main" id="{D905B042-662C-7AE5-C431-79452564078A}"/>
              </a:ext>
            </a:extLst>
          </p:cNvPr>
          <p:cNvSpPr>
            <a:spLocks noGrp="1"/>
          </p:cNvSpPr>
          <p:nvPr>
            <p:ph idx="1"/>
          </p:nvPr>
        </p:nvSpPr>
        <p:spPr>
          <a:xfrm>
            <a:off x="838199" y="1825625"/>
            <a:ext cx="10991548" cy="4351338"/>
          </a:xfrm>
        </p:spPr>
        <p:txBody>
          <a:bodyPr>
            <a:normAutofit/>
          </a:bodyPr>
          <a:lstStyle/>
          <a:p>
            <a:pPr marL="0" indent="0">
              <a:buClr>
                <a:schemeClr val="tx1"/>
              </a:buClr>
              <a:buNone/>
            </a:pPr>
            <a:r>
              <a:rPr lang="en-US" sz="3200" dirty="0"/>
              <a:t>We apply our lifting technique to obtain optimal lower bounds:</a:t>
            </a:r>
          </a:p>
        </p:txBody>
      </p:sp>
      <p:pic>
        <p:nvPicPr>
          <p:cNvPr id="22" name="Picture 21">
            <a:extLst>
              <a:ext uri="{FF2B5EF4-FFF2-40B4-BE49-F238E27FC236}">
                <a16:creationId xmlns:a16="http://schemas.microsoft.com/office/drawing/2014/main" id="{06116526-E48E-EECC-9252-463B4FF7017E}"/>
              </a:ext>
            </a:extLst>
          </p:cNvPr>
          <p:cNvPicPr>
            <a:picLocks noChangeAspect="1"/>
          </p:cNvPicPr>
          <p:nvPr/>
        </p:nvPicPr>
        <p:blipFill>
          <a:blip r:embed="rId3"/>
          <a:stretch>
            <a:fillRect/>
          </a:stretch>
        </p:blipFill>
        <p:spPr>
          <a:xfrm>
            <a:off x="362253" y="2818615"/>
            <a:ext cx="11801145" cy="2877139"/>
          </a:xfrm>
          <a:prstGeom prst="rect">
            <a:avLst/>
          </a:prstGeom>
        </p:spPr>
      </p:pic>
    </p:spTree>
    <p:extLst>
      <p:ext uri="{BB962C8B-B14F-4D97-AF65-F5344CB8AC3E}">
        <p14:creationId xmlns:p14="http://schemas.microsoft.com/office/powerpoint/2010/main" val="3592596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DE2F2-9B6A-AA57-8E42-EEB989556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BED627-77CF-10C8-9BF8-469FB1B95FEC}"/>
              </a:ext>
            </a:extLst>
          </p:cNvPr>
          <p:cNvSpPr>
            <a:spLocks noGrp="1"/>
          </p:cNvSpPr>
          <p:nvPr>
            <p:ph type="title"/>
          </p:nvPr>
        </p:nvSpPr>
        <p:spPr/>
        <p:txBody>
          <a:bodyPr/>
          <a:lstStyle/>
          <a:p>
            <a:r>
              <a:rPr lang="en-US" dirty="0">
                <a:solidFill>
                  <a:srgbClr val="C00000"/>
                </a:solidFill>
              </a:rPr>
              <a:t>Our Results (Adversarial Robustness)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B8C722-460F-E562-D152-7EAEE07108E2}"/>
                  </a:ext>
                </a:extLst>
              </p:cNvPr>
              <p:cNvSpPr>
                <a:spLocks noGrp="1"/>
              </p:cNvSpPr>
              <p:nvPr>
                <p:ph idx="1"/>
              </p:nvPr>
            </p:nvSpPr>
            <p:spPr>
              <a:xfrm>
                <a:off x="838199" y="1948455"/>
                <a:ext cx="10742271" cy="4351338"/>
              </a:xfrm>
            </p:spPr>
            <p:txBody>
              <a:bodyPr>
                <a:normAutofit/>
              </a:bodyPr>
              <a:lstStyle/>
              <a:p>
                <a:pPr marL="0" indent="0">
                  <a:buClr>
                    <a:schemeClr val="tx1"/>
                  </a:buClr>
                  <a:buNone/>
                </a:pPr>
                <a:r>
                  <a:rPr lang="en-US" sz="3200" dirty="0"/>
                  <a:t>The attack on robust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𝑝</m:t>
                        </m:r>
                      </m:sub>
                    </m:sSub>
                  </m:oMath>
                </a14:m>
                <a:r>
                  <a:rPr lang="en-US" sz="3200" dirty="0">
                    <a:solidFill>
                      <a:srgbClr val="C00000"/>
                    </a:solidFill>
                  </a:rPr>
                  <a:t> </a:t>
                </a:r>
                <a:r>
                  <a:rPr lang="en-US" sz="3200" dirty="0"/>
                  <a:t>estimation is adaptive across multiple rounds, so we cannot apply our theorem directly</a:t>
                </a:r>
              </a:p>
              <a:p>
                <a:pPr marL="0" indent="0">
                  <a:buClr>
                    <a:schemeClr val="tx1"/>
                  </a:buClr>
                  <a:buNone/>
                </a:pPr>
                <a:endParaRPr lang="en-US" sz="3200" dirty="0"/>
              </a:p>
              <a:p>
                <a:pPr marL="0" indent="0">
                  <a:buClr>
                    <a:schemeClr val="tx1"/>
                  </a:buClr>
                  <a:buNone/>
                </a:pPr>
                <a:r>
                  <a:rPr lang="en-US" sz="3200" dirty="0"/>
                  <a:t>Open the procedure of the attack in </a:t>
                </a:r>
                <a:r>
                  <a:rPr lang="en-US" sz="3200" dirty="0">
                    <a:solidFill>
                      <a:srgbClr val="0070C0"/>
                    </a:solidFill>
                  </a:rPr>
                  <a:t>[HW13]</a:t>
                </a:r>
                <a:r>
                  <a:rPr lang="en-US" sz="3200" dirty="0"/>
                  <a:t>, and use the lifting technique in the analysis to obtain an attack using  </a:t>
                </a:r>
                <a14:m>
                  <m:oMath xmlns:m="http://schemas.openxmlformats.org/officeDocument/2006/math">
                    <m:r>
                      <m:rPr>
                        <m:sty m:val="p"/>
                      </m:rPr>
                      <a:rPr lang="en-US" sz="3200" i="0" smtClean="0">
                        <a:solidFill>
                          <a:srgbClr val="C00000"/>
                        </a:solidFill>
                        <a:latin typeface="Cambria Math" panose="02040503050406030204" pitchFamily="18" charset="0"/>
                      </a:rPr>
                      <m:t>p</m:t>
                    </m:r>
                    <m:r>
                      <m:rPr>
                        <m:sty m:val="p"/>
                      </m:rPr>
                      <a:rPr lang="en-US" sz="3200" b="0" i="0" smtClean="0">
                        <a:solidFill>
                          <a:srgbClr val="C00000"/>
                        </a:solidFill>
                        <a:latin typeface="Cambria Math" panose="02040503050406030204" pitchFamily="18" charset="0"/>
                      </a:rPr>
                      <m:t>oly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𝑟</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r>
                      <a:rPr lang="en-US" sz="3200" b="0" i="1" smtClean="0">
                        <a:solidFill>
                          <a:srgbClr val="C00000"/>
                        </a:solidFill>
                        <a:latin typeface="Cambria Math" panose="02040503050406030204" pitchFamily="18" charset="0"/>
                      </a:rPr>
                      <m:t>)</m:t>
                    </m:r>
                    <m:r>
                      <a:rPr lang="en-US" sz="3200">
                        <a:solidFill>
                          <a:srgbClr val="C00000"/>
                        </a:solidFill>
                        <a:latin typeface="Cambria Math" panose="02040503050406030204" pitchFamily="18" charset="0"/>
                      </a:rPr>
                      <m:t> </m:t>
                    </m:r>
                  </m:oMath>
                </a14:m>
                <a:r>
                  <a:rPr lang="en-US" sz="3200" dirty="0"/>
                  <a:t>queries to break a discrete sketch</a:t>
                </a:r>
              </a:p>
            </p:txBody>
          </p:sp>
        </mc:Choice>
        <mc:Fallback xmlns="">
          <p:sp>
            <p:nvSpPr>
              <p:cNvPr id="3" name="Content Placeholder 2">
                <a:extLst>
                  <a:ext uri="{FF2B5EF4-FFF2-40B4-BE49-F238E27FC236}">
                    <a16:creationId xmlns:a16="http://schemas.microsoft.com/office/drawing/2014/main" id="{D5B8C722-460F-E562-D152-7EAEE07108E2}"/>
                  </a:ext>
                </a:extLst>
              </p:cNvPr>
              <p:cNvSpPr>
                <a:spLocks noGrp="1" noRot="1" noChangeAspect="1" noMove="1" noResize="1" noEditPoints="1" noAdjustHandles="1" noChangeArrowheads="1" noChangeShapeType="1" noTextEdit="1"/>
              </p:cNvSpPr>
              <p:nvPr>
                <p:ph idx="1"/>
              </p:nvPr>
            </p:nvSpPr>
            <p:spPr>
              <a:xfrm>
                <a:off x="838199" y="1948455"/>
                <a:ext cx="10742271" cy="4351338"/>
              </a:xfrm>
              <a:blipFill>
                <a:blip r:embed="rId3"/>
                <a:stretch>
                  <a:fillRect l="-1418" t="-2525" r="-1305"/>
                </a:stretch>
              </a:blipFill>
            </p:spPr>
            <p:txBody>
              <a:bodyPr/>
              <a:lstStyle/>
              <a:p>
                <a:r>
                  <a:rPr lang="en-US">
                    <a:noFill/>
                  </a:rPr>
                  <a:t> </a:t>
                </a:r>
              </a:p>
            </p:txBody>
          </p:sp>
        </mc:Fallback>
      </mc:AlternateContent>
    </p:spTree>
    <p:extLst>
      <p:ext uri="{BB962C8B-B14F-4D97-AF65-F5344CB8AC3E}">
        <p14:creationId xmlns:p14="http://schemas.microsoft.com/office/powerpoint/2010/main" val="1968886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ED9F4-D710-1E38-CA55-AD0D803A89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9D8456-6CD9-ED8C-4E4A-2A341FBC20BA}"/>
              </a:ext>
            </a:extLst>
          </p:cNvPr>
          <p:cNvSpPr>
            <a:spLocks noGrp="1"/>
          </p:cNvSpPr>
          <p:nvPr>
            <p:ph type="title"/>
          </p:nvPr>
        </p:nvSpPr>
        <p:spPr/>
        <p:txBody>
          <a:bodyPr/>
          <a:lstStyle/>
          <a:p>
            <a:r>
              <a:rPr lang="en-US" dirty="0">
                <a:solidFill>
                  <a:srgbClr val="C00000"/>
                </a:solidFill>
              </a:rPr>
              <a:t>Our Results (Adversarial Robustness)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5BE55CA-72B2-06D6-2E70-0779C437489D}"/>
                  </a:ext>
                </a:extLst>
              </p:cNvPr>
              <p:cNvSpPr>
                <a:spLocks noGrp="1"/>
              </p:cNvSpPr>
              <p:nvPr>
                <p:ph idx="1"/>
              </p:nvPr>
            </p:nvSpPr>
            <p:spPr>
              <a:xfrm>
                <a:off x="838199" y="1825624"/>
                <a:ext cx="10755574" cy="4602471"/>
              </a:xfrm>
            </p:spPr>
            <p:txBody>
              <a:bodyPr>
                <a:noAutofit/>
              </a:bodyPr>
              <a:lstStyle/>
              <a:p>
                <a:pPr>
                  <a:buClr>
                    <a:schemeClr val="tx1"/>
                  </a:buClr>
                </a:pPr>
                <a:r>
                  <a:rPr lang="en-US" sz="3000" dirty="0"/>
                  <a:t>Let </a:t>
                </a:r>
                <a14:m>
                  <m:oMath xmlns:m="http://schemas.openxmlformats.org/officeDocument/2006/math">
                    <m:r>
                      <a:rPr lang="en-US" sz="3000" i="1" smtClean="0">
                        <a:solidFill>
                          <a:srgbClr val="C00000"/>
                        </a:solidFill>
                        <a:latin typeface="Cambria Math" panose="02040503050406030204" pitchFamily="18" charset="0"/>
                      </a:rPr>
                      <m:t>𝐵</m:t>
                    </m:r>
                    <m:r>
                      <a:rPr lang="en-US" sz="3000" b="0" i="1" smtClean="0">
                        <a:solidFill>
                          <a:srgbClr val="C00000"/>
                        </a:solidFill>
                        <a:latin typeface="Cambria Math" panose="02040503050406030204" pitchFamily="18" charset="0"/>
                      </a:rPr>
                      <m:t>&gt;1</m:t>
                    </m:r>
                  </m:oMath>
                </a14:m>
                <a:r>
                  <a:rPr lang="en-US" sz="3000" dirty="0"/>
                  <a:t> be any fixed desired accuracy parameter</a:t>
                </a:r>
                <a:br>
                  <a:rPr lang="en-US" sz="3000" dirty="0"/>
                </a:br>
                <a:br>
                  <a:rPr lang="en-US" sz="3000" dirty="0"/>
                </a:br>
                <a:r>
                  <a:rPr lang="en-US" sz="3000" dirty="0"/>
                  <a:t>For any integer sketch with </a:t>
                </a:r>
                <a14:m>
                  <m:oMath xmlns:m="http://schemas.openxmlformats.org/officeDocument/2006/math">
                    <m:r>
                      <a:rPr lang="en-US" sz="3000" i="1">
                        <a:solidFill>
                          <a:srgbClr val="C00000"/>
                        </a:solidFill>
                        <a:latin typeface="Cambria Math" panose="02040503050406030204" pitchFamily="18" charset="0"/>
                      </a:rPr>
                      <m:t>𝑟</m:t>
                    </m:r>
                  </m:oMath>
                </a14:m>
                <a:r>
                  <a:rPr lang="en-US" sz="3000" dirty="0"/>
                  <a:t> rows, there exists an algorithm that finds an integer-valued vector on which the sketch fails to output a </a:t>
                </a:r>
                <a14:m>
                  <m:oMath xmlns:m="http://schemas.openxmlformats.org/officeDocument/2006/math">
                    <m:r>
                      <a:rPr lang="en-US" sz="3200" i="1">
                        <a:solidFill>
                          <a:srgbClr val="C00000"/>
                        </a:solidFill>
                        <a:latin typeface="Cambria Math" panose="02040503050406030204" pitchFamily="18" charset="0"/>
                      </a:rPr>
                      <m:t>𝐵</m:t>
                    </m:r>
                  </m:oMath>
                </a14:m>
                <a:r>
                  <a:rPr lang="en-US" sz="3000" dirty="0"/>
                  <a:t>-approximation to the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ℓ</m:t>
                        </m:r>
                      </m:e>
                      <m:sub>
                        <m:r>
                          <a:rPr lang="en-US" sz="3200" i="1">
                            <a:solidFill>
                              <a:srgbClr val="C00000"/>
                            </a:solidFill>
                            <a:latin typeface="Cambria Math" panose="02040503050406030204" pitchFamily="18" charset="0"/>
                          </a:rPr>
                          <m:t>𝑝</m:t>
                        </m:r>
                      </m:sub>
                    </m:sSub>
                  </m:oMath>
                </a14:m>
                <a:r>
                  <a:rPr lang="en-US" sz="3000" dirty="0"/>
                  <a:t> norm of the query</a:t>
                </a:r>
              </a:p>
              <a:p>
                <a:pPr marL="0" indent="0">
                  <a:buClr>
                    <a:schemeClr val="tx1"/>
                  </a:buClr>
                  <a:buNone/>
                </a:pPr>
                <a:endParaRPr lang="en-US" sz="3000" dirty="0"/>
              </a:p>
              <a:p>
                <a:pPr>
                  <a:buClr>
                    <a:schemeClr val="tx1"/>
                  </a:buClr>
                </a:pPr>
                <a:r>
                  <a:rPr lang="en-US" sz="3000" dirty="0"/>
                  <a:t>The adaptive attack uses </a:t>
                </a:r>
                <a14:m>
                  <m:oMath xmlns:m="http://schemas.openxmlformats.org/officeDocument/2006/math">
                    <m:r>
                      <m:rPr>
                        <m:sty m:val="p"/>
                      </m:rPr>
                      <a:rPr lang="en-US" sz="2800" i="0" smtClean="0">
                        <a:solidFill>
                          <a:srgbClr val="C00000"/>
                        </a:solidFill>
                        <a:latin typeface="Cambria Math" panose="02040503050406030204" pitchFamily="18" charset="0"/>
                      </a:rPr>
                      <m:t>p</m:t>
                    </m:r>
                    <m:r>
                      <m:rPr>
                        <m:sty m:val="p"/>
                      </m:rPr>
                      <a:rPr lang="en-US" sz="2800" b="0" i="0" smtClean="0">
                        <a:solidFill>
                          <a:srgbClr val="C00000"/>
                        </a:solidFill>
                        <a:latin typeface="Cambria Math" panose="02040503050406030204" pitchFamily="18" charset="0"/>
                      </a:rPr>
                      <m:t>oly</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𝑟</m:t>
                    </m:r>
                    <m:func>
                      <m:funcPr>
                        <m:ctrlPr>
                          <a:rPr lang="en-US" sz="2800" b="0" i="1" smtClean="0">
                            <a:solidFill>
                              <a:srgbClr val="C00000"/>
                            </a:solidFill>
                            <a:latin typeface="Cambria Math" panose="02040503050406030204" pitchFamily="18" charset="0"/>
                          </a:rPr>
                        </m:ctrlPr>
                      </m:funcPr>
                      <m:fName>
                        <m:r>
                          <m:rPr>
                            <m:sty m:val="p"/>
                          </m:rPr>
                          <a:rPr lang="en-US" sz="2800" b="0" i="0" smtClean="0">
                            <a:solidFill>
                              <a:srgbClr val="C00000"/>
                            </a:solidFill>
                            <a:latin typeface="Cambria Math" panose="02040503050406030204" pitchFamily="18" charset="0"/>
                          </a:rPr>
                          <m:t>log</m:t>
                        </m:r>
                      </m:fName>
                      <m:e>
                        <m:r>
                          <a:rPr lang="en-US" sz="2800" b="0" i="1" smtClean="0">
                            <a:solidFill>
                              <a:srgbClr val="C00000"/>
                            </a:solidFill>
                            <a:latin typeface="Cambria Math" panose="02040503050406030204" pitchFamily="18" charset="0"/>
                          </a:rPr>
                          <m:t>𝑛</m:t>
                        </m:r>
                      </m:e>
                    </m:func>
                    <m:r>
                      <a:rPr lang="en-US" sz="2800" b="0" i="1" smtClean="0">
                        <a:solidFill>
                          <a:srgbClr val="C00000"/>
                        </a:solidFill>
                        <a:latin typeface="Cambria Math" panose="02040503050406030204" pitchFamily="18" charset="0"/>
                      </a:rPr>
                      <m:t>)</m:t>
                    </m:r>
                  </m:oMath>
                </a14:m>
                <a:r>
                  <a:rPr lang="en-US" sz="3000" dirty="0"/>
                  <a:t> adaptive queries to the integer sketch and has runtime </a:t>
                </a:r>
                <a14:m>
                  <m:oMath xmlns:m="http://schemas.openxmlformats.org/officeDocument/2006/math">
                    <m:r>
                      <m:rPr>
                        <m:sty m:val="p"/>
                      </m:rPr>
                      <a:rPr lang="en-US" i="0">
                        <a:solidFill>
                          <a:srgbClr val="C00000"/>
                        </a:solidFill>
                        <a:latin typeface="Cambria Math" panose="02040503050406030204" pitchFamily="18" charset="0"/>
                      </a:rPr>
                      <m:t>poly</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r>
                      <a:rPr lang="en-US" i="1">
                        <a:solidFill>
                          <a:srgbClr val="C00000"/>
                        </a:solidFill>
                        <a:latin typeface="Cambria Math" panose="02040503050406030204" pitchFamily="18" charset="0"/>
                      </a:rPr>
                      <m:t>)</m:t>
                    </m:r>
                  </m:oMath>
                </a14:m>
                <a:r>
                  <a:rPr lang="en-US" sz="3000" dirty="0"/>
                  <a:t> across </a:t>
                </a:r>
                <a14:m>
                  <m:oMath xmlns:m="http://schemas.openxmlformats.org/officeDocument/2006/math">
                    <m:r>
                      <a:rPr lang="en-US" b="0" i="1" smtClean="0">
                        <a:solidFill>
                          <a:srgbClr val="C00000"/>
                        </a:solidFill>
                        <a:latin typeface="Cambria Math" panose="02040503050406030204" pitchFamily="18" charset="0"/>
                      </a:rPr>
                      <m:t>𝑟</m:t>
                    </m:r>
                  </m:oMath>
                </a14:m>
                <a:r>
                  <a:rPr lang="en-US" sz="3000" dirty="0"/>
                  <a:t> rounds of adaptivity and can be implemented in a </a:t>
                </a:r>
                <a:r>
                  <a:rPr lang="en-US" sz="3000" dirty="0" err="1"/>
                  <a:t>polynomially</a:t>
                </a:r>
                <a:r>
                  <a:rPr lang="en-US" sz="3000" dirty="0"/>
                  <a:t>-bounded turnstile stream</a:t>
                </a:r>
              </a:p>
            </p:txBody>
          </p:sp>
        </mc:Choice>
        <mc:Fallback>
          <p:sp>
            <p:nvSpPr>
              <p:cNvPr id="3" name="Content Placeholder 2">
                <a:extLst>
                  <a:ext uri="{FF2B5EF4-FFF2-40B4-BE49-F238E27FC236}">
                    <a16:creationId xmlns:a16="http://schemas.microsoft.com/office/drawing/2014/main" id="{C5BE55CA-72B2-06D6-2E70-0779C437489D}"/>
                  </a:ext>
                </a:extLst>
              </p:cNvPr>
              <p:cNvSpPr>
                <a:spLocks noGrp="1" noRot="1" noChangeAspect="1" noMove="1" noResize="1" noEditPoints="1" noAdjustHandles="1" noChangeArrowheads="1" noChangeShapeType="1" noTextEdit="1"/>
              </p:cNvSpPr>
              <p:nvPr>
                <p:ph idx="1"/>
              </p:nvPr>
            </p:nvSpPr>
            <p:spPr>
              <a:xfrm>
                <a:off x="838199" y="1825624"/>
                <a:ext cx="10755574" cy="4602471"/>
              </a:xfrm>
              <a:blipFill>
                <a:blip r:embed="rId3"/>
                <a:stretch>
                  <a:fillRect l="-1133" t="-2649" r="-1586" b="-2384"/>
                </a:stretch>
              </a:blipFill>
            </p:spPr>
            <p:txBody>
              <a:bodyPr/>
              <a:lstStyle/>
              <a:p>
                <a:r>
                  <a:rPr lang="en-US">
                    <a:noFill/>
                  </a:rPr>
                  <a:t> </a:t>
                </a:r>
              </a:p>
            </p:txBody>
          </p:sp>
        </mc:Fallback>
      </mc:AlternateContent>
    </p:spTree>
    <p:extLst>
      <p:ext uri="{BB962C8B-B14F-4D97-AF65-F5344CB8AC3E}">
        <p14:creationId xmlns:p14="http://schemas.microsoft.com/office/powerpoint/2010/main" val="3141914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2960016"/>
                <a:ext cx="11550445" cy="3223967"/>
              </a:xfrm>
            </p:spPr>
            <p:txBody>
              <a:bodyPr>
                <a:normAutofit fontScale="92500"/>
              </a:bodyPr>
              <a:lstStyle/>
              <a:p>
                <a:pPr>
                  <a:lnSpc>
                    <a:spcPct val="150000"/>
                  </a:lnSpc>
                  <a:spcBef>
                    <a:spcPts val="0"/>
                  </a:spcBef>
                  <a:buClr>
                    <a:schemeClr val="tx1"/>
                  </a:buClr>
                </a:pPr>
                <a:r>
                  <a:rPr lang="en-US" altLang="zh-CN" dirty="0"/>
                  <a:t>There is an </a:t>
                </a:r>
                <a:r>
                  <a:rPr lang="en-US" altLang="zh-CN" dirty="0">
                    <a:solidFill>
                      <a:srgbClr val="00B050"/>
                    </a:solidFill>
                  </a:rPr>
                  <a:t>underlying frequency vector </a:t>
                </a:r>
                <a14:m>
                  <m:oMath xmlns:m="http://schemas.openxmlformats.org/officeDocument/2006/math">
                    <m:r>
                      <a:rPr lang="en-US" altLang="zh-CN" b="0" i="1" dirty="0" smtClean="0">
                        <a:solidFill>
                          <a:srgbClr val="C00000"/>
                        </a:solidFill>
                        <a:latin typeface="Cambria Math" panose="02040503050406030204" pitchFamily="18" charset="0"/>
                      </a:rPr>
                      <m:t>𝑥</m:t>
                    </m:r>
                    <m:r>
                      <a:rPr lang="en-US" altLang="zh-CN" b="0" i="1" dirty="0"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i="1" smtClean="0">
                            <a:solidFill>
                              <a:srgbClr val="C00000"/>
                            </a:solidFill>
                            <a:latin typeface="Cambria Math" panose="02040503050406030204" pitchFamily="18" charset="0"/>
                            <a:ea typeface="Cambria Math" panose="02040503050406030204" pitchFamily="18" charset="0"/>
                          </a:rPr>
                          <m:t>ℤ</m:t>
                        </m:r>
                      </m:e>
                      <m:sup>
                        <m:r>
                          <a:rPr lang="en-US" b="0" i="1" smtClean="0">
                            <a:solidFill>
                              <a:srgbClr val="C00000"/>
                            </a:solidFill>
                            <a:latin typeface="Cambria Math" panose="02040503050406030204" pitchFamily="18" charset="0"/>
                            <a:ea typeface="Cambria Math" panose="02040503050406030204" pitchFamily="18" charset="0"/>
                          </a:rPr>
                          <m:t>𝑛</m:t>
                        </m:r>
                      </m:sup>
                    </m:sSup>
                  </m:oMath>
                </a14:m>
                <a:r>
                  <a:rPr lang="en-US" dirty="0"/>
                  <a:t> </a:t>
                </a:r>
              </a:p>
              <a:p>
                <a:pPr lvl="1">
                  <a:lnSpc>
                    <a:spcPct val="150000"/>
                  </a:lnSpc>
                  <a:spcBef>
                    <a:spcPts val="0"/>
                  </a:spcBef>
                  <a:buClr>
                    <a:schemeClr val="tx1"/>
                  </a:buClr>
                </a:pPr>
                <a:r>
                  <a:rPr lang="en-US" sz="2800" dirty="0"/>
                  <a:t>Initialized to </a:t>
                </a:r>
                <a14:m>
                  <m:oMath xmlns:m="http://schemas.openxmlformats.org/officeDocument/2006/math">
                    <m:sSup>
                      <m:sSupPr>
                        <m:ctrlPr>
                          <a:rPr lang="en-US" altLang="zh-CN" sz="2800" b="0" i="1" dirty="0" smtClean="0">
                            <a:solidFill>
                              <a:srgbClr val="C00000"/>
                            </a:solidFill>
                            <a:latin typeface="Cambria Math" panose="02040503050406030204" pitchFamily="18" charset="0"/>
                          </a:rPr>
                        </m:ctrlPr>
                      </m:sSupPr>
                      <m:e>
                        <m:r>
                          <a:rPr lang="en-US" altLang="zh-CN" sz="2800" b="0" i="1" dirty="0" smtClean="0">
                            <a:solidFill>
                              <a:srgbClr val="C00000"/>
                            </a:solidFill>
                            <a:latin typeface="Cambria Math" panose="02040503050406030204" pitchFamily="18" charset="0"/>
                          </a:rPr>
                          <m:t>0</m:t>
                        </m:r>
                      </m:e>
                      <m:sup>
                        <m:r>
                          <a:rPr lang="en-US" altLang="zh-CN" sz="2800" b="0" i="1" dirty="0" smtClean="0">
                            <a:solidFill>
                              <a:srgbClr val="C00000"/>
                            </a:solidFill>
                            <a:latin typeface="Cambria Math" panose="02040503050406030204" pitchFamily="18" charset="0"/>
                          </a:rPr>
                          <m:t>𝑛</m:t>
                        </m:r>
                      </m:sup>
                    </m:sSup>
                  </m:oMath>
                </a14:m>
                <a:endParaRPr lang="en-US" sz="2800" dirty="0"/>
              </a:p>
              <a:p>
                <a:pPr lvl="1">
                  <a:lnSpc>
                    <a:spcPct val="150000"/>
                  </a:lnSpc>
                  <a:spcBef>
                    <a:spcPts val="0"/>
                  </a:spcBef>
                  <a:buClr>
                    <a:schemeClr val="tx1"/>
                  </a:buClr>
                </a:pPr>
                <a:r>
                  <a:rPr lang="en-US" sz="2800" dirty="0"/>
                  <a:t>Updated in each iteration:</a:t>
                </a:r>
                <a:r>
                  <a:rPr lang="en-US" sz="2800" b="0" dirty="0">
                    <a:solidFill>
                      <a:srgbClr val="C00000"/>
                    </a:solidFill>
                    <a:ea typeface="Cambria Math" panose="02040503050406030204" pitchFamily="18" charset="0"/>
                  </a:rPr>
                  <a:t> </a:t>
                </a:r>
                <a14:m>
                  <m:oMath xmlns:m="http://schemas.openxmlformats.org/officeDocument/2006/math">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𝑥</m:t>
                        </m:r>
                      </m:e>
                      <m:sub>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𝑎</m:t>
                            </m:r>
                          </m:e>
                          <m:sub>
                            <m:r>
                              <a:rPr lang="en-US" sz="2800" b="0" i="1" smtClean="0">
                                <a:solidFill>
                                  <a:srgbClr val="C00000"/>
                                </a:solidFill>
                                <a:latin typeface="Cambria Math" panose="02040503050406030204" pitchFamily="18" charset="0"/>
                                <a:ea typeface="Cambria Math" panose="02040503050406030204" pitchFamily="18" charset="0"/>
                              </a:rPr>
                              <m:t>𝑡</m:t>
                            </m:r>
                          </m:sub>
                        </m:sSub>
                      </m:sub>
                    </m:sSub>
                    <m:r>
                      <a:rPr lang="en-US" sz="2800" b="0" i="1" smtClean="0">
                        <a:solidFill>
                          <a:srgbClr val="C00000"/>
                        </a:solidFill>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𝑥</m:t>
                        </m:r>
                      </m:e>
                      <m:sub>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𝑎</m:t>
                            </m:r>
                          </m:e>
                          <m:sub>
                            <m:r>
                              <a:rPr lang="en-US" sz="2800" b="0" i="1" smtClean="0">
                                <a:solidFill>
                                  <a:srgbClr val="C00000"/>
                                </a:solidFill>
                                <a:latin typeface="Cambria Math" panose="02040503050406030204" pitchFamily="18" charset="0"/>
                                <a:ea typeface="Cambria Math" panose="02040503050406030204" pitchFamily="18" charset="0"/>
                              </a:rPr>
                              <m:t>𝑡</m:t>
                            </m:r>
                          </m:sub>
                        </m:sSub>
                      </m:sub>
                    </m:sSub>
                    <m:r>
                      <a:rPr lang="en-US" sz="2800" b="0" i="1" smtClean="0">
                        <a:solidFill>
                          <a:srgbClr val="C00000"/>
                        </a:solidFill>
                        <a:latin typeface="Cambria Math" panose="02040503050406030204" pitchFamily="18" charset="0"/>
                        <a:ea typeface="Cambria Math" panose="02040503050406030204" pitchFamily="18" charset="0"/>
                      </a:rPr>
                      <m:t>+1</m:t>
                    </m:r>
                  </m:oMath>
                </a14:m>
                <a:r>
                  <a:rPr lang="en-US" sz="2800" dirty="0"/>
                  <a:t>, i.e., “</a:t>
                </a:r>
                <a:r>
                  <a:rPr lang="en-US" sz="2800" i="1" dirty="0"/>
                  <a:t>inserting</a:t>
                </a:r>
                <a:r>
                  <a:rPr lang="en-US" sz="2800" dirty="0"/>
                  <a:t>” </a:t>
                </a:r>
                <a14:m>
                  <m:oMath xmlns:m="http://schemas.openxmlformats.org/officeDocument/2006/math">
                    <m:sSub>
                      <m:sSubPr>
                        <m:ctrlPr>
                          <a:rPr lang="en-US" altLang="zh-CN" sz="2800" i="1" smtClean="0">
                            <a:solidFill>
                              <a:srgbClr val="C00000"/>
                            </a:solidFill>
                            <a:latin typeface="Cambria Math" panose="02040503050406030204" pitchFamily="18" charset="0"/>
                          </a:rPr>
                        </m:ctrlPr>
                      </m:sSubPr>
                      <m:e>
                        <m:r>
                          <a:rPr lang="en-US" altLang="zh-CN" sz="2800" i="1">
                            <a:solidFill>
                              <a:srgbClr val="C00000"/>
                            </a:solidFill>
                            <a:latin typeface="Cambria Math" panose="02040503050406030204" pitchFamily="18" charset="0"/>
                          </a:rPr>
                          <m:t>𝑎</m:t>
                        </m:r>
                      </m:e>
                      <m:sub>
                        <m:r>
                          <a:rPr lang="en-US" altLang="zh-CN" sz="2800" b="0" i="1" smtClean="0">
                            <a:solidFill>
                              <a:srgbClr val="C00000"/>
                            </a:solidFill>
                            <a:latin typeface="Cambria Math" panose="02040503050406030204" pitchFamily="18" charset="0"/>
                          </a:rPr>
                          <m:t>𝑡</m:t>
                        </m:r>
                      </m:sub>
                    </m:sSub>
                  </m:oMath>
                </a14:m>
                <a:r>
                  <a:rPr lang="en-US" sz="2800" dirty="0"/>
                  <a:t> into the storage</a:t>
                </a:r>
              </a:p>
              <a:p>
                <a:pPr>
                  <a:lnSpc>
                    <a:spcPct val="150000"/>
                  </a:lnSpc>
                  <a:spcBef>
                    <a:spcPts val="0"/>
                  </a:spcBef>
                  <a:buClr>
                    <a:schemeClr val="tx1"/>
                  </a:buClr>
                </a:pPr>
                <a:r>
                  <a:rPr lang="en-US" dirty="0">
                    <a:solidFill>
                      <a:srgbClr val="00B050"/>
                    </a:solidFill>
                  </a:rPr>
                  <a:t>Output</a:t>
                </a:r>
                <a:r>
                  <a:rPr lang="en-US" dirty="0"/>
                  <a:t>: Evaluation/approximation of </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𝑓</m:t>
                    </m:r>
                    <m:d>
                      <m:dPr>
                        <m:ctrlPr>
                          <a:rPr lang="en-US" b="0" i="1" smtClean="0">
                            <a:solidFill>
                              <a:srgbClr val="C00000"/>
                            </a:solidFill>
                            <a:latin typeface="Cambria Math" panose="02040503050406030204" pitchFamily="18" charset="0"/>
                            <a:ea typeface="Cambria Math" panose="02040503050406030204" pitchFamily="18" charset="0"/>
                          </a:rPr>
                        </m:ctrlPr>
                      </m:dPr>
                      <m:e>
                        <m:r>
                          <a:rPr lang="en-US" b="0" i="1" smtClean="0">
                            <a:solidFill>
                              <a:srgbClr val="C00000"/>
                            </a:solidFill>
                            <a:latin typeface="Cambria Math" panose="02040503050406030204" pitchFamily="18" charset="0"/>
                            <a:ea typeface="Cambria Math" panose="02040503050406030204" pitchFamily="18" charset="0"/>
                          </a:rPr>
                          <m:t>𝑥</m:t>
                        </m:r>
                      </m:e>
                    </m:d>
                  </m:oMath>
                </a14:m>
                <a:r>
                  <a:rPr lang="en-US" dirty="0"/>
                  <a:t> for a given function </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𝑓</m:t>
                    </m:r>
                  </m:oMath>
                </a14:m>
                <a:endParaRPr lang="en-US" dirty="0"/>
              </a:p>
              <a:p>
                <a:pPr>
                  <a:lnSpc>
                    <a:spcPct val="150000"/>
                  </a:lnSpc>
                  <a:spcBef>
                    <a:spcPts val="0"/>
                  </a:spcBef>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input space size</a:t>
                </a:r>
                <a:r>
                  <a:rPr lang="en-US" b="0"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𝑛</m:t>
                    </m:r>
                  </m:oMath>
                </a14:m>
                <a:r>
                  <a:rPr lang="en-US" dirty="0"/>
                  <a:t> and stream length </a:t>
                </a:r>
                <a14:m>
                  <m:oMath xmlns:m="http://schemas.openxmlformats.org/officeDocument/2006/math">
                    <m:r>
                      <a:rPr lang="en-US" b="0" i="1" smtClean="0">
                        <a:solidFill>
                          <a:srgbClr val="C00000"/>
                        </a:solidFill>
                        <a:latin typeface="Cambria Math" panose="02040503050406030204" pitchFamily="18" charset="0"/>
                      </a:rPr>
                      <m:t>𝑚</m:t>
                    </m:r>
                  </m:oMath>
                </a14:m>
                <a:endParaRPr lang="en-US" dirty="0">
                  <a:solidFill>
                    <a:srgbClr val="C00000"/>
                  </a:solidFill>
                </a:endParaRP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2960016"/>
                <a:ext cx="11550445" cy="3223967"/>
              </a:xfrm>
              <a:blipFill>
                <a:blip r:embed="rId3"/>
                <a:stretch>
                  <a:fillRect l="-8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6271C04-46A9-4DC3-B4E5-A351C550B4EB}"/>
                  </a:ext>
                </a:extLst>
              </p:cNvPr>
              <p:cNvSpPr txBox="1">
                <a:spLocks/>
              </p:cNvSpPr>
              <p:nvPr/>
            </p:nvSpPr>
            <p:spPr>
              <a:xfrm>
                <a:off x="2422688" y="1907504"/>
                <a:ext cx="3733015" cy="655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1</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 ⋯,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𝑚</m:t>
                          </m:r>
                        </m:sub>
                      </m:sSub>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𝑛</m:t>
                      </m:r>
                      <m:r>
                        <a:rPr lang="en-US" sz="3200" b="0" i="1" smtClean="0">
                          <a:solidFill>
                            <a:schemeClr val="tx1"/>
                          </a:solidFill>
                          <a:latin typeface="Cambria Math" panose="02040503050406030204" pitchFamily="18" charset="0"/>
                        </a:rPr>
                        <m:t>]</m:t>
                      </m:r>
                    </m:oMath>
                  </m:oMathPara>
                </a14:m>
                <a:endParaRPr lang="en-US" sz="3200" dirty="0">
                  <a:solidFill>
                    <a:srgbClr val="C00000"/>
                  </a:solidFill>
                </a:endParaRPr>
              </a:p>
            </p:txBody>
          </p:sp>
        </mc:Choice>
        <mc:Fallback xmlns="">
          <p:sp>
            <p:nvSpPr>
              <p:cNvPr id="4" name="Content Placeholder 2">
                <a:extLst>
                  <a:ext uri="{FF2B5EF4-FFF2-40B4-BE49-F238E27FC236}">
                    <a16:creationId xmlns:a16="http://schemas.microsoft.com/office/drawing/2014/main" id="{26271C04-46A9-4DC3-B4E5-A351C550B4EB}"/>
                  </a:ext>
                </a:extLst>
              </p:cNvPr>
              <p:cNvSpPr txBox="1">
                <a:spLocks noRot="1" noChangeAspect="1" noMove="1" noResize="1" noEditPoints="1" noAdjustHandles="1" noChangeArrowheads="1" noChangeShapeType="1" noTextEdit="1"/>
              </p:cNvSpPr>
              <p:nvPr/>
            </p:nvSpPr>
            <p:spPr>
              <a:xfrm>
                <a:off x="2422688" y="1907504"/>
                <a:ext cx="3733015" cy="655360"/>
              </a:xfrm>
              <a:prstGeom prst="rect">
                <a:avLst/>
              </a:prstGeom>
              <a:blipFill>
                <a:blip r:embed="rId4"/>
                <a:stretch>
                  <a:fillRect/>
                </a:stretch>
              </a:blipFill>
            </p:spPr>
            <p:txBody>
              <a:bodyPr/>
              <a:lstStyle/>
              <a:p>
                <a:r>
                  <a:rPr lang="zh-CN" altLang="en-US">
                    <a:noFill/>
                  </a:rPr>
                  <a:t> </a:t>
                </a:r>
              </a:p>
            </p:txBody>
          </p:sp>
        </mc:Fallback>
      </mc:AlternateContent>
      <p:sp>
        <p:nvSpPr>
          <p:cNvPr id="5" name="箭头: 右 4">
            <a:extLst>
              <a:ext uri="{FF2B5EF4-FFF2-40B4-BE49-F238E27FC236}">
                <a16:creationId xmlns:a16="http://schemas.microsoft.com/office/drawing/2014/main" id="{072FE10D-5532-45AB-9648-AD03A979FEAF}"/>
              </a:ext>
            </a:extLst>
          </p:cNvPr>
          <p:cNvSpPr/>
          <p:nvPr/>
        </p:nvSpPr>
        <p:spPr>
          <a:xfrm>
            <a:off x="6265682" y="1907504"/>
            <a:ext cx="961534" cy="509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4BEDA1A-04A7-4D78-9E01-3E76C4ACF5A9}"/>
              </a:ext>
            </a:extLst>
          </p:cNvPr>
          <p:cNvPicPr>
            <a:picLocks noChangeAspect="1"/>
          </p:cNvPicPr>
          <p:nvPr/>
        </p:nvPicPr>
        <p:blipFill>
          <a:blip r:embed="rId5"/>
          <a:stretch>
            <a:fillRect/>
          </a:stretch>
        </p:blipFill>
        <p:spPr>
          <a:xfrm>
            <a:off x="7589899" y="1549415"/>
            <a:ext cx="1922396" cy="1325563"/>
          </a:xfrm>
          <a:prstGeom prst="rect">
            <a:avLst/>
          </a:prstGeom>
        </p:spPr>
      </p:pic>
    </p:spTree>
    <p:extLst>
      <p:ext uri="{BB962C8B-B14F-4D97-AF65-F5344CB8AC3E}">
        <p14:creationId xmlns:p14="http://schemas.microsoft.com/office/powerpoint/2010/main" val="30827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8C249-6452-C238-2EDF-8DB639518E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8E54CA-DF0A-0A18-E02E-BBFF7515435C}"/>
              </a:ext>
            </a:extLst>
          </p:cNvPr>
          <p:cNvSpPr>
            <a:spLocks noGrp="1"/>
          </p:cNvSpPr>
          <p:nvPr>
            <p:ph type="title"/>
          </p:nvPr>
        </p:nvSpPr>
        <p:spPr/>
        <p:txBody>
          <a:bodyPr/>
          <a:lstStyle/>
          <a:p>
            <a:r>
              <a:rPr lang="en-US" dirty="0">
                <a:solidFill>
                  <a:srgbClr val="C00000"/>
                </a:solidFill>
              </a:rPr>
              <a:t>Technical Overview</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849E479-9834-7D40-900B-714544CF75F0}"/>
                  </a:ext>
                </a:extLst>
              </p:cNvPr>
              <p:cNvSpPr>
                <a:spLocks noGrp="1"/>
              </p:cNvSpPr>
              <p:nvPr>
                <p:ph idx="1"/>
              </p:nvPr>
            </p:nvSpPr>
            <p:spPr>
              <a:xfrm>
                <a:off x="838199" y="1825625"/>
                <a:ext cx="10363202" cy="4725300"/>
              </a:xfrm>
            </p:spPr>
            <p:txBody>
              <a:bodyPr>
                <a:normAutofit lnSpcReduction="10000"/>
              </a:bodyPr>
              <a:lstStyle/>
              <a:p>
                <a:pPr>
                  <a:buClr>
                    <a:schemeClr val="tx1"/>
                  </a:buClr>
                </a:pPr>
                <a:r>
                  <a:rPr lang="en-US" sz="3200" dirty="0"/>
                  <a:t>Let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𝐿</m:t>
                        </m:r>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𝑆</m:t>
                        </m:r>
                      </m:sub>
                    </m:sSub>
                  </m:oMath>
                </a14:m>
                <a:r>
                  <a:rPr lang="en-US" sz="3200" dirty="0"/>
                  <a:t> denote the discrete Gaussian distribution on support </a:t>
                </a:r>
                <a14:m>
                  <m:oMath xmlns:m="http://schemas.openxmlformats.org/officeDocument/2006/math">
                    <m:r>
                      <a:rPr lang="en-US" sz="3200" i="1">
                        <a:solidFill>
                          <a:srgbClr val="C00000"/>
                        </a:solidFill>
                        <a:latin typeface="Cambria Math" panose="02040503050406030204" pitchFamily="18" charset="0"/>
                      </a:rPr>
                      <m:t>𝐿</m:t>
                    </m:r>
                  </m:oMath>
                </a14:m>
                <a:r>
                  <a:rPr lang="en-US" sz="3200" dirty="0"/>
                  <a:t> and with covariance matrix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i="1">
                        <a:solidFill>
                          <a:srgbClr val="C00000"/>
                        </a:solidFill>
                        <a:latin typeface="Cambria Math" panose="02040503050406030204" pitchFamily="18" charset="0"/>
                      </a:rPr>
                      <m:t>𝑆</m:t>
                    </m:r>
                  </m:oMath>
                </a14:m>
                <a:endParaRPr lang="en-US" sz="3200" dirty="0"/>
              </a:p>
              <a:p>
                <a:pPr>
                  <a:buClr>
                    <a:schemeClr val="tx1"/>
                  </a:buClr>
                </a:pPr>
                <a:endParaRPr lang="en-US" sz="3200" dirty="0"/>
              </a:p>
              <a:p>
                <a:pPr>
                  <a:buClr>
                    <a:schemeClr val="tx1"/>
                  </a:buClr>
                </a:pPr>
                <a:r>
                  <a:rPr lang="en-US" sz="3200" dirty="0"/>
                  <a:t>Suppose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ℤ</m:t>
                            </m:r>
                          </m:e>
                          <m:sup>
                            <m:r>
                              <a:rPr lang="en-US" sz="3200" b="0" i="1" smtClean="0">
                                <a:solidFill>
                                  <a:srgbClr val="C00000"/>
                                </a:solidFill>
                                <a:latin typeface="Cambria Math" panose="02040503050406030204" pitchFamily="18" charset="0"/>
                                <a:ea typeface="Cambria Math" panose="02040503050406030204" pitchFamily="18" charset="0"/>
                              </a:rPr>
                              <m:t>𝑛</m:t>
                            </m:r>
                          </m:sup>
                        </m:sSup>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𝑆</m:t>
                        </m:r>
                      </m:sub>
                    </m:sSub>
                    <m:r>
                      <a:rPr lang="en-US" sz="3200" i="1" smtClean="0">
                        <a:solidFill>
                          <a:srgbClr val="C00000"/>
                        </a:solidFill>
                        <a:latin typeface="Cambria Math" panose="02040503050406030204" pitchFamily="18" charset="0"/>
                      </a:rPr>
                      <m:t> </m:t>
                    </m:r>
                  </m:oMath>
                </a14:m>
                <a:r>
                  <a:rPr lang="en-US" sz="3200" dirty="0"/>
                  <a:t>and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𝐴</m:t>
                            </m:r>
                            <m:r>
                              <a:rPr lang="en-US" sz="3200" i="1">
                                <a:solidFill>
                                  <a:srgbClr val="C00000"/>
                                </a:solidFill>
                                <a:latin typeface="Cambria Math" panose="02040503050406030204" pitchFamily="18" charset="0"/>
                                <a:ea typeface="Cambria Math" panose="02040503050406030204" pitchFamily="18" charset="0"/>
                              </a:rPr>
                              <m:t>ℤ</m:t>
                            </m:r>
                          </m:e>
                          <m:sup>
                            <m:r>
                              <a:rPr lang="en-US" sz="3200" i="1">
                                <a:solidFill>
                                  <a:srgbClr val="C00000"/>
                                </a:solidFill>
                                <a:latin typeface="Cambria Math" panose="02040503050406030204" pitchFamily="18" charset="0"/>
                                <a:ea typeface="Cambria Math" panose="02040503050406030204" pitchFamily="18" charset="0"/>
                              </a:rPr>
                              <m:t>𝑛</m:t>
                            </m:r>
                          </m:sup>
                        </m:sSup>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𝑆</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𝑇</m:t>
                            </m:r>
                          </m:sup>
                        </m:sSup>
                      </m:sub>
                    </m:sSub>
                  </m:oMath>
                </a14:m>
                <a:endParaRPr lang="en-US" sz="3200" dirty="0"/>
              </a:p>
              <a:p>
                <a:pPr>
                  <a:buClr>
                    <a:schemeClr val="tx1"/>
                  </a:buClr>
                </a:pPr>
                <a:endParaRPr lang="en-US" sz="3200" dirty="0"/>
              </a:p>
              <a:p>
                <a:pPr>
                  <a:buClr>
                    <a:schemeClr val="tx1"/>
                  </a:buClr>
                </a:pPr>
                <a:r>
                  <a:rPr lang="en-US" sz="3200" dirty="0"/>
                  <a:t>Similar to the continuous case, we want to show the total variation distance between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i="1" smtClean="0">
                        <a:solidFill>
                          <a:srgbClr val="C00000"/>
                        </a:solidFill>
                        <a:latin typeface="Cambria Math" panose="02040503050406030204" pitchFamily="18" charset="0"/>
                      </a:rPr>
                      <m:t> </m:t>
                    </m:r>
                  </m:oMath>
                </a14:m>
                <a:r>
                  <a:rPr lang="en-US" sz="3200" dirty="0"/>
                  <a:t>and </a:t>
                </a:r>
                <a14:m>
                  <m:oMath xmlns:m="http://schemas.openxmlformats.org/officeDocument/2006/math">
                    <m:r>
                      <a:rPr lang="en-US" sz="3200" b="0" i="1" smtClean="0">
                        <a:solidFill>
                          <a:srgbClr val="C00000"/>
                        </a:solidFill>
                        <a:latin typeface="Cambria Math" panose="02040503050406030204" pitchFamily="18" charset="0"/>
                      </a:rPr>
                      <m:t>𝑦</m:t>
                    </m:r>
                    <m:r>
                      <a:rPr lang="en-US" sz="3200" i="1" smtClean="0">
                        <a:solidFill>
                          <a:srgbClr val="C00000"/>
                        </a:solidFill>
                        <a:latin typeface="Cambria Math" panose="02040503050406030204" pitchFamily="18" charset="0"/>
                      </a:rPr>
                      <m:t> </m:t>
                    </m:r>
                  </m:oMath>
                </a14:m>
                <a:r>
                  <a:rPr lang="en-US" sz="3200" dirty="0"/>
                  <a:t>is small</a:t>
                </a:r>
              </a:p>
              <a:p>
                <a:pPr>
                  <a:buClr>
                    <a:schemeClr val="tx1"/>
                  </a:buClr>
                </a:pPr>
                <a:endParaRPr lang="en-US" sz="3200" dirty="0"/>
              </a:p>
              <a:p>
                <a:pPr>
                  <a:buClr>
                    <a:schemeClr val="tx1"/>
                  </a:buClr>
                </a:pPr>
                <a:r>
                  <a:rPr lang="en-US" sz="3200" dirty="0"/>
                  <a:t>This is not true in general</a:t>
                </a:r>
              </a:p>
            </p:txBody>
          </p:sp>
        </mc:Choice>
        <mc:Fallback>
          <p:sp>
            <p:nvSpPr>
              <p:cNvPr id="3" name="Content Placeholder 2">
                <a:extLst>
                  <a:ext uri="{FF2B5EF4-FFF2-40B4-BE49-F238E27FC236}">
                    <a16:creationId xmlns:a16="http://schemas.microsoft.com/office/drawing/2014/main" id="{5849E479-9834-7D40-900B-714544CF75F0}"/>
                  </a:ext>
                </a:extLst>
              </p:cNvPr>
              <p:cNvSpPr>
                <a:spLocks noGrp="1" noRot="1" noChangeAspect="1" noMove="1" noResize="1" noEditPoints="1" noAdjustHandles="1" noChangeArrowheads="1" noChangeShapeType="1" noTextEdit="1"/>
              </p:cNvSpPr>
              <p:nvPr>
                <p:ph idx="1"/>
              </p:nvPr>
            </p:nvSpPr>
            <p:spPr>
              <a:xfrm>
                <a:off x="838199" y="1825625"/>
                <a:ext cx="10363202" cy="4725300"/>
              </a:xfrm>
              <a:blipFill>
                <a:blip r:embed="rId3"/>
                <a:stretch>
                  <a:fillRect l="-1293" t="-3222"/>
                </a:stretch>
              </a:blipFill>
            </p:spPr>
            <p:txBody>
              <a:bodyPr/>
              <a:lstStyle/>
              <a:p>
                <a:r>
                  <a:rPr lang="en-US">
                    <a:noFill/>
                  </a:rPr>
                  <a:t> </a:t>
                </a:r>
              </a:p>
            </p:txBody>
          </p:sp>
        </mc:Fallback>
      </mc:AlternateContent>
    </p:spTree>
    <p:extLst>
      <p:ext uri="{BB962C8B-B14F-4D97-AF65-F5344CB8AC3E}">
        <p14:creationId xmlns:p14="http://schemas.microsoft.com/office/powerpoint/2010/main" val="110217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形 13">
            <a:extLst>
              <a:ext uri="{FF2B5EF4-FFF2-40B4-BE49-F238E27FC236}">
                <a16:creationId xmlns:a16="http://schemas.microsoft.com/office/drawing/2014/main" id="{C30F3301-DCBD-476B-84B7-DA747176C9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40201" y="2577886"/>
            <a:ext cx="4653696" cy="2655956"/>
          </a:xfrm>
          <a:prstGeom prst="rect">
            <a:avLst/>
          </a:prstGeom>
        </p:spPr>
      </p:pic>
      <p:pic>
        <p:nvPicPr>
          <p:cNvPr id="16" name="图形 15">
            <a:extLst>
              <a:ext uri="{FF2B5EF4-FFF2-40B4-BE49-F238E27FC236}">
                <a16:creationId xmlns:a16="http://schemas.microsoft.com/office/drawing/2014/main" id="{3B60BED8-F7F8-422D-A7A2-F604B2DBAD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104" y="2577886"/>
            <a:ext cx="4653697" cy="2655956"/>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79D3969-2BC3-AE94-2CB2-127D15D5C7F6}"/>
                  </a:ext>
                </a:extLst>
              </p:cNvPr>
              <p:cNvSpPr txBox="1"/>
              <p:nvPr/>
            </p:nvSpPr>
            <p:spPr>
              <a:xfrm>
                <a:off x="1192953" y="5143938"/>
                <a:ext cx="4464000" cy="1177182"/>
              </a:xfrm>
              <a:prstGeom prst="rect">
                <a:avLst/>
              </a:prstGeom>
              <a:solidFill>
                <a:schemeClr val="accent6">
                  <a:lumMod val="20000"/>
                  <a:lumOff val="80000"/>
                </a:schemeClr>
              </a:solidFill>
            </p:spPr>
            <p:txBody>
              <a:bodyPr wrap="square">
                <a:spAutoFit/>
              </a:bodyPr>
              <a:lstStyle/>
              <a:p>
                <a:pPr algn="ctr"/>
                <a:r>
                  <a:rPr lang="en-US" altLang="zh-CN" sz="2800" dirty="0">
                    <a:solidFill>
                      <a:schemeClr val="tx1"/>
                    </a:solidFill>
                  </a:rPr>
                  <a:t>Easy to see </a:t>
                </a:r>
                <a14:m>
                  <m:oMath xmlns:m="http://schemas.openxmlformats.org/officeDocument/2006/math">
                    <m:sSub>
                      <m:sSubPr>
                        <m:ctrlPr>
                          <a:rPr lang="en-US" altLang="zh-CN" sz="2800" i="1" smtClean="0">
                            <a:solidFill>
                              <a:srgbClr val="C40F0F"/>
                            </a:solidFill>
                            <a:latin typeface="Cambria Math" panose="02040503050406030204" pitchFamily="18" charset="0"/>
                          </a:rPr>
                        </m:ctrlPr>
                      </m:sSubPr>
                      <m:e>
                        <m:r>
                          <a:rPr lang="en-US" altLang="zh-CN" sz="2800" i="1">
                            <a:solidFill>
                              <a:srgbClr val="C40F0F"/>
                            </a:solidFill>
                            <a:latin typeface="Cambria Math" panose="02040503050406030204" pitchFamily="18" charset="0"/>
                          </a:rPr>
                          <m:t>𝑦</m:t>
                        </m:r>
                        <m:r>
                          <a:rPr lang="en-US" altLang="zh-CN" sz="2800" i="1">
                            <a:solidFill>
                              <a:srgbClr val="C40F0F"/>
                            </a:solidFill>
                            <a:latin typeface="Cambria Math" panose="02040503050406030204" pitchFamily="18" charset="0"/>
                          </a:rPr>
                          <m:t>∼</m:t>
                        </m:r>
                        <m:r>
                          <a:rPr lang="en-US" altLang="zh-CN" sz="2800" i="1">
                            <a:solidFill>
                              <a:srgbClr val="C40F0F"/>
                            </a:solidFill>
                            <a:latin typeface="Cambria Math" panose="02040503050406030204" pitchFamily="18" charset="0"/>
                          </a:rPr>
                          <m:t>𝒟</m:t>
                        </m:r>
                      </m:e>
                      <m:sub>
                        <m:sSup>
                          <m:sSupPr>
                            <m:ctrlPr>
                              <a:rPr lang="en-US" altLang="zh-CN" sz="2800" i="1">
                                <a:solidFill>
                                  <a:srgbClr val="C40F0F"/>
                                </a:solidFill>
                                <a:latin typeface="Cambria Math" panose="02040503050406030204" pitchFamily="18" charset="0"/>
                                <a:ea typeface="Cambria Math" panose="02040503050406030204" pitchFamily="18" charset="0"/>
                              </a:rPr>
                            </m:ctrlPr>
                          </m:sSupPr>
                          <m:e>
                            <m:r>
                              <a:rPr lang="en-US" altLang="zh-CN" sz="2800" i="1">
                                <a:solidFill>
                                  <a:srgbClr val="C40F0F"/>
                                </a:solidFill>
                                <a:latin typeface="Cambria Math" panose="02040503050406030204" pitchFamily="18" charset="0"/>
                                <a:ea typeface="Cambria Math" panose="02040503050406030204" pitchFamily="18" charset="0"/>
                              </a:rPr>
                              <m:t>ℤ</m:t>
                            </m:r>
                          </m:e>
                          <m:sup>
                            <m:r>
                              <a:rPr lang="en-US" altLang="zh-CN" sz="2800" i="1">
                                <a:solidFill>
                                  <a:srgbClr val="C40F0F"/>
                                </a:solidFill>
                                <a:latin typeface="Cambria Math" panose="02040503050406030204" pitchFamily="18" charset="0"/>
                                <a:ea typeface="Cambria Math" panose="02040503050406030204" pitchFamily="18" charset="0"/>
                              </a:rPr>
                              <m:t>2</m:t>
                            </m:r>
                          </m:sup>
                        </m:sSup>
                        <m:r>
                          <a:rPr lang="en-US" altLang="zh-CN" sz="2800" i="1">
                            <a:solidFill>
                              <a:srgbClr val="C40F0F"/>
                            </a:solidFill>
                            <a:latin typeface="Cambria Math" panose="02040503050406030204" pitchFamily="18" charset="0"/>
                          </a:rPr>
                          <m:t>,</m:t>
                        </m:r>
                        <m:r>
                          <a:rPr lang="en-US" altLang="zh-CN" sz="2800" b="0" i="1" smtClean="0">
                            <a:solidFill>
                              <a:srgbClr val="C40F0F"/>
                            </a:solidFill>
                            <a:latin typeface="Cambria Math" panose="02040503050406030204" pitchFamily="18" charset="0"/>
                          </a:rPr>
                          <m:t>1+</m:t>
                        </m:r>
                        <m:sSup>
                          <m:sSupPr>
                            <m:ctrlPr>
                              <a:rPr lang="en-US" altLang="zh-CN" sz="2800" b="0" i="1" smtClean="0">
                                <a:solidFill>
                                  <a:srgbClr val="C40F0F"/>
                                </a:solidFill>
                                <a:latin typeface="Cambria Math" panose="02040503050406030204" pitchFamily="18" charset="0"/>
                              </a:rPr>
                            </m:ctrlPr>
                          </m:sSupPr>
                          <m:e>
                            <m:r>
                              <a:rPr lang="en-US" altLang="zh-CN" sz="2800" b="0" i="1" smtClean="0">
                                <a:solidFill>
                                  <a:srgbClr val="C40F0F"/>
                                </a:solidFill>
                                <a:latin typeface="Cambria Math" panose="02040503050406030204" pitchFamily="18" charset="0"/>
                              </a:rPr>
                              <m:t>𝑁</m:t>
                            </m:r>
                          </m:e>
                          <m:sup>
                            <m:r>
                              <a:rPr lang="en-US" altLang="zh-CN" sz="2800" b="0" i="1" smtClean="0">
                                <a:solidFill>
                                  <a:srgbClr val="C40F0F"/>
                                </a:solidFill>
                                <a:latin typeface="Cambria Math" panose="02040503050406030204" pitchFamily="18" charset="0"/>
                              </a:rPr>
                              <m:t>2</m:t>
                            </m:r>
                          </m:sup>
                        </m:sSup>
                      </m:sub>
                    </m:sSub>
                  </m:oMath>
                </a14:m>
                <a:r>
                  <a:rPr lang="en-US" altLang="zh-CN" sz="2800" dirty="0">
                    <a:solidFill>
                      <a:schemeClr val="tx1"/>
                    </a:solidFill>
                  </a:rPr>
                  <a:t>,</a:t>
                </a:r>
              </a:p>
              <a:p>
                <a:pPr algn="ctr"/>
                <a:r>
                  <a:rPr lang="en-US" altLang="zh-CN" sz="2000" dirty="0">
                    <a:solidFill>
                      <a:schemeClr val="tx1"/>
                    </a:solidFill>
                  </a:rPr>
                  <a:t>(since </a:t>
                </a:r>
                <a14:m>
                  <m:oMath xmlns:m="http://schemas.openxmlformats.org/officeDocument/2006/math">
                    <m:r>
                      <a:rPr lang="en-US" altLang="zh-CN" sz="2000" b="0" i="1" smtClean="0">
                        <a:solidFill>
                          <a:srgbClr val="C40F0F"/>
                        </a:solidFill>
                        <a:latin typeface="Cambria Math" panose="02040503050406030204" pitchFamily="18" charset="0"/>
                      </a:rPr>
                      <m:t>𝐴</m:t>
                    </m:r>
                    <m:sSup>
                      <m:sSupPr>
                        <m:ctrlPr>
                          <a:rPr lang="en-US" altLang="zh-CN" sz="2000" i="1">
                            <a:solidFill>
                              <a:srgbClr val="C40F0F"/>
                            </a:solidFill>
                            <a:latin typeface="Cambria Math" panose="02040503050406030204" pitchFamily="18" charset="0"/>
                          </a:rPr>
                        </m:ctrlPr>
                      </m:sSupPr>
                      <m:e>
                        <m:r>
                          <a:rPr lang="en-US" altLang="zh-CN" sz="2000" i="1">
                            <a:solidFill>
                              <a:srgbClr val="C40F0F"/>
                            </a:solidFill>
                            <a:latin typeface="Cambria Math" panose="02040503050406030204" pitchFamily="18" charset="0"/>
                          </a:rPr>
                          <m:t>𝐴</m:t>
                        </m:r>
                      </m:e>
                      <m:sup>
                        <m:r>
                          <a:rPr lang="en-US" altLang="zh-CN" sz="2000" i="1">
                            <a:solidFill>
                              <a:srgbClr val="C40F0F"/>
                            </a:solidFill>
                            <a:latin typeface="Cambria Math" panose="02040503050406030204" pitchFamily="18" charset="0"/>
                          </a:rPr>
                          <m:t>𝑇</m:t>
                        </m:r>
                      </m:sup>
                    </m:sSup>
                    <m:r>
                      <a:rPr lang="en-US" altLang="zh-CN" sz="2000" b="0" i="1" smtClean="0">
                        <a:solidFill>
                          <a:srgbClr val="C40F0F"/>
                        </a:solidFill>
                        <a:latin typeface="Cambria Math" panose="02040503050406030204" pitchFamily="18" charset="0"/>
                      </a:rPr>
                      <m:t>=1+</m:t>
                    </m:r>
                    <m:sSup>
                      <m:sSupPr>
                        <m:ctrlPr>
                          <a:rPr lang="en-US" altLang="zh-CN" sz="2000" b="0" i="1" smtClean="0">
                            <a:solidFill>
                              <a:srgbClr val="C40F0F"/>
                            </a:solidFill>
                            <a:latin typeface="Cambria Math" panose="02040503050406030204" pitchFamily="18" charset="0"/>
                          </a:rPr>
                        </m:ctrlPr>
                      </m:sSupPr>
                      <m:e>
                        <m:r>
                          <a:rPr lang="en-US" altLang="zh-CN" sz="2000" b="0" i="1" smtClean="0">
                            <a:solidFill>
                              <a:srgbClr val="C40F0F"/>
                            </a:solidFill>
                            <a:latin typeface="Cambria Math" panose="02040503050406030204" pitchFamily="18" charset="0"/>
                          </a:rPr>
                          <m:t>𝑁</m:t>
                        </m:r>
                      </m:e>
                      <m:sup>
                        <m:r>
                          <a:rPr lang="en-US" altLang="zh-CN" sz="2000" b="0" i="1" smtClean="0">
                            <a:solidFill>
                              <a:srgbClr val="C40F0F"/>
                            </a:solidFill>
                            <a:latin typeface="Cambria Math" panose="02040503050406030204" pitchFamily="18" charset="0"/>
                          </a:rPr>
                          <m:t>2</m:t>
                        </m:r>
                      </m:sup>
                    </m:sSup>
                  </m:oMath>
                </a14:m>
                <a:r>
                  <a:rPr lang="en-US" altLang="zh-CN" sz="2000" dirty="0"/>
                  <a:t>)</a:t>
                </a:r>
              </a:p>
              <a:p>
                <a:pPr algn="ctr"/>
                <a:r>
                  <a:rPr lang="en-US" altLang="zh-CN" sz="2000" dirty="0"/>
                  <a:t>“Uniformly” distributed around </a:t>
                </a:r>
                <a14:m>
                  <m:oMath xmlns:m="http://schemas.openxmlformats.org/officeDocument/2006/math">
                    <m:r>
                      <a:rPr lang="en-US" sz="2000" i="1">
                        <a:solidFill>
                          <a:srgbClr val="C00000"/>
                        </a:solidFill>
                        <a:latin typeface="Cambria Math" panose="02040503050406030204" pitchFamily="18" charset="0"/>
                      </a:rPr>
                      <m:t>𝑂</m:t>
                    </m:r>
                    <m:r>
                      <a:rPr lang="en-US" sz="2000" i="1">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𝑁</m:t>
                    </m:r>
                    <m:r>
                      <a:rPr lang="en-US" sz="2000" i="1">
                        <a:solidFill>
                          <a:srgbClr val="C00000"/>
                        </a:solidFill>
                        <a:latin typeface="Cambria Math" panose="02040503050406030204" pitchFamily="18" charset="0"/>
                      </a:rPr>
                      <m:t>)</m:t>
                    </m:r>
                  </m:oMath>
                </a14:m>
                <a:endParaRPr lang="en-US" altLang="zh-CN" sz="2000" dirty="0"/>
              </a:p>
            </p:txBody>
          </p:sp>
        </mc:Choice>
        <mc:Fallback xmlns="">
          <p:sp>
            <p:nvSpPr>
              <p:cNvPr id="21" name="TextBox 20">
                <a:extLst>
                  <a:ext uri="{FF2B5EF4-FFF2-40B4-BE49-F238E27FC236}">
                    <a16:creationId xmlns:a16="http://schemas.microsoft.com/office/drawing/2014/main" id="{F79D3969-2BC3-AE94-2CB2-127D15D5C7F6}"/>
                  </a:ext>
                </a:extLst>
              </p:cNvPr>
              <p:cNvSpPr txBox="1">
                <a:spLocks noRot="1" noChangeAspect="1" noMove="1" noResize="1" noEditPoints="1" noAdjustHandles="1" noChangeArrowheads="1" noChangeShapeType="1" noTextEdit="1"/>
              </p:cNvSpPr>
              <p:nvPr/>
            </p:nvSpPr>
            <p:spPr>
              <a:xfrm>
                <a:off x="1192953" y="5143938"/>
                <a:ext cx="4464000" cy="1177182"/>
              </a:xfrm>
              <a:prstGeom prst="rect">
                <a:avLst/>
              </a:prstGeom>
              <a:blipFill>
                <a:blip r:embed="rId6"/>
                <a:stretch>
                  <a:fillRect t="-5181" b="-8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56B650C-7B3A-6514-F8BC-AA45ABC674FF}"/>
                  </a:ext>
                </a:extLst>
              </p:cNvPr>
              <p:cNvSpPr txBox="1"/>
              <p:nvPr/>
            </p:nvSpPr>
            <p:spPr>
              <a:xfrm>
                <a:off x="6535048" y="5145407"/>
                <a:ext cx="4818752" cy="1266437"/>
              </a:xfrm>
              <a:prstGeom prst="rect">
                <a:avLst/>
              </a:prstGeom>
              <a:solidFill>
                <a:schemeClr val="accent4">
                  <a:lumMod val="20000"/>
                  <a:lumOff val="80000"/>
                </a:schemeClr>
              </a:solidFill>
            </p:spPr>
            <p:txBody>
              <a:bodyPr wrap="square">
                <a:spAutoFit/>
              </a:bodyPr>
              <a:lstStyle/>
              <a:p>
                <a:pPr algn="ctr"/>
                <a14:m>
                  <m:oMath xmlns:m="http://schemas.openxmlformats.org/officeDocument/2006/math">
                    <m:r>
                      <a:rPr lang="en-US" sz="2800" i="1" smtClean="0">
                        <a:solidFill>
                          <a:srgbClr val="C40F0F"/>
                        </a:solidFill>
                        <a:latin typeface="Cambria Math" panose="02040503050406030204" pitchFamily="18" charset="0"/>
                      </a:rPr>
                      <m:t>𝐴</m:t>
                    </m:r>
                    <m:r>
                      <a:rPr lang="en-US" sz="2800" b="0" i="1" smtClean="0">
                        <a:solidFill>
                          <a:srgbClr val="C40F0F"/>
                        </a:solidFill>
                        <a:latin typeface="Cambria Math" panose="02040503050406030204" pitchFamily="18" charset="0"/>
                      </a:rPr>
                      <m:t>𝑥</m:t>
                    </m:r>
                    <m:r>
                      <a:rPr lang="en-US" sz="2800" b="0" i="1" smtClean="0">
                        <a:solidFill>
                          <a:srgbClr val="C40F0F"/>
                        </a:solidFill>
                        <a:latin typeface="Cambria Math" panose="02040503050406030204" pitchFamily="18" charset="0"/>
                      </a:rPr>
                      <m:t>=</m:t>
                    </m:r>
                    <m:sSub>
                      <m:sSubPr>
                        <m:ctrlPr>
                          <a:rPr lang="en-US" sz="2800" b="0" i="1" smtClean="0">
                            <a:solidFill>
                              <a:srgbClr val="C40F0F"/>
                            </a:solidFill>
                            <a:latin typeface="Cambria Math" panose="02040503050406030204" pitchFamily="18" charset="0"/>
                          </a:rPr>
                        </m:ctrlPr>
                      </m:sSubPr>
                      <m:e>
                        <m:r>
                          <a:rPr lang="en-US" sz="2800" b="0" i="1" smtClean="0">
                            <a:solidFill>
                              <a:srgbClr val="C40F0F"/>
                            </a:solidFill>
                            <a:latin typeface="Cambria Math" panose="02040503050406030204" pitchFamily="18" charset="0"/>
                          </a:rPr>
                          <m:t>𝑥</m:t>
                        </m:r>
                      </m:e>
                      <m:sub>
                        <m:r>
                          <a:rPr lang="en-US" sz="2800" b="0" i="1" smtClean="0">
                            <a:solidFill>
                              <a:srgbClr val="C40F0F"/>
                            </a:solidFill>
                            <a:latin typeface="Cambria Math" panose="02040503050406030204" pitchFamily="18" charset="0"/>
                          </a:rPr>
                          <m:t>1</m:t>
                        </m:r>
                      </m:sub>
                    </m:sSub>
                    <m:r>
                      <a:rPr lang="en-US" sz="2800" b="0" i="1" smtClean="0">
                        <a:solidFill>
                          <a:srgbClr val="C40F0F"/>
                        </a:solidFill>
                        <a:latin typeface="Cambria Math" panose="02040503050406030204" pitchFamily="18" charset="0"/>
                      </a:rPr>
                      <m:t>+</m:t>
                    </m:r>
                    <m:r>
                      <a:rPr lang="en-US" sz="2800" b="0" i="1" smtClean="0">
                        <a:solidFill>
                          <a:srgbClr val="002060"/>
                        </a:solidFill>
                        <a:latin typeface="Cambria Math" panose="02040503050406030204" pitchFamily="18" charset="0"/>
                      </a:rPr>
                      <m:t>𝑁</m:t>
                    </m:r>
                    <m:sSub>
                      <m:sSubPr>
                        <m:ctrlPr>
                          <a:rPr lang="en-US" sz="2800" b="0" i="1" smtClean="0">
                            <a:solidFill>
                              <a:srgbClr val="C40F0F"/>
                            </a:solidFill>
                            <a:latin typeface="Cambria Math" panose="02040503050406030204" pitchFamily="18" charset="0"/>
                          </a:rPr>
                        </m:ctrlPr>
                      </m:sSubPr>
                      <m:e>
                        <m:r>
                          <a:rPr lang="en-US" sz="2800" b="0" i="1" smtClean="0">
                            <a:solidFill>
                              <a:srgbClr val="C40F0F"/>
                            </a:solidFill>
                            <a:latin typeface="Cambria Math" panose="02040503050406030204" pitchFamily="18" charset="0"/>
                          </a:rPr>
                          <m:t>𝑥</m:t>
                        </m:r>
                      </m:e>
                      <m:sub>
                        <m:r>
                          <a:rPr lang="en-US" sz="2800" b="0" i="1" smtClean="0">
                            <a:solidFill>
                              <a:srgbClr val="C40F0F"/>
                            </a:solidFill>
                            <a:latin typeface="Cambria Math" panose="02040503050406030204" pitchFamily="18" charset="0"/>
                          </a:rPr>
                          <m:t>2</m:t>
                        </m:r>
                      </m:sub>
                    </m:sSub>
                  </m:oMath>
                </a14:m>
                <a:r>
                  <a:rPr lang="en-US" altLang="zh-CN" sz="2800" dirty="0">
                    <a:solidFill>
                      <a:srgbClr val="C40F0F"/>
                    </a:solidFill>
                  </a:rPr>
                  <a:t> </a:t>
                </a:r>
              </a:p>
              <a:p>
                <a:pPr algn="ctr"/>
                <a:r>
                  <a:rPr lang="en-US" altLang="zh-CN" sz="2000" dirty="0"/>
                  <a:t>Mass concentrates around multiples of </a:t>
                </a:r>
                <a14:m>
                  <m:oMath xmlns:m="http://schemas.openxmlformats.org/officeDocument/2006/math">
                    <m:r>
                      <a:rPr lang="en-US" altLang="zh-CN" sz="2000" i="1">
                        <a:solidFill>
                          <a:srgbClr val="C00000"/>
                        </a:solidFill>
                        <a:latin typeface="Cambria Math" panose="02040503050406030204" pitchFamily="18" charset="0"/>
                      </a:rPr>
                      <m:t>𝑁</m:t>
                    </m:r>
                  </m:oMath>
                </a14:m>
                <a:r>
                  <a:rPr lang="en-US" altLang="zh-CN" sz="2000" dirty="0"/>
                  <a:t>.</a:t>
                </a:r>
              </a:p>
              <a:p>
                <a:pPr algn="ctr"/>
                <a:r>
                  <a:rPr lang="en-US" sz="2000" dirty="0"/>
                  <a:t>Low mass at </a:t>
                </a:r>
                <a14:m>
                  <m:oMath xmlns:m="http://schemas.openxmlformats.org/officeDocument/2006/math">
                    <m:f>
                      <m:fPr>
                        <m:ctrlPr>
                          <a:rPr lang="en-US" sz="2000" i="1">
                            <a:solidFill>
                              <a:srgbClr val="C00000"/>
                            </a:solidFill>
                            <a:latin typeface="Cambria Math" panose="02040503050406030204" pitchFamily="18" charset="0"/>
                          </a:rPr>
                        </m:ctrlPr>
                      </m:fPr>
                      <m:num>
                        <m:r>
                          <a:rPr lang="en-US" sz="2000" i="1">
                            <a:solidFill>
                              <a:srgbClr val="C00000"/>
                            </a:solidFill>
                            <a:latin typeface="Cambria Math" panose="02040503050406030204" pitchFamily="18" charset="0"/>
                          </a:rPr>
                          <m:t>𝑁</m:t>
                        </m:r>
                      </m:num>
                      <m:den>
                        <m:r>
                          <a:rPr lang="en-US" sz="2000" i="1">
                            <a:solidFill>
                              <a:srgbClr val="C00000"/>
                            </a:solidFill>
                            <a:latin typeface="Cambria Math" panose="02040503050406030204" pitchFamily="18" charset="0"/>
                          </a:rPr>
                          <m:t>2</m:t>
                        </m:r>
                      </m:den>
                    </m:f>
                  </m:oMath>
                </a14:m>
                <a:endParaRPr lang="en-US" sz="2000" dirty="0"/>
              </a:p>
            </p:txBody>
          </p:sp>
        </mc:Choice>
        <mc:Fallback xmlns="">
          <p:sp>
            <p:nvSpPr>
              <p:cNvPr id="22" name="TextBox 21">
                <a:extLst>
                  <a:ext uri="{FF2B5EF4-FFF2-40B4-BE49-F238E27FC236}">
                    <a16:creationId xmlns:a16="http://schemas.microsoft.com/office/drawing/2014/main" id="{356B650C-7B3A-6514-F8BC-AA45ABC674FF}"/>
                  </a:ext>
                </a:extLst>
              </p:cNvPr>
              <p:cNvSpPr txBox="1">
                <a:spLocks noRot="1" noChangeAspect="1" noMove="1" noResize="1" noEditPoints="1" noAdjustHandles="1" noChangeArrowheads="1" noChangeShapeType="1" noTextEdit="1"/>
              </p:cNvSpPr>
              <p:nvPr/>
            </p:nvSpPr>
            <p:spPr>
              <a:xfrm>
                <a:off x="6535048" y="5145407"/>
                <a:ext cx="4818752" cy="1266437"/>
              </a:xfrm>
              <a:prstGeom prst="rect">
                <a:avLst/>
              </a:prstGeom>
              <a:blipFill>
                <a:blip r:embed="rId7"/>
                <a:stretch>
                  <a:fillRect b="-28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29DA905-5F62-B460-858F-2CE09EEDEBDD}"/>
                  </a:ext>
                </a:extLst>
              </p:cNvPr>
              <p:cNvSpPr txBox="1"/>
              <p:nvPr/>
            </p:nvSpPr>
            <p:spPr>
              <a:xfrm>
                <a:off x="838200" y="1690688"/>
                <a:ext cx="10898554" cy="649537"/>
              </a:xfrm>
              <a:prstGeom prst="rect">
                <a:avLst/>
              </a:prstGeom>
              <a:noFill/>
            </p:spPr>
            <p:txBody>
              <a:bodyPr wrap="square">
                <a:spAutoFit/>
              </a:bodyPr>
              <a:lstStyle/>
              <a:p>
                <a:pPr>
                  <a:buClr>
                    <a:schemeClr val="tx1"/>
                  </a:buClr>
                </a:pPr>
                <a:r>
                  <a:rPr lang="en-US" sz="3200" dirty="0"/>
                  <a:t>Consider</a:t>
                </a:r>
                <a:r>
                  <a:rPr lang="en-US" sz="3200" dirty="0">
                    <a:solidFill>
                      <a:srgbClr val="C00000"/>
                    </a:solidFill>
                  </a:rPr>
                  <a:t>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ℤ</m:t>
                            </m:r>
                          </m:e>
                          <m:sup>
                            <m:r>
                              <a:rPr lang="en-US" sz="3200" b="0" i="1" smtClean="0">
                                <a:solidFill>
                                  <a:srgbClr val="C00000"/>
                                </a:solidFill>
                                <a:latin typeface="Cambria Math" panose="02040503050406030204" pitchFamily="18" charset="0"/>
                                <a:ea typeface="Cambria Math" panose="02040503050406030204" pitchFamily="18" charset="0"/>
                              </a:rPr>
                              <m:t>2</m:t>
                            </m:r>
                          </m:sup>
                        </m:sSup>
                        <m:r>
                          <a:rPr lang="en-US" sz="3200" i="1">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 </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𝐼</m:t>
                            </m:r>
                          </m:e>
                          <m:sub>
                            <m:r>
                              <a:rPr lang="en-US" sz="3200" b="0" i="1" smtClean="0">
                                <a:solidFill>
                                  <a:srgbClr val="C00000"/>
                                </a:solidFill>
                                <a:latin typeface="Cambria Math" panose="02040503050406030204" pitchFamily="18" charset="0"/>
                              </a:rPr>
                              <m:t>2</m:t>
                            </m:r>
                          </m:sub>
                        </m:sSub>
                      </m:sub>
                    </m:sSub>
                    <m:r>
                      <a:rPr lang="en-US" sz="3200" i="1" smtClean="0">
                        <a:solidFill>
                          <a:srgbClr val="C00000"/>
                        </a:solidFill>
                        <a:latin typeface="Cambria Math" panose="02040503050406030204" pitchFamily="18" charset="0"/>
                      </a:rPr>
                      <m:t> </m:t>
                    </m:r>
                  </m:oMath>
                </a14:m>
                <a:r>
                  <a:rPr lang="en-US" sz="3200" dirty="0"/>
                  <a:t>and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𝐴</m:t>
                            </m:r>
                            <m:r>
                              <a:rPr lang="en-US" sz="3200" i="1">
                                <a:solidFill>
                                  <a:srgbClr val="C00000"/>
                                </a:solidFill>
                                <a:latin typeface="Cambria Math" panose="02040503050406030204" pitchFamily="18" charset="0"/>
                                <a:ea typeface="Cambria Math" panose="02040503050406030204" pitchFamily="18" charset="0"/>
                              </a:rPr>
                              <m:t>ℤ</m:t>
                            </m:r>
                          </m:e>
                          <m:sup>
                            <m:r>
                              <a:rPr lang="en-US" sz="3200" b="0" i="1" smtClean="0">
                                <a:solidFill>
                                  <a:srgbClr val="C00000"/>
                                </a:solidFill>
                                <a:latin typeface="Cambria Math" panose="02040503050406030204" pitchFamily="18" charset="0"/>
                                <a:ea typeface="Cambria Math" panose="02040503050406030204" pitchFamily="18" charset="0"/>
                              </a:rPr>
                              <m:t>2</m:t>
                            </m:r>
                          </m:sup>
                        </m:sSup>
                        <m:r>
                          <a:rPr lang="en-US" sz="3200" i="1">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 </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𝑇</m:t>
                            </m:r>
                          </m:sup>
                        </m:sSup>
                      </m:sub>
                    </m:sSub>
                  </m:oMath>
                </a14:m>
                <a:r>
                  <a:rPr lang="en-US" sz="3200" dirty="0"/>
                  <a:t>, where </a:t>
                </a:r>
                <a14:m>
                  <m:oMath xmlns:m="http://schemas.openxmlformats.org/officeDocument/2006/math">
                    <m:r>
                      <a:rPr lang="en-US" altLang="zh-CN" sz="3200" i="1">
                        <a:solidFill>
                          <a:srgbClr val="C00000"/>
                        </a:solidFill>
                        <a:latin typeface="Cambria Math" panose="02040503050406030204" pitchFamily="18" charset="0"/>
                      </a:rPr>
                      <m:t>𝐴</m:t>
                    </m:r>
                    <m:r>
                      <a:rPr lang="en-US" altLang="zh-CN" sz="3200" i="1">
                        <a:solidFill>
                          <a:srgbClr val="C00000"/>
                        </a:solidFill>
                        <a:latin typeface="Cambria Math" panose="02040503050406030204" pitchFamily="18" charset="0"/>
                      </a:rPr>
                      <m:t>=[1  </m:t>
                    </m:r>
                    <m:r>
                      <a:rPr lang="en-US" altLang="zh-CN" sz="3200" b="0" i="1" smtClean="0">
                        <a:solidFill>
                          <a:srgbClr val="C00000"/>
                        </a:solidFill>
                        <a:latin typeface="Cambria Math" panose="02040503050406030204" pitchFamily="18" charset="0"/>
                      </a:rPr>
                      <m:t>𝑁</m:t>
                    </m:r>
                    <m:r>
                      <a:rPr lang="en-US" altLang="zh-CN" sz="3200" b="0" i="1" smtClean="0">
                        <a:solidFill>
                          <a:srgbClr val="C00000"/>
                        </a:solidFill>
                        <a:latin typeface="Cambria Math" panose="02040503050406030204" pitchFamily="18" charset="0"/>
                      </a:rPr>
                      <m:t>]</m:t>
                    </m:r>
                  </m:oMath>
                </a14:m>
                <a:endParaRPr lang="en-US" altLang="zh-CN" sz="3200" dirty="0"/>
              </a:p>
            </p:txBody>
          </p:sp>
        </mc:Choice>
        <mc:Fallback>
          <p:sp>
            <p:nvSpPr>
              <p:cNvPr id="9" name="TextBox 8">
                <a:extLst>
                  <a:ext uri="{FF2B5EF4-FFF2-40B4-BE49-F238E27FC236}">
                    <a16:creationId xmlns:a16="http://schemas.microsoft.com/office/drawing/2014/main" id="{829DA905-5F62-B460-858F-2CE09EEDEBDD}"/>
                  </a:ext>
                </a:extLst>
              </p:cNvPr>
              <p:cNvSpPr txBox="1">
                <a:spLocks noRot="1" noChangeAspect="1" noMove="1" noResize="1" noEditPoints="1" noAdjustHandles="1" noChangeArrowheads="1" noChangeShapeType="1" noTextEdit="1"/>
              </p:cNvSpPr>
              <p:nvPr/>
            </p:nvSpPr>
            <p:spPr>
              <a:xfrm>
                <a:off x="838200" y="1690688"/>
                <a:ext cx="10898554" cy="649537"/>
              </a:xfrm>
              <a:prstGeom prst="rect">
                <a:avLst/>
              </a:prstGeom>
              <a:blipFill>
                <a:blip r:embed="rId8"/>
                <a:stretch>
                  <a:fillRect l="-1455" t="-11215" b="-20561"/>
                </a:stretch>
              </a:blipFill>
            </p:spPr>
            <p:txBody>
              <a:bodyPr/>
              <a:lstStyle/>
              <a:p>
                <a:r>
                  <a:rPr lang="en-US">
                    <a:noFill/>
                  </a:rPr>
                  <a:t> </a:t>
                </a:r>
              </a:p>
            </p:txBody>
          </p:sp>
        </mc:Fallback>
      </mc:AlternateContent>
      <p:sp>
        <p:nvSpPr>
          <p:cNvPr id="12" name="Title 1">
            <a:extLst>
              <a:ext uri="{FF2B5EF4-FFF2-40B4-BE49-F238E27FC236}">
                <a16:creationId xmlns:a16="http://schemas.microsoft.com/office/drawing/2014/main" id="{784AC2C2-6913-4AAC-A06E-1BE178345AE9}"/>
              </a:ext>
            </a:extLst>
          </p:cNvPr>
          <p:cNvSpPr>
            <a:spLocks noGrp="1"/>
          </p:cNvSpPr>
          <p:nvPr>
            <p:ph type="title"/>
          </p:nvPr>
        </p:nvSpPr>
        <p:spPr>
          <a:xfrm>
            <a:off x="838200" y="365125"/>
            <a:ext cx="10515600" cy="1325563"/>
          </a:xfrm>
        </p:spPr>
        <p:txBody>
          <a:bodyPr/>
          <a:lstStyle/>
          <a:p>
            <a:r>
              <a:rPr lang="en-US" altLang="zh-CN" dirty="0">
                <a:solidFill>
                  <a:srgbClr val="C00000"/>
                </a:solidFill>
              </a:rPr>
              <a:t>Example</a:t>
            </a:r>
            <a:endParaRPr lang="en-US" dirty="0">
              <a:solidFill>
                <a:srgbClr val="C00000"/>
              </a:solidFill>
            </a:endParaRPr>
          </a:p>
        </p:txBody>
      </p:sp>
    </p:spTree>
    <p:extLst>
      <p:ext uri="{BB962C8B-B14F-4D97-AF65-F5344CB8AC3E}">
        <p14:creationId xmlns:p14="http://schemas.microsoft.com/office/powerpoint/2010/main" val="2205569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30838-8C79-BB0C-3E1B-D01A8FD6C5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44A565-F0C6-9961-9A80-1E783F6A7EA0}"/>
              </a:ext>
            </a:extLst>
          </p:cNvPr>
          <p:cNvSpPr>
            <a:spLocks noGrp="1"/>
          </p:cNvSpPr>
          <p:nvPr>
            <p:ph type="title"/>
          </p:nvPr>
        </p:nvSpPr>
        <p:spPr/>
        <p:txBody>
          <a:bodyPr/>
          <a:lstStyle/>
          <a:p>
            <a:r>
              <a:rPr lang="en-US" dirty="0">
                <a:solidFill>
                  <a:srgbClr val="C00000"/>
                </a:solidFill>
              </a:rPr>
              <a:t>Lattice Theory Techniques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1A3148-BCC9-F969-5655-22B240CCE781}"/>
                  </a:ext>
                </a:extLst>
              </p:cNvPr>
              <p:cNvSpPr>
                <a:spLocks noGrp="1"/>
              </p:cNvSpPr>
              <p:nvPr>
                <p:ph idx="1"/>
              </p:nvPr>
            </p:nvSpPr>
            <p:spPr>
              <a:xfrm>
                <a:off x="781049" y="1885951"/>
                <a:ext cx="10515600" cy="4187590"/>
              </a:xfrm>
            </p:spPr>
            <p:txBody>
              <a:bodyPr>
                <a:normAutofit/>
              </a:bodyPr>
              <a:lstStyle/>
              <a:p>
                <a:pPr marL="0" indent="0">
                  <a:lnSpc>
                    <a:spcPct val="100000"/>
                  </a:lnSpc>
                  <a:spcBef>
                    <a:spcPts val="2400"/>
                  </a:spcBef>
                  <a:buClr>
                    <a:schemeClr val="tx1"/>
                  </a:buClr>
                  <a:buNone/>
                </a:pPr>
                <a:r>
                  <a:rPr lang="en-US" altLang="zh-CN" sz="3200" dirty="0"/>
                  <a:t>For </a:t>
                </a:r>
                <a14:m>
                  <m:oMath xmlns:m="http://schemas.openxmlformats.org/officeDocument/2006/math">
                    <m:sSub>
                      <m:sSubPr>
                        <m:ctrlPr>
                          <a:rPr lang="en-US" altLang="zh-CN" sz="3200" i="1">
                            <a:solidFill>
                              <a:srgbClr val="C00000"/>
                            </a:solidFill>
                            <a:latin typeface="Cambria Math" panose="02040503050406030204" pitchFamily="18" charset="0"/>
                          </a:rPr>
                        </m:ctrlPr>
                      </m:sSubPr>
                      <m:e>
                        <m:r>
                          <a:rPr lang="en-US" altLang="zh-CN" sz="3200" i="1">
                            <a:solidFill>
                              <a:srgbClr val="C00000"/>
                            </a:solidFill>
                            <a:latin typeface="Cambria Math" panose="02040503050406030204" pitchFamily="18" charset="0"/>
                          </a:rPr>
                          <m:t>𝑥</m:t>
                        </m:r>
                        <m:r>
                          <a:rPr lang="en-US" altLang="zh-CN" sz="3200" i="1">
                            <a:solidFill>
                              <a:srgbClr val="C00000"/>
                            </a:solidFill>
                            <a:latin typeface="Cambria Math" panose="02040503050406030204" pitchFamily="18" charset="0"/>
                          </a:rPr>
                          <m:t>∼</m:t>
                        </m:r>
                        <m:r>
                          <a:rPr lang="en-US" altLang="zh-CN" sz="3200" i="1">
                            <a:solidFill>
                              <a:srgbClr val="C00000"/>
                            </a:solidFill>
                            <a:latin typeface="Cambria Math" panose="02040503050406030204" pitchFamily="18" charset="0"/>
                          </a:rPr>
                          <m:t>𝒟</m:t>
                        </m:r>
                      </m:e>
                      <m:sub>
                        <m:sSup>
                          <m:sSupPr>
                            <m:ctrlPr>
                              <a:rPr lang="en-US" altLang="zh-CN" sz="3200" i="1">
                                <a:solidFill>
                                  <a:srgbClr val="C00000"/>
                                </a:solidFill>
                                <a:latin typeface="Cambria Math" panose="02040503050406030204" pitchFamily="18" charset="0"/>
                                <a:ea typeface="Cambria Math" panose="02040503050406030204" pitchFamily="18" charset="0"/>
                              </a:rPr>
                            </m:ctrlPr>
                          </m:sSupPr>
                          <m:e>
                            <m:r>
                              <a:rPr lang="en-US" altLang="zh-CN" sz="3200" i="1">
                                <a:solidFill>
                                  <a:srgbClr val="C00000"/>
                                </a:solidFill>
                                <a:latin typeface="Cambria Math" panose="02040503050406030204" pitchFamily="18" charset="0"/>
                                <a:ea typeface="Cambria Math" panose="02040503050406030204" pitchFamily="18" charset="0"/>
                              </a:rPr>
                              <m:t>ℤ</m:t>
                            </m:r>
                          </m:e>
                          <m:sup>
                            <m:r>
                              <a:rPr lang="en-US" altLang="zh-CN" sz="3200" i="1">
                                <a:solidFill>
                                  <a:srgbClr val="C00000"/>
                                </a:solidFill>
                                <a:latin typeface="Cambria Math" panose="02040503050406030204" pitchFamily="18" charset="0"/>
                                <a:ea typeface="Cambria Math" panose="02040503050406030204" pitchFamily="18" charset="0"/>
                              </a:rPr>
                              <m:t>𝑛</m:t>
                            </m:r>
                          </m:sup>
                        </m:sSup>
                        <m:r>
                          <a:rPr lang="en-US" altLang="zh-CN" sz="3200" i="1">
                            <a:solidFill>
                              <a:srgbClr val="C00000"/>
                            </a:solidFill>
                            <a:latin typeface="Cambria Math" panose="02040503050406030204" pitchFamily="18" charset="0"/>
                          </a:rPr>
                          <m:t>, </m:t>
                        </m:r>
                        <m:r>
                          <a:rPr lang="en-US" altLang="zh-CN" sz="3200" i="1">
                            <a:solidFill>
                              <a:srgbClr val="C00000"/>
                            </a:solidFill>
                            <a:latin typeface="Cambria Math" panose="02040503050406030204" pitchFamily="18" charset="0"/>
                          </a:rPr>
                          <m:t>𝑆</m:t>
                        </m:r>
                      </m:sub>
                    </m:sSub>
                    <m:r>
                      <a:rPr lang="en-US" altLang="zh-CN" sz="3200" i="1">
                        <a:solidFill>
                          <a:srgbClr val="C00000"/>
                        </a:solidFill>
                        <a:latin typeface="Cambria Math" panose="02040503050406030204" pitchFamily="18" charset="0"/>
                      </a:rPr>
                      <m:t> </m:t>
                    </m:r>
                  </m:oMath>
                </a14:m>
                <a:r>
                  <a:rPr lang="en-US" altLang="zh-CN" sz="3200" dirty="0"/>
                  <a:t>and </a:t>
                </a:r>
                <a14:m>
                  <m:oMath xmlns:m="http://schemas.openxmlformats.org/officeDocument/2006/math">
                    <m:sSub>
                      <m:sSubPr>
                        <m:ctrlPr>
                          <a:rPr lang="en-US" altLang="zh-CN" sz="3200" i="1">
                            <a:solidFill>
                              <a:srgbClr val="C00000"/>
                            </a:solidFill>
                            <a:latin typeface="Cambria Math" panose="02040503050406030204" pitchFamily="18" charset="0"/>
                          </a:rPr>
                        </m:ctrlPr>
                      </m:sSubPr>
                      <m:e>
                        <m:r>
                          <a:rPr lang="en-US" altLang="zh-CN" sz="3200" i="1">
                            <a:solidFill>
                              <a:srgbClr val="C00000"/>
                            </a:solidFill>
                            <a:latin typeface="Cambria Math" panose="02040503050406030204" pitchFamily="18" charset="0"/>
                          </a:rPr>
                          <m:t>𝑦</m:t>
                        </m:r>
                        <m:r>
                          <a:rPr lang="en-US" altLang="zh-CN" sz="3200" i="1">
                            <a:solidFill>
                              <a:srgbClr val="C00000"/>
                            </a:solidFill>
                            <a:latin typeface="Cambria Math" panose="02040503050406030204" pitchFamily="18" charset="0"/>
                          </a:rPr>
                          <m:t>∼</m:t>
                        </m:r>
                        <m:r>
                          <a:rPr lang="en-US" altLang="zh-CN" sz="3200" i="1">
                            <a:solidFill>
                              <a:srgbClr val="C00000"/>
                            </a:solidFill>
                            <a:latin typeface="Cambria Math" panose="02040503050406030204" pitchFamily="18" charset="0"/>
                          </a:rPr>
                          <m:t>𝒟</m:t>
                        </m:r>
                      </m:e>
                      <m:sub>
                        <m:sSup>
                          <m:sSupPr>
                            <m:ctrlPr>
                              <a:rPr lang="en-US" altLang="zh-CN" sz="3200" i="1">
                                <a:solidFill>
                                  <a:srgbClr val="C00000"/>
                                </a:solidFill>
                                <a:latin typeface="Cambria Math" panose="02040503050406030204" pitchFamily="18" charset="0"/>
                                <a:ea typeface="Cambria Math" panose="02040503050406030204" pitchFamily="18" charset="0"/>
                              </a:rPr>
                            </m:ctrlPr>
                          </m:sSupPr>
                          <m:e>
                            <m:r>
                              <a:rPr lang="en-US" altLang="zh-CN" sz="3200" i="1">
                                <a:solidFill>
                                  <a:srgbClr val="C00000"/>
                                </a:solidFill>
                                <a:latin typeface="Cambria Math" panose="02040503050406030204" pitchFamily="18" charset="0"/>
                                <a:ea typeface="Cambria Math" panose="02040503050406030204" pitchFamily="18" charset="0"/>
                              </a:rPr>
                              <m:t>𝐴</m:t>
                            </m:r>
                            <m:r>
                              <a:rPr lang="en-US" altLang="zh-CN" sz="3200" i="1">
                                <a:solidFill>
                                  <a:srgbClr val="C00000"/>
                                </a:solidFill>
                                <a:latin typeface="Cambria Math" panose="02040503050406030204" pitchFamily="18" charset="0"/>
                                <a:ea typeface="Cambria Math" panose="02040503050406030204" pitchFamily="18" charset="0"/>
                              </a:rPr>
                              <m:t>ℤ</m:t>
                            </m:r>
                          </m:e>
                          <m:sup>
                            <m:r>
                              <a:rPr lang="en-US" altLang="zh-CN" sz="3200" i="1">
                                <a:solidFill>
                                  <a:srgbClr val="C00000"/>
                                </a:solidFill>
                                <a:latin typeface="Cambria Math" panose="02040503050406030204" pitchFamily="18" charset="0"/>
                                <a:ea typeface="Cambria Math" panose="02040503050406030204" pitchFamily="18" charset="0"/>
                              </a:rPr>
                              <m:t>𝑛</m:t>
                            </m:r>
                          </m:sup>
                        </m:sSup>
                        <m:r>
                          <a:rPr lang="en-US" altLang="zh-CN" sz="3200" i="1">
                            <a:solidFill>
                              <a:srgbClr val="C00000"/>
                            </a:solidFill>
                            <a:latin typeface="Cambria Math" panose="02040503050406030204" pitchFamily="18" charset="0"/>
                          </a:rPr>
                          <m:t>, </m:t>
                        </m:r>
                        <m:r>
                          <a:rPr lang="en-US" altLang="zh-CN" sz="3200" i="1">
                            <a:solidFill>
                              <a:srgbClr val="C00000"/>
                            </a:solidFill>
                            <a:latin typeface="Cambria Math" panose="02040503050406030204" pitchFamily="18" charset="0"/>
                          </a:rPr>
                          <m:t>𝑆</m:t>
                        </m:r>
                        <m:sSup>
                          <m:sSupPr>
                            <m:ctrlPr>
                              <a:rPr lang="en-US" altLang="zh-CN" sz="3200" i="1">
                                <a:solidFill>
                                  <a:srgbClr val="C00000"/>
                                </a:solidFill>
                                <a:latin typeface="Cambria Math" panose="02040503050406030204" pitchFamily="18" charset="0"/>
                              </a:rPr>
                            </m:ctrlPr>
                          </m:sSupPr>
                          <m:e>
                            <m:r>
                              <a:rPr lang="en-US" altLang="zh-CN" sz="3200" i="1">
                                <a:solidFill>
                                  <a:srgbClr val="C00000"/>
                                </a:solidFill>
                                <a:latin typeface="Cambria Math" panose="02040503050406030204" pitchFamily="18" charset="0"/>
                              </a:rPr>
                              <m:t>𝐴</m:t>
                            </m:r>
                          </m:e>
                          <m:sup>
                            <m:r>
                              <a:rPr lang="en-US" altLang="zh-CN" sz="3200" i="1">
                                <a:solidFill>
                                  <a:srgbClr val="C00000"/>
                                </a:solidFill>
                                <a:latin typeface="Cambria Math" panose="02040503050406030204" pitchFamily="18" charset="0"/>
                              </a:rPr>
                              <m:t>𝑇</m:t>
                            </m:r>
                          </m:sup>
                        </m:sSup>
                      </m:sub>
                    </m:sSub>
                  </m:oMath>
                </a14:m>
                <a:r>
                  <a:rPr lang="en-US" sz="3200" dirty="0"/>
                  <a:t>:</a:t>
                </a:r>
              </a:p>
              <a:p>
                <a:pPr>
                  <a:lnSpc>
                    <a:spcPct val="100000"/>
                  </a:lnSpc>
                  <a:spcBef>
                    <a:spcPts val="2400"/>
                  </a:spcBef>
                  <a:buClr>
                    <a:schemeClr val="tx1"/>
                  </a:buClr>
                </a:pPr>
                <a:r>
                  <a:rPr lang="en-US" sz="3200" dirty="0"/>
                  <a:t>There exist some bad cases where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 </m:t>
                    </m:r>
                  </m:oMath>
                </a14:m>
                <a:r>
                  <a:rPr lang="en-US" sz="3200" dirty="0"/>
                  <a:t>and </a:t>
                </a:r>
                <a14:m>
                  <m:oMath xmlns:m="http://schemas.openxmlformats.org/officeDocument/2006/math">
                    <m:r>
                      <a:rPr lang="en-US" sz="3200" b="0" i="1" smtClean="0">
                        <a:solidFill>
                          <a:srgbClr val="C00000"/>
                        </a:solidFill>
                        <a:latin typeface="Cambria Math" panose="02040503050406030204" pitchFamily="18" charset="0"/>
                      </a:rPr>
                      <m:t>𝑦</m:t>
                    </m:r>
                  </m:oMath>
                </a14:m>
                <a:r>
                  <a:rPr lang="en-US" sz="3200" dirty="0"/>
                  <a:t> have a large distributional gap</a:t>
                </a:r>
              </a:p>
              <a:p>
                <a:pPr>
                  <a:lnSpc>
                    <a:spcPct val="100000"/>
                  </a:lnSpc>
                  <a:spcBef>
                    <a:spcPts val="2400"/>
                  </a:spcBef>
                  <a:buClr>
                    <a:schemeClr val="tx1"/>
                  </a:buClr>
                </a:pPr>
                <a:r>
                  <a:rPr lang="en-US" sz="3200" dirty="0"/>
                  <a:t>Under which conditions are the distributions of </a:t>
                </a:r>
                <a14:m>
                  <m:oMath xmlns:m="http://schemas.openxmlformats.org/officeDocument/2006/math">
                    <m:r>
                      <a:rPr lang="en-US" altLang="zh-CN" sz="3200" i="1">
                        <a:solidFill>
                          <a:srgbClr val="C00000"/>
                        </a:solidFill>
                        <a:latin typeface="Cambria Math" panose="02040503050406030204" pitchFamily="18" charset="0"/>
                      </a:rPr>
                      <m:t>𝐴𝑥</m:t>
                    </m:r>
                    <m:r>
                      <a:rPr lang="en-US" altLang="zh-CN" sz="3200" i="1">
                        <a:solidFill>
                          <a:srgbClr val="C00000"/>
                        </a:solidFill>
                        <a:latin typeface="Cambria Math" panose="02040503050406030204" pitchFamily="18" charset="0"/>
                      </a:rPr>
                      <m:t> </m:t>
                    </m:r>
                  </m:oMath>
                </a14:m>
                <a:r>
                  <a:rPr lang="en-US" altLang="zh-CN" sz="3200" dirty="0"/>
                  <a:t>and </a:t>
                </a:r>
                <a14:m>
                  <m:oMath xmlns:m="http://schemas.openxmlformats.org/officeDocument/2006/math">
                    <m:r>
                      <a:rPr lang="en-US" altLang="zh-CN" sz="3200" i="1">
                        <a:solidFill>
                          <a:srgbClr val="C00000"/>
                        </a:solidFill>
                        <a:latin typeface="Cambria Math" panose="02040503050406030204" pitchFamily="18" charset="0"/>
                      </a:rPr>
                      <m:t>𝑦</m:t>
                    </m:r>
                  </m:oMath>
                </a14:m>
                <a:r>
                  <a:rPr lang="en-US" sz="3200" dirty="0"/>
                  <a:t> close?</a:t>
                </a:r>
                <a:endParaRPr lang="en-US" sz="3200" i="1" dirty="0">
                  <a:solidFill>
                    <a:srgbClr val="C00000"/>
                  </a:solidFill>
                  <a:latin typeface="Cambria Math" panose="02040503050406030204" pitchFamily="18" charset="0"/>
                  <a:ea typeface="Cambria Math" panose="02040503050406030204" pitchFamily="18" charset="0"/>
                </a:endParaRPr>
              </a:p>
              <a:p>
                <a:pPr>
                  <a:lnSpc>
                    <a:spcPct val="100000"/>
                  </a:lnSpc>
                  <a:spcBef>
                    <a:spcPts val="2400"/>
                  </a:spcBef>
                  <a:buClr>
                    <a:schemeClr val="tx1"/>
                  </a:buClr>
                </a:pPr>
                <a:r>
                  <a:rPr lang="en-US" sz="3200" dirty="0">
                    <a:latin typeface="Calibri" panose="020F0502020204030204" pitchFamily="34" charset="0"/>
                    <a:ea typeface="Calibri" panose="020F0502020204030204" pitchFamily="34" charset="0"/>
                    <a:cs typeface="Calibri" panose="020F0502020204030204" pitchFamily="34" charset="0"/>
                  </a:rPr>
                  <a:t>We address this using lattice theory techniques</a:t>
                </a:r>
              </a:p>
            </p:txBody>
          </p:sp>
        </mc:Choice>
        <mc:Fallback>
          <p:sp>
            <p:nvSpPr>
              <p:cNvPr id="3" name="Content Placeholder 2">
                <a:extLst>
                  <a:ext uri="{FF2B5EF4-FFF2-40B4-BE49-F238E27FC236}">
                    <a16:creationId xmlns:a16="http://schemas.microsoft.com/office/drawing/2014/main" id="{BC1A3148-BCC9-F969-5655-22B240CCE781}"/>
                  </a:ext>
                </a:extLst>
              </p:cNvPr>
              <p:cNvSpPr>
                <a:spLocks noGrp="1" noRot="1" noChangeAspect="1" noMove="1" noResize="1" noEditPoints="1" noAdjustHandles="1" noChangeArrowheads="1" noChangeShapeType="1" noTextEdit="1"/>
              </p:cNvSpPr>
              <p:nvPr>
                <p:ph idx="1"/>
              </p:nvPr>
            </p:nvSpPr>
            <p:spPr>
              <a:xfrm>
                <a:off x="781049" y="1885951"/>
                <a:ext cx="10515600" cy="4187590"/>
              </a:xfrm>
              <a:blipFill>
                <a:blip r:embed="rId3"/>
                <a:stretch>
                  <a:fillRect l="-1449" t="-1747" b="-146"/>
                </a:stretch>
              </a:blipFill>
            </p:spPr>
            <p:txBody>
              <a:bodyPr/>
              <a:lstStyle/>
              <a:p>
                <a:r>
                  <a:rPr lang="en-US">
                    <a:noFill/>
                  </a:rPr>
                  <a:t> </a:t>
                </a:r>
              </a:p>
            </p:txBody>
          </p:sp>
        </mc:Fallback>
      </mc:AlternateContent>
    </p:spTree>
    <p:extLst>
      <p:ext uri="{BB962C8B-B14F-4D97-AF65-F5344CB8AC3E}">
        <p14:creationId xmlns:p14="http://schemas.microsoft.com/office/powerpoint/2010/main" val="261556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6FB39-D7C9-5088-816F-7DE67C6D5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8333B-6E6F-20D5-F510-81B1AF37A52A}"/>
              </a:ext>
            </a:extLst>
          </p:cNvPr>
          <p:cNvSpPr>
            <a:spLocks noGrp="1"/>
          </p:cNvSpPr>
          <p:nvPr>
            <p:ph type="title"/>
          </p:nvPr>
        </p:nvSpPr>
        <p:spPr/>
        <p:txBody>
          <a:bodyPr/>
          <a:lstStyle/>
          <a:p>
            <a:r>
              <a:rPr lang="en-US" dirty="0">
                <a:solidFill>
                  <a:srgbClr val="C00000"/>
                </a:solidFill>
              </a:rPr>
              <a:t>Lattice Theory Techniques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EAB1A6-9022-58B6-C4C6-8409E4A65717}"/>
                  </a:ext>
                </a:extLst>
              </p:cNvPr>
              <p:cNvSpPr>
                <a:spLocks noGrp="1"/>
              </p:cNvSpPr>
              <p:nvPr>
                <p:ph idx="1"/>
              </p:nvPr>
            </p:nvSpPr>
            <p:spPr>
              <a:xfrm>
                <a:off x="838199" y="2422691"/>
                <a:ext cx="10515600" cy="3063709"/>
              </a:xfrm>
              <a:solidFill>
                <a:schemeClr val="bg1">
                  <a:lumMod val="95000"/>
                </a:schemeClr>
              </a:solidFill>
            </p:spPr>
            <p:txBody>
              <a:bodyPr>
                <a:normAutofit/>
              </a:bodyPr>
              <a:lstStyle/>
              <a:p>
                <a:pPr marL="0" indent="0">
                  <a:buClr>
                    <a:schemeClr val="tx1"/>
                  </a:buClr>
                  <a:buNone/>
                </a:pPr>
                <a:r>
                  <a:rPr lang="en-US" sz="3200" dirty="0"/>
                  <a:t>Suppose that </a:t>
                </a:r>
                <a14:m>
                  <m:oMath xmlns:m="http://schemas.openxmlformats.org/officeDocument/2006/math">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𝜎</m:t>
                        </m:r>
                      </m:e>
                      <m:sub>
                        <m:r>
                          <a:rPr lang="en-US" sz="3200" b="0" i="1" smtClean="0">
                            <a:solidFill>
                              <a:srgbClr val="C40F0F"/>
                            </a:solidFill>
                            <a:latin typeface="Cambria Math" panose="02040503050406030204" pitchFamily="18" charset="0"/>
                            <a:ea typeface="Cambria Math" panose="02040503050406030204" pitchFamily="18" charset="0"/>
                          </a:rPr>
                          <m:t>𝑛</m:t>
                        </m:r>
                      </m:sub>
                    </m:sSub>
                    <m:r>
                      <a:rPr lang="en-US" sz="3200" b="0" i="1" smtClean="0">
                        <a:solidFill>
                          <a:srgbClr val="C40F0F"/>
                        </a:solidFill>
                        <a:latin typeface="Cambria Math" panose="02040503050406030204" pitchFamily="18" charset="0"/>
                        <a:ea typeface="Cambria Math" panose="02040503050406030204" pitchFamily="18" charset="0"/>
                      </a:rPr>
                      <m:t>(</m:t>
                    </m:r>
                    <m:r>
                      <a:rPr lang="en-US" sz="3200" b="0" i="1" smtClean="0">
                        <a:solidFill>
                          <a:srgbClr val="C40F0F"/>
                        </a:solidFill>
                        <a:latin typeface="Cambria Math" panose="02040503050406030204" pitchFamily="18" charset="0"/>
                        <a:ea typeface="Cambria Math" panose="02040503050406030204" pitchFamily="18" charset="0"/>
                      </a:rPr>
                      <m:t>𝑆</m:t>
                    </m:r>
                    <m:r>
                      <a:rPr lang="en-US" sz="3200" b="0" i="1" smtClean="0">
                        <a:solidFill>
                          <a:srgbClr val="C40F0F"/>
                        </a:solidFill>
                        <a:latin typeface="Cambria Math" panose="02040503050406030204" pitchFamily="18" charset="0"/>
                        <a:ea typeface="Cambria Math" panose="02040503050406030204" pitchFamily="18" charset="0"/>
                      </a:rPr>
                      <m:t>)&gt;</m:t>
                    </m:r>
                    <m:sSup>
                      <m:sSupPr>
                        <m:ctrlPr>
                          <a:rPr lang="en-US" sz="3200" b="0" i="1" smtClean="0">
                            <a:solidFill>
                              <a:srgbClr val="C40F0F"/>
                            </a:solidFill>
                            <a:latin typeface="Cambria Math" panose="02040503050406030204" pitchFamily="18" charset="0"/>
                            <a:ea typeface="Cambria Math" panose="02040503050406030204" pitchFamily="18" charset="0"/>
                          </a:rPr>
                        </m:ctrlPr>
                      </m:sSupPr>
                      <m:e>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𝜆</m:t>
                            </m:r>
                          </m:e>
                          <m:sub>
                            <m:r>
                              <m:rPr>
                                <m:sty m:val="p"/>
                              </m:rPr>
                              <a:rPr lang="en-US" altLang="zh-CN" sz="3200">
                                <a:solidFill>
                                  <a:srgbClr val="C40F0F"/>
                                </a:solidFill>
                                <a:latin typeface="Cambria Math" panose="02040503050406030204" pitchFamily="18" charset="0"/>
                                <a:ea typeface="Cambria Math" panose="02040503050406030204" pitchFamily="18" charset="0"/>
                              </a:rPr>
                              <m:t>max</m:t>
                            </m:r>
                          </m:sub>
                        </m:sSub>
                        <m:r>
                          <a:rPr lang="en-US" sz="3200" b="0" i="1" smtClean="0">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ℒ</m:t>
                        </m:r>
                      </m:e>
                      <m:sup>
                        <m:r>
                          <a:rPr lang="en-US" sz="3200" b="0" i="1" smtClean="0">
                            <a:solidFill>
                              <a:srgbClr val="C40F0F"/>
                            </a:solidFill>
                            <a:latin typeface="Cambria Math" panose="02040503050406030204" pitchFamily="18" charset="0"/>
                            <a:ea typeface="Cambria Math" panose="02040503050406030204" pitchFamily="18" charset="0"/>
                          </a:rPr>
                          <m:t>⊥</m:t>
                        </m:r>
                      </m:sup>
                    </m:sSup>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𝐴</m:t>
                        </m:r>
                      </m:e>
                    </m:d>
                    <m:r>
                      <a:rPr lang="en-US" sz="3200" b="0" i="1" smtClean="0">
                        <a:solidFill>
                          <a:srgbClr val="C40F0F"/>
                        </a:solidFill>
                        <a:latin typeface="Cambria Math" panose="02040503050406030204" pitchFamily="18" charset="0"/>
                        <a:ea typeface="Cambria Math" panose="02040503050406030204" pitchFamily="18" charset="0"/>
                      </a:rPr>
                      <m:t>)</m:t>
                    </m:r>
                    <m:rad>
                      <m:radPr>
                        <m:degHide m:val="on"/>
                        <m:ctrlPr>
                          <a:rPr lang="en-US" sz="3200" b="0" i="1" smtClean="0">
                            <a:solidFill>
                              <a:srgbClr val="C40F0F"/>
                            </a:solidFill>
                            <a:latin typeface="Cambria Math" panose="02040503050406030204" pitchFamily="18" charset="0"/>
                            <a:ea typeface="Cambria Math" panose="02040503050406030204" pitchFamily="18" charset="0"/>
                          </a:rPr>
                        </m:ctrlPr>
                      </m:radPr>
                      <m:deg/>
                      <m:e>
                        <m:f>
                          <m:fPr>
                            <m:ctrlPr>
                              <a:rPr lang="en-US" sz="3200" b="0" i="1" smtClean="0">
                                <a:solidFill>
                                  <a:srgbClr val="C40F0F"/>
                                </a:solidFill>
                                <a:latin typeface="Cambria Math" panose="02040503050406030204" pitchFamily="18" charset="0"/>
                                <a:ea typeface="Cambria Math" panose="02040503050406030204" pitchFamily="18" charset="0"/>
                              </a:rPr>
                            </m:ctrlPr>
                          </m:fPr>
                          <m:num>
                            <m:func>
                              <m:funcPr>
                                <m:ctrlPr>
                                  <a:rPr lang="en-US" sz="3200" b="0" i="1" smtClean="0">
                                    <a:solidFill>
                                      <a:srgbClr val="C40F0F"/>
                                    </a:solidFill>
                                    <a:latin typeface="Cambria Math" panose="02040503050406030204" pitchFamily="18" charset="0"/>
                                    <a:ea typeface="Cambria Math" panose="02040503050406030204" pitchFamily="18" charset="0"/>
                                  </a:rPr>
                                </m:ctrlPr>
                              </m:funcPr>
                              <m:fName>
                                <m:r>
                                  <m:rPr>
                                    <m:sty m:val="p"/>
                                  </m:rPr>
                                  <a:rPr lang="en-US" sz="3200" b="0" i="0" smtClean="0">
                                    <a:solidFill>
                                      <a:srgbClr val="C40F0F"/>
                                    </a:solidFill>
                                    <a:latin typeface="Cambria Math" panose="02040503050406030204" pitchFamily="18" charset="0"/>
                                    <a:ea typeface="Cambria Math" panose="02040503050406030204" pitchFamily="18" charset="0"/>
                                  </a:rPr>
                                  <m:t>ln</m:t>
                                </m:r>
                              </m:fName>
                              <m:e>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2</m:t>
                                    </m:r>
                                    <m:r>
                                      <a:rPr lang="en-US" sz="3200" b="0" i="1" smtClean="0">
                                        <a:solidFill>
                                          <a:srgbClr val="C40F0F"/>
                                        </a:solidFill>
                                        <a:latin typeface="Cambria Math" panose="02040503050406030204" pitchFamily="18" charset="0"/>
                                        <a:ea typeface="Cambria Math" panose="02040503050406030204" pitchFamily="18" charset="0"/>
                                      </a:rPr>
                                      <m:t>𝑛</m:t>
                                    </m:r>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1+</m:t>
                                        </m:r>
                                        <m:f>
                                          <m:fPr>
                                            <m:ctrlPr>
                                              <a:rPr lang="en-US" sz="3200" b="0" i="1" smtClean="0">
                                                <a:solidFill>
                                                  <a:srgbClr val="C40F0F"/>
                                                </a:solidFill>
                                                <a:latin typeface="Cambria Math" panose="02040503050406030204" pitchFamily="18" charset="0"/>
                                                <a:ea typeface="Cambria Math" panose="02040503050406030204" pitchFamily="18" charset="0"/>
                                              </a:rPr>
                                            </m:ctrlPr>
                                          </m:fPr>
                                          <m:num>
                                            <m:r>
                                              <a:rPr lang="en-US" sz="3200" b="0" i="1" smtClean="0">
                                                <a:solidFill>
                                                  <a:srgbClr val="C40F0F"/>
                                                </a:solidFill>
                                                <a:latin typeface="Cambria Math" panose="02040503050406030204" pitchFamily="18" charset="0"/>
                                                <a:ea typeface="Cambria Math" panose="02040503050406030204" pitchFamily="18" charset="0"/>
                                              </a:rPr>
                                              <m:t>1</m:t>
                                            </m:r>
                                          </m:num>
                                          <m:den>
                                            <m:r>
                                              <a:rPr lang="en-US" sz="3200" b="0" i="1" smtClean="0">
                                                <a:solidFill>
                                                  <a:srgbClr val="C40F0F"/>
                                                </a:solidFill>
                                                <a:latin typeface="Cambria Math" panose="02040503050406030204" pitchFamily="18" charset="0"/>
                                                <a:ea typeface="Cambria Math" panose="02040503050406030204" pitchFamily="18" charset="0"/>
                                              </a:rPr>
                                              <m:t>𝜀</m:t>
                                            </m:r>
                                          </m:den>
                                        </m:f>
                                      </m:e>
                                    </m:d>
                                  </m:e>
                                </m:d>
                              </m:e>
                            </m:func>
                          </m:num>
                          <m:den>
                            <m:r>
                              <a:rPr lang="en-US" sz="3200" b="0" i="1" smtClean="0">
                                <a:solidFill>
                                  <a:srgbClr val="C40F0F"/>
                                </a:solidFill>
                                <a:latin typeface="Cambria Math" panose="02040503050406030204" pitchFamily="18" charset="0"/>
                                <a:ea typeface="Cambria Math" panose="02040503050406030204" pitchFamily="18" charset="0"/>
                              </a:rPr>
                              <m:t>𝜋</m:t>
                            </m:r>
                          </m:den>
                        </m:f>
                      </m:e>
                    </m:rad>
                  </m:oMath>
                </a14:m>
                <a:r>
                  <a:rPr lang="en-US" sz="3200" dirty="0"/>
                  <a:t>, then</a:t>
                </a:r>
              </a:p>
              <a:p>
                <a:pPr marL="0" indent="0">
                  <a:buClr>
                    <a:schemeClr val="tx1"/>
                  </a:buClr>
                  <a:buNone/>
                </a:pPr>
                <a14:m>
                  <m:oMathPara xmlns:m="http://schemas.openxmlformats.org/officeDocument/2006/math">
                    <m:oMathParaPr>
                      <m:jc m:val="centerGroup"/>
                    </m:oMathParaPr>
                    <m:oMath xmlns:m="http://schemas.openxmlformats.org/officeDocument/2006/math">
                      <m:r>
                        <a:rPr lang="en-US" sz="3200" b="0" i="0" smtClean="0">
                          <a:solidFill>
                            <a:srgbClr val="C40F0F"/>
                          </a:solidFill>
                          <a:latin typeface="Cambria Math" panose="02040503050406030204" pitchFamily="18" charset="0"/>
                          <a:ea typeface="Cambria Math" panose="02040503050406030204" pitchFamily="18" charset="0"/>
                        </a:rPr>
                        <m:t>1</m:t>
                      </m:r>
                      <m:r>
                        <a:rPr lang="en-US" sz="3200" b="0" i="1" smtClean="0">
                          <a:solidFill>
                            <a:srgbClr val="C40F0F"/>
                          </a:solidFill>
                          <a:latin typeface="Cambria Math" panose="02040503050406030204" pitchFamily="18" charset="0"/>
                          <a:ea typeface="Cambria Math" panose="02040503050406030204" pitchFamily="18" charset="0"/>
                        </a:rPr>
                        <m:t>−2</m:t>
                      </m:r>
                      <m:r>
                        <a:rPr lang="en-US" sz="3200" b="0" i="1" smtClean="0">
                          <a:solidFill>
                            <a:srgbClr val="C40F0F"/>
                          </a:solidFill>
                          <a:latin typeface="Cambria Math" panose="02040503050406030204" pitchFamily="18" charset="0"/>
                          <a:ea typeface="Cambria Math" panose="02040503050406030204" pitchFamily="18" charset="0"/>
                        </a:rPr>
                        <m:t>𝜀</m:t>
                      </m:r>
                      <m:r>
                        <a:rPr lang="en-US" sz="3200" b="0" i="1" smtClean="0">
                          <a:solidFill>
                            <a:srgbClr val="C40F0F"/>
                          </a:solidFill>
                          <a:latin typeface="Cambria Math" panose="02040503050406030204" pitchFamily="18" charset="0"/>
                          <a:ea typeface="Cambria Math" panose="02040503050406030204" pitchFamily="18" charset="0"/>
                        </a:rPr>
                        <m:t>≤</m:t>
                      </m:r>
                      <m:f>
                        <m:fPr>
                          <m:ctrlPr>
                            <a:rPr lang="en-US" sz="3200" b="0" i="1" smtClean="0">
                              <a:solidFill>
                                <a:srgbClr val="C40F0F"/>
                              </a:solidFill>
                              <a:latin typeface="Cambria Math" panose="02040503050406030204" pitchFamily="18" charset="0"/>
                              <a:ea typeface="Cambria Math" panose="02040503050406030204" pitchFamily="18" charset="0"/>
                            </a:rPr>
                          </m:ctrlPr>
                        </m:fPr>
                        <m:num>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𝜌</m:t>
                              </m:r>
                            </m:e>
                            <m:sub>
                              <m:r>
                                <a:rPr lang="en-US" sz="3200" b="0" i="1" smtClean="0">
                                  <a:solidFill>
                                    <a:srgbClr val="C40F0F"/>
                                  </a:solidFill>
                                  <a:latin typeface="Cambria Math" panose="02040503050406030204" pitchFamily="18" charset="0"/>
                                  <a:ea typeface="Cambria Math" panose="02040503050406030204" pitchFamily="18" charset="0"/>
                                </a:rPr>
                                <m:t>𝐴𝑥</m:t>
                              </m:r>
                            </m:sub>
                          </m:sSub>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𝑧</m:t>
                              </m:r>
                            </m:e>
                          </m:d>
                        </m:num>
                        <m:den>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𝜌</m:t>
                              </m:r>
                            </m:e>
                            <m:sub>
                              <m:r>
                                <a:rPr lang="en-US" sz="3200" b="0" i="1" smtClean="0">
                                  <a:solidFill>
                                    <a:srgbClr val="C40F0F"/>
                                  </a:solidFill>
                                  <a:latin typeface="Cambria Math" panose="02040503050406030204" pitchFamily="18" charset="0"/>
                                  <a:ea typeface="Cambria Math" panose="02040503050406030204" pitchFamily="18" charset="0"/>
                                </a:rPr>
                                <m:t>𝑦</m:t>
                              </m:r>
                            </m:sub>
                          </m:sSub>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𝑧</m:t>
                              </m:r>
                            </m:e>
                          </m:d>
                        </m:den>
                      </m:f>
                      <m:r>
                        <a:rPr lang="en-US" sz="3200" b="0" i="1" smtClean="0">
                          <a:solidFill>
                            <a:srgbClr val="C40F0F"/>
                          </a:solidFill>
                          <a:latin typeface="Cambria Math" panose="02040503050406030204" pitchFamily="18" charset="0"/>
                          <a:ea typeface="Cambria Math" panose="02040503050406030204" pitchFamily="18" charset="0"/>
                        </a:rPr>
                        <m:t>≤1+2</m:t>
                      </m:r>
                      <m:r>
                        <a:rPr lang="en-US" sz="3200" b="0" i="1" smtClean="0">
                          <a:solidFill>
                            <a:srgbClr val="C40F0F"/>
                          </a:solidFill>
                          <a:latin typeface="Cambria Math" panose="02040503050406030204" pitchFamily="18" charset="0"/>
                          <a:ea typeface="Cambria Math" panose="02040503050406030204" pitchFamily="18" charset="0"/>
                        </a:rPr>
                        <m:t>𝜀</m:t>
                      </m:r>
                      <m:r>
                        <a:rPr lang="en-US" sz="3200" b="0" i="1" smtClean="0">
                          <a:solidFill>
                            <a:schemeClr val="tx1"/>
                          </a:solidFill>
                          <a:latin typeface="Cambria Math" panose="02040503050406030204" pitchFamily="18" charset="0"/>
                          <a:ea typeface="Cambria Math" panose="02040503050406030204" pitchFamily="18" charset="0"/>
                        </a:rPr>
                        <m:t>,</m:t>
                      </m:r>
                    </m:oMath>
                  </m:oMathPara>
                </a14:m>
                <a:endParaRPr lang="en-US" sz="3200" dirty="0"/>
              </a:p>
              <a:p>
                <a:pPr marL="0" indent="0">
                  <a:buClr>
                    <a:schemeClr val="tx1"/>
                  </a:buClr>
                  <a:buNone/>
                </a:pPr>
                <a:r>
                  <a:rPr lang="en-US" sz="3200" dirty="0"/>
                  <a:t>where </a:t>
                </a:r>
                <a14:m>
                  <m:oMath xmlns:m="http://schemas.openxmlformats.org/officeDocument/2006/math">
                    <m:r>
                      <a:rPr lang="en-US" altLang="zh-CN" sz="3200" i="1">
                        <a:solidFill>
                          <a:srgbClr val="C40F0F"/>
                        </a:solidFill>
                        <a:latin typeface="Cambria Math" panose="02040503050406030204" pitchFamily="18" charset="0"/>
                        <a:ea typeface="Cambria Math" panose="02040503050406030204" pitchFamily="18" charset="0"/>
                      </a:rPr>
                      <m:t>𝜌</m:t>
                    </m:r>
                    <m:r>
                      <a:rPr lang="en-US" altLang="zh-CN" sz="3200" b="0" i="1" smtClean="0">
                        <a:solidFill>
                          <a:srgbClr val="C40F0F"/>
                        </a:solidFill>
                        <a:latin typeface="Cambria Math" panose="02040503050406030204" pitchFamily="18" charset="0"/>
                        <a:ea typeface="Cambria Math" panose="02040503050406030204" pitchFamily="18" charset="0"/>
                      </a:rPr>
                      <m:t>(</m:t>
                    </m:r>
                    <m:r>
                      <a:rPr lang="en-US" altLang="zh-CN" sz="3200" b="0" i="1" smtClean="0">
                        <a:solidFill>
                          <a:srgbClr val="C40F0F"/>
                        </a:solidFill>
                        <a:latin typeface="Cambria Math" panose="02040503050406030204" pitchFamily="18" charset="0"/>
                        <a:ea typeface="Cambria Math" panose="02040503050406030204" pitchFamily="18" charset="0"/>
                      </a:rPr>
                      <m:t>𝑧</m:t>
                    </m:r>
                    <m:r>
                      <a:rPr lang="en-US" altLang="zh-CN" sz="3200" b="0" i="1" smtClean="0">
                        <a:solidFill>
                          <a:srgbClr val="C40F0F"/>
                        </a:solidFill>
                        <a:latin typeface="Cambria Math" panose="02040503050406030204" pitchFamily="18" charset="0"/>
                        <a:ea typeface="Cambria Math" panose="02040503050406030204" pitchFamily="18" charset="0"/>
                      </a:rPr>
                      <m:t>)</m:t>
                    </m:r>
                  </m:oMath>
                </a14:m>
                <a:r>
                  <a:rPr lang="en-US" altLang="zh-CN" sz="3200" dirty="0"/>
                  <a:t> denotes the PMF, </a:t>
                </a:r>
                <a14:m>
                  <m:oMath xmlns:m="http://schemas.openxmlformats.org/officeDocument/2006/math">
                    <m:sSub>
                      <m:sSubPr>
                        <m:ctrlPr>
                          <a:rPr lang="en-US" altLang="zh-CN" sz="3200" i="1" smtClean="0">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𝑥</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ub>
                    </m:sSub>
                  </m:oMath>
                </a14:m>
                <a:r>
                  <a:rPr lang="en-US" altLang="zh-CN" sz="3200" dirty="0"/>
                  <a:t>, and </a:t>
                </a:r>
                <a14:m>
                  <m:oMath xmlns:m="http://schemas.openxmlformats.org/officeDocument/2006/math">
                    <m:sSub>
                      <m:sSubPr>
                        <m:ctrlPr>
                          <a:rPr lang="en-US" altLang="zh-CN" sz="3200" i="1" smtClean="0">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𝑦</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𝐴</m:t>
                            </m:r>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Sup>
                          <m:sSupPr>
                            <m:ctrlPr>
                              <a:rPr lang="en-US" altLang="zh-CN" sz="3200" i="1">
                                <a:solidFill>
                                  <a:srgbClr val="C40F0F"/>
                                </a:solidFill>
                                <a:latin typeface="Cambria Math" panose="02040503050406030204" pitchFamily="18" charset="0"/>
                              </a:rPr>
                            </m:ctrlPr>
                          </m:sSupPr>
                          <m:e>
                            <m:r>
                              <a:rPr lang="en-US" altLang="zh-CN" sz="3200" i="1">
                                <a:solidFill>
                                  <a:srgbClr val="C40F0F"/>
                                </a:solidFill>
                                <a:latin typeface="Cambria Math" panose="02040503050406030204" pitchFamily="18" charset="0"/>
                              </a:rPr>
                              <m:t>𝐴</m:t>
                            </m:r>
                          </m:e>
                          <m:sup>
                            <m:r>
                              <a:rPr lang="en-US" altLang="zh-CN" sz="3200" i="1">
                                <a:solidFill>
                                  <a:srgbClr val="C40F0F"/>
                                </a:solidFill>
                                <a:latin typeface="Cambria Math" panose="02040503050406030204" pitchFamily="18" charset="0"/>
                              </a:rPr>
                              <m:t>𝑇</m:t>
                            </m:r>
                          </m:sup>
                        </m:sSup>
                      </m:sub>
                    </m:sSub>
                  </m:oMath>
                </a14:m>
                <a:endParaRPr lang="en-US" sz="3200" dirty="0"/>
              </a:p>
            </p:txBody>
          </p:sp>
        </mc:Choice>
        <mc:Fallback>
          <p:sp>
            <p:nvSpPr>
              <p:cNvPr id="3" name="Content Placeholder 2">
                <a:extLst>
                  <a:ext uri="{FF2B5EF4-FFF2-40B4-BE49-F238E27FC236}">
                    <a16:creationId xmlns:a16="http://schemas.microsoft.com/office/drawing/2014/main" id="{C7EAB1A6-9022-58B6-C4C6-8409E4A65717}"/>
                  </a:ext>
                </a:extLst>
              </p:cNvPr>
              <p:cNvSpPr>
                <a:spLocks noGrp="1" noRot="1" noChangeAspect="1" noMove="1" noResize="1" noEditPoints="1" noAdjustHandles="1" noChangeArrowheads="1" noChangeShapeType="1" noTextEdit="1"/>
              </p:cNvSpPr>
              <p:nvPr>
                <p:ph idx="1"/>
              </p:nvPr>
            </p:nvSpPr>
            <p:spPr>
              <a:xfrm>
                <a:off x="838199" y="2422691"/>
                <a:ext cx="10515600" cy="3063709"/>
              </a:xfrm>
              <a:blipFill>
                <a:blip r:embed="rId3"/>
                <a:stretch>
                  <a:fillRect l="-1449" b="-2584"/>
                </a:stretch>
              </a:blipFill>
            </p:spPr>
            <p:txBody>
              <a:bodyPr/>
              <a:lstStyle/>
              <a:p>
                <a:r>
                  <a:rPr lang="en-US">
                    <a:noFill/>
                  </a:rPr>
                  <a:t> </a:t>
                </a:r>
              </a:p>
            </p:txBody>
          </p:sp>
        </mc:Fallback>
      </mc:AlternateContent>
      <p:sp>
        <p:nvSpPr>
          <p:cNvPr id="4" name="矩形 3">
            <a:extLst>
              <a:ext uri="{FF2B5EF4-FFF2-40B4-BE49-F238E27FC236}">
                <a16:creationId xmlns:a16="http://schemas.microsoft.com/office/drawing/2014/main" id="{BF66A7D4-62F3-4BD6-A02D-6AA68B55FAF4}"/>
              </a:ext>
            </a:extLst>
          </p:cNvPr>
          <p:cNvSpPr/>
          <p:nvPr/>
        </p:nvSpPr>
        <p:spPr>
          <a:xfrm>
            <a:off x="838199" y="1823775"/>
            <a:ext cx="10515600" cy="584775"/>
          </a:xfrm>
          <a:prstGeom prst="rect">
            <a:avLst/>
          </a:prstGeom>
          <a:solidFill>
            <a:schemeClr val="bg1"/>
          </a:solidFill>
        </p:spPr>
        <p:txBody>
          <a:bodyPr wrap="square">
            <a:spAutoFit/>
          </a:bodyPr>
          <a:lstStyle/>
          <a:p>
            <a:pPr>
              <a:buClr>
                <a:schemeClr val="tx1"/>
              </a:buClr>
            </a:pPr>
            <a:r>
              <a:rPr lang="en-US" altLang="zh-CN" sz="3200" dirty="0" err="1">
                <a:solidFill>
                  <a:srgbClr val="00B050"/>
                </a:solidFill>
              </a:rPr>
              <a:t>Thm</a:t>
            </a:r>
            <a:r>
              <a:rPr lang="en-US" altLang="zh-CN" sz="3200" dirty="0"/>
              <a:t>. (Sufficient condition for small distributional gap </a:t>
            </a:r>
            <a:r>
              <a:rPr lang="en-US" altLang="zh-CN" sz="3200" dirty="0">
                <a:solidFill>
                  <a:schemeClr val="accent1"/>
                </a:solidFill>
              </a:rPr>
              <a:t>[AR16]</a:t>
            </a:r>
            <a:r>
              <a:rPr lang="en-US" altLang="zh-CN" sz="3200" dirty="0"/>
              <a:t>)</a:t>
            </a:r>
          </a:p>
        </p:txBody>
      </p:sp>
    </p:spTree>
    <p:extLst>
      <p:ext uri="{BB962C8B-B14F-4D97-AF65-F5344CB8AC3E}">
        <p14:creationId xmlns:p14="http://schemas.microsoft.com/office/powerpoint/2010/main" val="219179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6FB39-D7C9-5088-816F-7DE67C6D5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8333B-6E6F-20D5-F510-81B1AF37A52A}"/>
              </a:ext>
            </a:extLst>
          </p:cNvPr>
          <p:cNvSpPr>
            <a:spLocks noGrp="1"/>
          </p:cNvSpPr>
          <p:nvPr>
            <p:ph type="title"/>
          </p:nvPr>
        </p:nvSpPr>
        <p:spPr/>
        <p:txBody>
          <a:bodyPr/>
          <a:lstStyle/>
          <a:p>
            <a:r>
              <a:rPr lang="en-US" dirty="0">
                <a:solidFill>
                  <a:srgbClr val="C00000"/>
                </a:solidFill>
              </a:rPr>
              <a:t>Lattice Theory Techniques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EAB1A6-9022-58B6-C4C6-8409E4A65717}"/>
                  </a:ext>
                </a:extLst>
              </p:cNvPr>
              <p:cNvSpPr>
                <a:spLocks noGrp="1"/>
              </p:cNvSpPr>
              <p:nvPr>
                <p:ph idx="1"/>
              </p:nvPr>
            </p:nvSpPr>
            <p:spPr>
              <a:xfrm>
                <a:off x="838199" y="2422691"/>
                <a:ext cx="10515600" cy="3063709"/>
              </a:xfrm>
              <a:solidFill>
                <a:schemeClr val="bg1">
                  <a:lumMod val="95000"/>
                </a:schemeClr>
              </a:solidFill>
            </p:spPr>
            <p:txBody>
              <a:bodyPr>
                <a:normAutofit/>
              </a:bodyPr>
              <a:lstStyle/>
              <a:p>
                <a:pPr marL="0" indent="0">
                  <a:buClr>
                    <a:schemeClr val="tx1"/>
                  </a:buClr>
                  <a:buNone/>
                </a:pPr>
                <a:r>
                  <a:rPr lang="en-US" sz="3200" dirty="0"/>
                  <a:t>Suppose that </a:t>
                </a:r>
                <a14:m>
                  <m:oMath xmlns:m="http://schemas.openxmlformats.org/officeDocument/2006/math">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𝜎</m:t>
                        </m:r>
                      </m:e>
                      <m:sub>
                        <m:r>
                          <a:rPr lang="en-US" sz="3200" i="1">
                            <a:solidFill>
                              <a:srgbClr val="C40F0F"/>
                            </a:solidFill>
                            <a:latin typeface="Cambria Math" panose="02040503050406030204" pitchFamily="18" charset="0"/>
                            <a:ea typeface="Cambria Math" panose="02040503050406030204" pitchFamily="18" charset="0"/>
                          </a:rPr>
                          <m:t>𝑛</m:t>
                        </m:r>
                      </m:sub>
                    </m:sSub>
                    <m:r>
                      <a:rPr lang="en-US" sz="3200" i="1">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𝑆</m:t>
                    </m:r>
                    <m:r>
                      <a:rPr lang="en-US" sz="3200" i="1">
                        <a:solidFill>
                          <a:srgbClr val="C40F0F"/>
                        </a:solidFill>
                        <a:latin typeface="Cambria Math" panose="02040503050406030204" pitchFamily="18" charset="0"/>
                        <a:ea typeface="Cambria Math" panose="02040503050406030204" pitchFamily="18" charset="0"/>
                      </a:rPr>
                      <m:t>)&gt;</m:t>
                    </m:r>
                    <m:sSup>
                      <m:sSupPr>
                        <m:ctrlPr>
                          <a:rPr lang="en-US" sz="3200" i="1">
                            <a:solidFill>
                              <a:srgbClr val="C40F0F"/>
                            </a:solidFill>
                            <a:latin typeface="Cambria Math" panose="02040503050406030204" pitchFamily="18" charset="0"/>
                            <a:ea typeface="Cambria Math" panose="02040503050406030204" pitchFamily="18" charset="0"/>
                          </a:rPr>
                        </m:ctrlPr>
                      </m:sSupPr>
                      <m:e>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𝜆</m:t>
                            </m:r>
                          </m:e>
                          <m:sub>
                            <m:r>
                              <m:rPr>
                                <m:sty m:val="p"/>
                              </m:rPr>
                              <a:rPr lang="en-US" altLang="zh-CN" sz="3200">
                                <a:solidFill>
                                  <a:srgbClr val="C40F0F"/>
                                </a:solidFill>
                                <a:latin typeface="Cambria Math" panose="02040503050406030204" pitchFamily="18" charset="0"/>
                                <a:ea typeface="Cambria Math" panose="02040503050406030204" pitchFamily="18" charset="0"/>
                              </a:rPr>
                              <m:t>max</m:t>
                            </m:r>
                          </m:sub>
                        </m:sSub>
                        <m:r>
                          <a:rPr lang="en-US" sz="3200" i="1">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ℒ</m:t>
                        </m:r>
                      </m:e>
                      <m:sup>
                        <m:r>
                          <a:rPr lang="en-US" sz="3200" i="1">
                            <a:solidFill>
                              <a:srgbClr val="C40F0F"/>
                            </a:solidFill>
                            <a:latin typeface="Cambria Math" panose="02040503050406030204" pitchFamily="18" charset="0"/>
                            <a:ea typeface="Cambria Math" panose="02040503050406030204" pitchFamily="18" charset="0"/>
                          </a:rPr>
                          <m:t>⊥</m:t>
                        </m:r>
                      </m:sup>
                    </m:sSup>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𝐴</m:t>
                        </m:r>
                      </m:e>
                    </m:d>
                    <m:r>
                      <a:rPr lang="en-US" sz="3200" i="1">
                        <a:solidFill>
                          <a:srgbClr val="C40F0F"/>
                        </a:solidFill>
                        <a:latin typeface="Cambria Math" panose="02040503050406030204" pitchFamily="18" charset="0"/>
                        <a:ea typeface="Cambria Math" panose="02040503050406030204" pitchFamily="18" charset="0"/>
                      </a:rPr>
                      <m:t>)</m:t>
                    </m:r>
                    <m:rad>
                      <m:radPr>
                        <m:degHide m:val="on"/>
                        <m:ctrlPr>
                          <a:rPr lang="en-US" sz="3200" i="1">
                            <a:solidFill>
                              <a:srgbClr val="C40F0F"/>
                            </a:solidFill>
                            <a:latin typeface="Cambria Math" panose="02040503050406030204" pitchFamily="18" charset="0"/>
                            <a:ea typeface="Cambria Math" panose="02040503050406030204" pitchFamily="18" charset="0"/>
                          </a:rPr>
                        </m:ctrlPr>
                      </m:radPr>
                      <m:deg/>
                      <m:e>
                        <m:f>
                          <m:fPr>
                            <m:ctrlPr>
                              <a:rPr lang="en-US" sz="3200" i="1">
                                <a:solidFill>
                                  <a:srgbClr val="C40F0F"/>
                                </a:solidFill>
                                <a:latin typeface="Cambria Math" panose="02040503050406030204" pitchFamily="18" charset="0"/>
                                <a:ea typeface="Cambria Math" panose="02040503050406030204" pitchFamily="18" charset="0"/>
                              </a:rPr>
                            </m:ctrlPr>
                          </m:fPr>
                          <m:num>
                            <m:func>
                              <m:funcPr>
                                <m:ctrlPr>
                                  <a:rPr lang="en-US" sz="3200" i="1">
                                    <a:solidFill>
                                      <a:srgbClr val="C40F0F"/>
                                    </a:solidFill>
                                    <a:latin typeface="Cambria Math" panose="02040503050406030204" pitchFamily="18" charset="0"/>
                                    <a:ea typeface="Cambria Math" panose="02040503050406030204" pitchFamily="18" charset="0"/>
                                  </a:rPr>
                                </m:ctrlPr>
                              </m:funcPr>
                              <m:fName>
                                <m:r>
                                  <m:rPr>
                                    <m:sty m:val="p"/>
                                  </m:rPr>
                                  <a:rPr lang="en-US" sz="3200">
                                    <a:solidFill>
                                      <a:srgbClr val="C40F0F"/>
                                    </a:solidFill>
                                    <a:latin typeface="Cambria Math" panose="02040503050406030204" pitchFamily="18" charset="0"/>
                                    <a:ea typeface="Cambria Math" panose="02040503050406030204" pitchFamily="18" charset="0"/>
                                  </a:rPr>
                                  <m:t>ln</m:t>
                                </m:r>
                              </m:fName>
                              <m:e>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2</m:t>
                                    </m:r>
                                    <m:r>
                                      <a:rPr lang="en-US" sz="3200" i="1">
                                        <a:solidFill>
                                          <a:srgbClr val="C40F0F"/>
                                        </a:solidFill>
                                        <a:latin typeface="Cambria Math" panose="02040503050406030204" pitchFamily="18" charset="0"/>
                                        <a:ea typeface="Cambria Math" panose="02040503050406030204" pitchFamily="18" charset="0"/>
                                      </a:rPr>
                                      <m:t>𝑛</m:t>
                                    </m:r>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1+</m:t>
                                        </m:r>
                                        <m:f>
                                          <m:fPr>
                                            <m:ctrlPr>
                                              <a:rPr lang="en-US" sz="3200" i="1">
                                                <a:solidFill>
                                                  <a:srgbClr val="C40F0F"/>
                                                </a:solidFill>
                                                <a:latin typeface="Cambria Math" panose="02040503050406030204" pitchFamily="18" charset="0"/>
                                                <a:ea typeface="Cambria Math" panose="02040503050406030204" pitchFamily="18" charset="0"/>
                                              </a:rPr>
                                            </m:ctrlPr>
                                          </m:fPr>
                                          <m:num>
                                            <m:r>
                                              <a:rPr lang="en-US" sz="3200" i="1">
                                                <a:solidFill>
                                                  <a:srgbClr val="C40F0F"/>
                                                </a:solidFill>
                                                <a:latin typeface="Cambria Math" panose="02040503050406030204" pitchFamily="18" charset="0"/>
                                                <a:ea typeface="Cambria Math" panose="02040503050406030204" pitchFamily="18" charset="0"/>
                                              </a:rPr>
                                              <m:t>1</m:t>
                                            </m:r>
                                          </m:num>
                                          <m:den>
                                            <m:r>
                                              <a:rPr lang="en-US" sz="3200" i="1">
                                                <a:solidFill>
                                                  <a:srgbClr val="C40F0F"/>
                                                </a:solidFill>
                                                <a:latin typeface="Cambria Math" panose="02040503050406030204" pitchFamily="18" charset="0"/>
                                                <a:ea typeface="Cambria Math" panose="02040503050406030204" pitchFamily="18" charset="0"/>
                                              </a:rPr>
                                              <m:t>𝜀</m:t>
                                            </m:r>
                                          </m:den>
                                        </m:f>
                                      </m:e>
                                    </m:d>
                                  </m:e>
                                </m:d>
                              </m:e>
                            </m:func>
                          </m:num>
                          <m:den>
                            <m:r>
                              <a:rPr lang="en-US" sz="3200" i="1">
                                <a:solidFill>
                                  <a:srgbClr val="C40F0F"/>
                                </a:solidFill>
                                <a:latin typeface="Cambria Math" panose="02040503050406030204" pitchFamily="18" charset="0"/>
                                <a:ea typeface="Cambria Math" panose="02040503050406030204" pitchFamily="18" charset="0"/>
                              </a:rPr>
                              <m:t>𝜋</m:t>
                            </m:r>
                          </m:den>
                        </m:f>
                      </m:e>
                    </m:rad>
                  </m:oMath>
                </a14:m>
                <a:r>
                  <a:rPr lang="en-US" sz="3200" dirty="0"/>
                  <a:t>, then</a:t>
                </a:r>
              </a:p>
              <a:p>
                <a:pPr marL="0" indent="0">
                  <a:buClr>
                    <a:schemeClr val="tx1"/>
                  </a:buClr>
                  <a:buNone/>
                </a:pPr>
                <a14:m>
                  <m:oMathPara xmlns:m="http://schemas.openxmlformats.org/officeDocument/2006/math">
                    <m:oMathParaPr>
                      <m:jc m:val="centerGroup"/>
                    </m:oMathParaPr>
                    <m:oMath xmlns:m="http://schemas.openxmlformats.org/officeDocument/2006/math">
                      <m:r>
                        <a:rPr lang="en-US" sz="3200">
                          <a:solidFill>
                            <a:srgbClr val="C40F0F"/>
                          </a:solidFill>
                          <a:latin typeface="Cambria Math" panose="02040503050406030204" pitchFamily="18" charset="0"/>
                          <a:ea typeface="Cambria Math" panose="02040503050406030204" pitchFamily="18" charset="0"/>
                        </a:rPr>
                        <m:t>1</m:t>
                      </m:r>
                      <m:r>
                        <a:rPr lang="en-US" sz="3200" i="1">
                          <a:solidFill>
                            <a:srgbClr val="C40F0F"/>
                          </a:solidFill>
                          <a:latin typeface="Cambria Math" panose="02040503050406030204" pitchFamily="18" charset="0"/>
                          <a:ea typeface="Cambria Math" panose="02040503050406030204" pitchFamily="18" charset="0"/>
                        </a:rPr>
                        <m:t>−2</m:t>
                      </m:r>
                      <m:r>
                        <a:rPr lang="en-US" sz="3200" i="1">
                          <a:solidFill>
                            <a:srgbClr val="C40F0F"/>
                          </a:solidFill>
                          <a:latin typeface="Cambria Math" panose="02040503050406030204" pitchFamily="18" charset="0"/>
                          <a:ea typeface="Cambria Math" panose="02040503050406030204" pitchFamily="18" charset="0"/>
                        </a:rPr>
                        <m:t>𝜀</m:t>
                      </m:r>
                      <m:r>
                        <a:rPr lang="en-US" sz="3200" i="1">
                          <a:solidFill>
                            <a:srgbClr val="C40F0F"/>
                          </a:solidFill>
                          <a:latin typeface="Cambria Math" panose="02040503050406030204" pitchFamily="18" charset="0"/>
                          <a:ea typeface="Cambria Math" panose="02040503050406030204" pitchFamily="18" charset="0"/>
                        </a:rPr>
                        <m:t>≤</m:t>
                      </m:r>
                      <m:f>
                        <m:fPr>
                          <m:ctrlPr>
                            <a:rPr lang="en-US" sz="3200" i="1">
                              <a:solidFill>
                                <a:srgbClr val="C40F0F"/>
                              </a:solidFill>
                              <a:latin typeface="Cambria Math" panose="02040503050406030204" pitchFamily="18" charset="0"/>
                              <a:ea typeface="Cambria Math" panose="02040503050406030204" pitchFamily="18" charset="0"/>
                            </a:rPr>
                          </m:ctrlPr>
                        </m:fPr>
                        <m:num>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𝜌</m:t>
                              </m:r>
                            </m:e>
                            <m:sub>
                              <m:r>
                                <a:rPr lang="en-US" sz="3200" i="1">
                                  <a:solidFill>
                                    <a:srgbClr val="C40F0F"/>
                                  </a:solidFill>
                                  <a:latin typeface="Cambria Math" panose="02040503050406030204" pitchFamily="18" charset="0"/>
                                  <a:ea typeface="Cambria Math" panose="02040503050406030204" pitchFamily="18" charset="0"/>
                                </a:rPr>
                                <m:t>𝐴𝑥</m:t>
                              </m:r>
                            </m:sub>
                          </m:sSub>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𝑧</m:t>
                              </m:r>
                            </m:e>
                          </m:d>
                        </m:num>
                        <m:den>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𝜌</m:t>
                              </m:r>
                            </m:e>
                            <m:sub>
                              <m:r>
                                <a:rPr lang="en-US" sz="3200" i="1">
                                  <a:solidFill>
                                    <a:srgbClr val="C40F0F"/>
                                  </a:solidFill>
                                  <a:latin typeface="Cambria Math" panose="02040503050406030204" pitchFamily="18" charset="0"/>
                                  <a:ea typeface="Cambria Math" panose="02040503050406030204" pitchFamily="18" charset="0"/>
                                </a:rPr>
                                <m:t>𝑦</m:t>
                              </m:r>
                            </m:sub>
                          </m:sSub>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𝑧</m:t>
                              </m:r>
                            </m:e>
                          </m:d>
                        </m:den>
                      </m:f>
                      <m:r>
                        <a:rPr lang="en-US" sz="3200" i="1">
                          <a:solidFill>
                            <a:srgbClr val="C40F0F"/>
                          </a:solidFill>
                          <a:latin typeface="Cambria Math" panose="02040503050406030204" pitchFamily="18" charset="0"/>
                          <a:ea typeface="Cambria Math" panose="02040503050406030204" pitchFamily="18" charset="0"/>
                        </a:rPr>
                        <m:t>≤1+2</m:t>
                      </m:r>
                      <m:r>
                        <a:rPr lang="en-US" sz="3200" i="1">
                          <a:solidFill>
                            <a:srgbClr val="C40F0F"/>
                          </a:solidFill>
                          <a:latin typeface="Cambria Math" panose="02040503050406030204" pitchFamily="18" charset="0"/>
                          <a:ea typeface="Cambria Math" panose="02040503050406030204" pitchFamily="18" charset="0"/>
                        </a:rPr>
                        <m:t>𝜀</m:t>
                      </m:r>
                      <m:r>
                        <a:rPr lang="en-US" sz="3200" i="1">
                          <a:latin typeface="Cambria Math" panose="02040503050406030204" pitchFamily="18" charset="0"/>
                          <a:ea typeface="Cambria Math" panose="02040503050406030204" pitchFamily="18" charset="0"/>
                        </a:rPr>
                        <m:t>,</m:t>
                      </m:r>
                    </m:oMath>
                  </m:oMathPara>
                </a14:m>
                <a:endParaRPr lang="en-US" sz="3200" dirty="0"/>
              </a:p>
              <a:p>
                <a:pPr marL="0" indent="0">
                  <a:buClr>
                    <a:schemeClr val="tx1"/>
                  </a:buClr>
                  <a:buNone/>
                </a:pPr>
                <a:r>
                  <a:rPr lang="en-US" sz="3200" dirty="0"/>
                  <a:t>where </a:t>
                </a:r>
                <a14:m>
                  <m:oMath xmlns:m="http://schemas.openxmlformats.org/officeDocument/2006/math">
                    <m:r>
                      <a:rPr lang="en-US" altLang="zh-CN" sz="3200" i="1">
                        <a:solidFill>
                          <a:srgbClr val="C40F0F"/>
                        </a:solidFill>
                        <a:latin typeface="Cambria Math" panose="02040503050406030204" pitchFamily="18" charset="0"/>
                        <a:ea typeface="Cambria Math" panose="02040503050406030204" pitchFamily="18" charset="0"/>
                      </a:rPr>
                      <m:t>𝜌</m:t>
                    </m:r>
                    <m:r>
                      <a:rPr lang="en-US" altLang="zh-CN" sz="3200" i="1">
                        <a:solidFill>
                          <a:srgbClr val="C40F0F"/>
                        </a:solidFill>
                        <a:latin typeface="Cambria Math" panose="02040503050406030204" pitchFamily="18" charset="0"/>
                        <a:ea typeface="Cambria Math" panose="02040503050406030204" pitchFamily="18" charset="0"/>
                      </a:rPr>
                      <m:t>(</m:t>
                    </m:r>
                    <m:r>
                      <a:rPr lang="en-US" altLang="zh-CN" sz="3200" i="1">
                        <a:solidFill>
                          <a:srgbClr val="C40F0F"/>
                        </a:solidFill>
                        <a:latin typeface="Cambria Math" panose="02040503050406030204" pitchFamily="18" charset="0"/>
                        <a:ea typeface="Cambria Math" panose="02040503050406030204" pitchFamily="18" charset="0"/>
                      </a:rPr>
                      <m:t>𝑧</m:t>
                    </m:r>
                    <m:r>
                      <a:rPr lang="en-US" altLang="zh-CN" sz="3200" i="1">
                        <a:solidFill>
                          <a:srgbClr val="C40F0F"/>
                        </a:solidFill>
                        <a:latin typeface="Cambria Math" panose="02040503050406030204" pitchFamily="18" charset="0"/>
                        <a:ea typeface="Cambria Math" panose="02040503050406030204" pitchFamily="18" charset="0"/>
                      </a:rPr>
                      <m:t>)</m:t>
                    </m:r>
                  </m:oMath>
                </a14:m>
                <a:r>
                  <a:rPr lang="en-US" altLang="zh-CN" sz="3200" dirty="0"/>
                  <a:t> denotes the PMF, </a:t>
                </a:r>
                <a14:m>
                  <m:oMath xmlns:m="http://schemas.openxmlformats.org/officeDocument/2006/math">
                    <m:sSub>
                      <m:sSubPr>
                        <m:ctrlPr>
                          <a:rPr lang="en-US" altLang="zh-CN" sz="3200" i="1">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𝑥</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ub>
                    </m:sSub>
                  </m:oMath>
                </a14:m>
                <a:r>
                  <a:rPr lang="en-US" altLang="zh-CN" sz="3200" dirty="0"/>
                  <a:t>, and </a:t>
                </a:r>
                <a14:m>
                  <m:oMath xmlns:m="http://schemas.openxmlformats.org/officeDocument/2006/math">
                    <m:sSub>
                      <m:sSubPr>
                        <m:ctrlPr>
                          <a:rPr lang="en-US" altLang="zh-CN" sz="3200" i="1">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𝑦</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𝐴</m:t>
                            </m:r>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Sup>
                          <m:sSupPr>
                            <m:ctrlPr>
                              <a:rPr lang="en-US" altLang="zh-CN" sz="3200" i="1">
                                <a:solidFill>
                                  <a:srgbClr val="C40F0F"/>
                                </a:solidFill>
                                <a:latin typeface="Cambria Math" panose="02040503050406030204" pitchFamily="18" charset="0"/>
                              </a:rPr>
                            </m:ctrlPr>
                          </m:sSupPr>
                          <m:e>
                            <m:r>
                              <a:rPr lang="en-US" altLang="zh-CN" sz="3200" i="1">
                                <a:solidFill>
                                  <a:srgbClr val="C40F0F"/>
                                </a:solidFill>
                                <a:latin typeface="Cambria Math" panose="02040503050406030204" pitchFamily="18" charset="0"/>
                              </a:rPr>
                              <m:t>𝐴</m:t>
                            </m:r>
                          </m:e>
                          <m:sup>
                            <m:r>
                              <a:rPr lang="en-US" altLang="zh-CN" sz="3200" i="1">
                                <a:solidFill>
                                  <a:srgbClr val="C40F0F"/>
                                </a:solidFill>
                                <a:latin typeface="Cambria Math" panose="02040503050406030204" pitchFamily="18" charset="0"/>
                              </a:rPr>
                              <m:t>𝑇</m:t>
                            </m:r>
                          </m:sup>
                        </m:sSup>
                      </m:sub>
                    </m:sSub>
                  </m:oMath>
                </a14:m>
                <a:endParaRPr lang="en-US" sz="3200" dirty="0"/>
              </a:p>
            </p:txBody>
          </p:sp>
        </mc:Choice>
        <mc:Fallback>
          <p:sp>
            <p:nvSpPr>
              <p:cNvPr id="3" name="Content Placeholder 2">
                <a:extLst>
                  <a:ext uri="{FF2B5EF4-FFF2-40B4-BE49-F238E27FC236}">
                    <a16:creationId xmlns:a16="http://schemas.microsoft.com/office/drawing/2014/main" id="{C7EAB1A6-9022-58B6-C4C6-8409E4A65717}"/>
                  </a:ext>
                </a:extLst>
              </p:cNvPr>
              <p:cNvSpPr>
                <a:spLocks noGrp="1" noRot="1" noChangeAspect="1" noMove="1" noResize="1" noEditPoints="1" noAdjustHandles="1" noChangeArrowheads="1" noChangeShapeType="1" noTextEdit="1"/>
              </p:cNvSpPr>
              <p:nvPr>
                <p:ph idx="1"/>
              </p:nvPr>
            </p:nvSpPr>
            <p:spPr>
              <a:xfrm>
                <a:off x="838199" y="2422691"/>
                <a:ext cx="10515600" cy="3063709"/>
              </a:xfrm>
              <a:blipFill>
                <a:blip r:embed="rId3"/>
                <a:stretch>
                  <a:fillRect l="-1449" b="-2584"/>
                </a:stretch>
              </a:blipFill>
            </p:spPr>
            <p:txBody>
              <a:bodyPr/>
              <a:lstStyle/>
              <a:p>
                <a:r>
                  <a:rPr lang="en-US">
                    <a:noFill/>
                  </a:rPr>
                  <a:t> </a:t>
                </a:r>
              </a:p>
            </p:txBody>
          </p:sp>
        </mc:Fallback>
      </mc:AlternateContent>
      <p:sp>
        <p:nvSpPr>
          <p:cNvPr id="4" name="矩形 3">
            <a:extLst>
              <a:ext uri="{FF2B5EF4-FFF2-40B4-BE49-F238E27FC236}">
                <a16:creationId xmlns:a16="http://schemas.microsoft.com/office/drawing/2014/main" id="{BF66A7D4-62F3-4BD6-A02D-6AA68B55FAF4}"/>
              </a:ext>
            </a:extLst>
          </p:cNvPr>
          <p:cNvSpPr/>
          <p:nvPr/>
        </p:nvSpPr>
        <p:spPr>
          <a:xfrm>
            <a:off x="838199" y="1823775"/>
            <a:ext cx="10515600" cy="584775"/>
          </a:xfrm>
          <a:prstGeom prst="rect">
            <a:avLst/>
          </a:prstGeom>
          <a:solidFill>
            <a:schemeClr val="bg1"/>
          </a:solidFill>
        </p:spPr>
        <p:txBody>
          <a:bodyPr wrap="square">
            <a:spAutoFit/>
          </a:bodyPr>
          <a:lstStyle/>
          <a:p>
            <a:pPr>
              <a:buClr>
                <a:schemeClr val="tx1"/>
              </a:buClr>
            </a:pPr>
            <a:r>
              <a:rPr lang="en-US" altLang="zh-CN" sz="3200" dirty="0" err="1">
                <a:solidFill>
                  <a:srgbClr val="00B050"/>
                </a:solidFill>
              </a:rPr>
              <a:t>Thm</a:t>
            </a:r>
            <a:r>
              <a:rPr lang="en-US" altLang="zh-CN" sz="3200" dirty="0"/>
              <a:t>. (Sufficient condition for small distributional gap </a:t>
            </a:r>
            <a:r>
              <a:rPr lang="en-US" altLang="zh-CN" sz="3200" dirty="0">
                <a:solidFill>
                  <a:schemeClr val="accent1"/>
                </a:solidFill>
              </a:rPr>
              <a:t>[AR16]</a:t>
            </a:r>
            <a:r>
              <a:rPr lang="en-US" altLang="zh-CN" sz="3200" dirty="0"/>
              <a:t>)</a:t>
            </a:r>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3C35185A-F584-4B8B-8051-7AA4ACDCB204}"/>
                  </a:ext>
                </a:extLst>
              </p:cNvPr>
              <p:cNvSpPr txBox="1">
                <a:spLocks/>
              </p:cNvSpPr>
              <p:nvPr/>
            </p:nvSpPr>
            <p:spPr>
              <a:xfrm>
                <a:off x="838199" y="5640404"/>
                <a:ext cx="10515600" cy="721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None/>
                </a:pPr>
                <a:r>
                  <a:rPr lang="en-US" i="1" dirty="0"/>
                  <a:t>If </a:t>
                </a:r>
                <a14:m>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rPr>
                      <m:t>𝜀</m:t>
                    </m:r>
                    <m:r>
                      <a:rPr lang="en-US" i="1" smtClean="0">
                        <a:solidFill>
                          <a:srgbClr val="C00000"/>
                        </a:solidFill>
                        <a:latin typeface="Cambria Math" panose="02040503050406030204" pitchFamily="18" charset="0"/>
                        <a:ea typeface="Cambria Math" panose="02040503050406030204" pitchFamily="18" charset="0"/>
                      </a:rPr>
                      <m:t>=</m:t>
                    </m:r>
                    <m:f>
                      <m:fPr>
                        <m:ctrlPr>
                          <a:rPr lang="en-US" i="1" smtClean="0">
                            <a:solidFill>
                              <a:srgbClr val="C00000"/>
                            </a:solidFill>
                            <a:latin typeface="Cambria Math" panose="02040503050406030204" pitchFamily="18" charset="0"/>
                            <a:ea typeface="Cambria Math" panose="02040503050406030204" pitchFamily="18" charset="0"/>
                          </a:rPr>
                        </m:ctrlPr>
                      </m:fPr>
                      <m:num>
                        <m:r>
                          <a:rPr lang="en-US" i="1" smtClean="0">
                            <a:solidFill>
                              <a:srgbClr val="C00000"/>
                            </a:solidFill>
                            <a:latin typeface="Cambria Math" panose="02040503050406030204" pitchFamily="18" charset="0"/>
                            <a:ea typeface="Cambria Math" panose="02040503050406030204" pitchFamily="18" charset="0"/>
                          </a:rPr>
                          <m:t>1</m:t>
                        </m:r>
                      </m:num>
                      <m:den>
                        <m:r>
                          <a:rPr lang="en-US" i="1" smtClean="0">
                            <a:solidFill>
                              <a:srgbClr val="C00000"/>
                            </a:solidFill>
                            <a:latin typeface="Cambria Math" panose="02040503050406030204" pitchFamily="18" charset="0"/>
                            <a:ea typeface="Cambria Math" panose="02040503050406030204" pitchFamily="18" charset="0"/>
                          </a:rPr>
                          <m:t>𝑝𝑜𝑙𝑦</m:t>
                        </m:r>
                        <m:d>
                          <m:dPr>
                            <m:ctrlPr>
                              <a:rPr lang="en-US" i="1" smtClean="0">
                                <a:solidFill>
                                  <a:srgbClr val="C00000"/>
                                </a:solidFill>
                                <a:latin typeface="Cambria Math" panose="02040503050406030204" pitchFamily="18" charset="0"/>
                                <a:ea typeface="Cambria Math" panose="02040503050406030204" pitchFamily="18" charset="0"/>
                              </a:rPr>
                            </m:ctrlPr>
                          </m:dPr>
                          <m:e>
                            <m:r>
                              <a:rPr lang="en-US" i="1" smtClean="0">
                                <a:solidFill>
                                  <a:srgbClr val="C00000"/>
                                </a:solidFill>
                                <a:latin typeface="Cambria Math" panose="02040503050406030204" pitchFamily="18" charset="0"/>
                                <a:ea typeface="Cambria Math" panose="02040503050406030204" pitchFamily="18" charset="0"/>
                              </a:rPr>
                              <m:t>𝑛</m:t>
                            </m:r>
                          </m:e>
                        </m:d>
                      </m:den>
                    </m:f>
                  </m:oMath>
                </a14:m>
                <a:r>
                  <a:rPr lang="en-US" i="1" dirty="0"/>
                  <a:t>, the sketch matrix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rPr>
                      <m:t>𝐴</m:t>
                    </m:r>
                  </m:oMath>
                </a14:m>
                <a:r>
                  <a:rPr lang="en-US" i="1" dirty="0"/>
                  <a:t> “passes” through to the covariance</a:t>
                </a:r>
              </a:p>
              <a:p>
                <a:pPr>
                  <a:buClr>
                    <a:schemeClr val="tx1"/>
                  </a:buClr>
                </a:pPr>
                <a:endParaRPr lang="en-US" sz="3200" dirty="0"/>
              </a:p>
              <a:p>
                <a:pPr>
                  <a:buClr>
                    <a:schemeClr val="tx1"/>
                  </a:buClr>
                </a:pPr>
                <a:endParaRPr lang="en-US" sz="3200" dirty="0"/>
              </a:p>
            </p:txBody>
          </p:sp>
        </mc:Choice>
        <mc:Fallback>
          <p:sp>
            <p:nvSpPr>
              <p:cNvPr id="5" name="Content Placeholder 2">
                <a:extLst>
                  <a:ext uri="{FF2B5EF4-FFF2-40B4-BE49-F238E27FC236}">
                    <a16:creationId xmlns:a16="http://schemas.microsoft.com/office/drawing/2014/main" id="{3C35185A-F584-4B8B-8051-7AA4ACDCB204}"/>
                  </a:ext>
                </a:extLst>
              </p:cNvPr>
              <p:cNvSpPr txBox="1">
                <a:spLocks noRot="1" noChangeAspect="1" noMove="1" noResize="1" noEditPoints="1" noAdjustHandles="1" noChangeArrowheads="1" noChangeShapeType="1" noTextEdit="1"/>
              </p:cNvSpPr>
              <p:nvPr/>
            </p:nvSpPr>
            <p:spPr>
              <a:xfrm>
                <a:off x="838199" y="5640404"/>
                <a:ext cx="10515600" cy="721895"/>
              </a:xfrm>
              <a:prstGeom prst="rect">
                <a:avLst/>
              </a:prstGeom>
              <a:blipFill>
                <a:blip r:embed="rId4"/>
                <a:stretch>
                  <a:fillRect t="-2521" b="-840"/>
                </a:stretch>
              </a:blipFill>
            </p:spPr>
            <p:txBody>
              <a:bodyPr/>
              <a:lstStyle/>
              <a:p>
                <a:r>
                  <a:rPr lang="en-US">
                    <a:noFill/>
                  </a:rPr>
                  <a:t> </a:t>
                </a:r>
              </a:p>
            </p:txBody>
          </p:sp>
        </mc:Fallback>
      </mc:AlternateContent>
    </p:spTree>
    <p:extLst>
      <p:ext uri="{BB962C8B-B14F-4D97-AF65-F5344CB8AC3E}">
        <p14:creationId xmlns:p14="http://schemas.microsoft.com/office/powerpoint/2010/main" val="322560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6FB39-D7C9-5088-816F-7DE67C6D5647}"/>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73955F9B-ED22-44B7-ACD7-41CE55BCBF8E}"/>
                  </a:ext>
                </a:extLst>
              </p:cNvPr>
              <p:cNvSpPr txBox="1">
                <a:spLocks/>
              </p:cNvSpPr>
              <p:nvPr/>
            </p:nvSpPr>
            <p:spPr>
              <a:xfrm>
                <a:off x="838199" y="2422691"/>
                <a:ext cx="10515600" cy="3063709"/>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t>Suppose that </a:t>
                </a:r>
                <a14:m>
                  <m:oMath xmlns:m="http://schemas.openxmlformats.org/officeDocument/2006/math">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𝜎</m:t>
                        </m:r>
                      </m:e>
                      <m:sub>
                        <m:r>
                          <a:rPr lang="en-US" sz="3200" i="1">
                            <a:solidFill>
                              <a:srgbClr val="C40F0F"/>
                            </a:solidFill>
                            <a:latin typeface="Cambria Math" panose="02040503050406030204" pitchFamily="18" charset="0"/>
                            <a:ea typeface="Cambria Math" panose="02040503050406030204" pitchFamily="18" charset="0"/>
                          </a:rPr>
                          <m:t>𝑛</m:t>
                        </m:r>
                      </m:sub>
                    </m:sSub>
                    <m:r>
                      <a:rPr lang="en-US" sz="3200" i="1">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𝑆</m:t>
                    </m:r>
                    <m:r>
                      <a:rPr lang="en-US" sz="3200" i="1">
                        <a:solidFill>
                          <a:srgbClr val="C40F0F"/>
                        </a:solidFill>
                        <a:latin typeface="Cambria Math" panose="02040503050406030204" pitchFamily="18" charset="0"/>
                        <a:ea typeface="Cambria Math" panose="02040503050406030204" pitchFamily="18" charset="0"/>
                      </a:rPr>
                      <m:t>)&gt;</m:t>
                    </m:r>
                    <m:sSup>
                      <m:sSupPr>
                        <m:ctrlPr>
                          <a:rPr lang="en-US" sz="3200" i="1">
                            <a:solidFill>
                              <a:srgbClr val="C40F0F"/>
                            </a:solidFill>
                            <a:latin typeface="Cambria Math" panose="02040503050406030204" pitchFamily="18" charset="0"/>
                            <a:ea typeface="Cambria Math" panose="02040503050406030204" pitchFamily="18" charset="0"/>
                          </a:rPr>
                        </m:ctrlPr>
                      </m:sSupPr>
                      <m:e>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𝜆</m:t>
                            </m:r>
                          </m:e>
                          <m:sub>
                            <m:r>
                              <m:rPr>
                                <m:sty m:val="p"/>
                              </m:rPr>
                              <a:rPr lang="en-US" altLang="zh-CN" sz="3200">
                                <a:solidFill>
                                  <a:srgbClr val="C40F0F"/>
                                </a:solidFill>
                                <a:latin typeface="Cambria Math" panose="02040503050406030204" pitchFamily="18" charset="0"/>
                                <a:ea typeface="Cambria Math" panose="02040503050406030204" pitchFamily="18" charset="0"/>
                              </a:rPr>
                              <m:t>max</m:t>
                            </m:r>
                          </m:sub>
                        </m:sSub>
                        <m:r>
                          <a:rPr lang="en-US" sz="3200" i="1">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ℒ</m:t>
                        </m:r>
                      </m:e>
                      <m:sup>
                        <m:r>
                          <a:rPr lang="en-US" sz="3200" i="1">
                            <a:solidFill>
                              <a:srgbClr val="C40F0F"/>
                            </a:solidFill>
                            <a:latin typeface="Cambria Math" panose="02040503050406030204" pitchFamily="18" charset="0"/>
                            <a:ea typeface="Cambria Math" panose="02040503050406030204" pitchFamily="18" charset="0"/>
                          </a:rPr>
                          <m:t>⊥</m:t>
                        </m:r>
                      </m:sup>
                    </m:sSup>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𝐴</m:t>
                        </m:r>
                      </m:e>
                    </m:d>
                    <m:r>
                      <a:rPr lang="en-US" sz="3200" i="1">
                        <a:solidFill>
                          <a:srgbClr val="C40F0F"/>
                        </a:solidFill>
                        <a:latin typeface="Cambria Math" panose="02040503050406030204" pitchFamily="18" charset="0"/>
                        <a:ea typeface="Cambria Math" panose="02040503050406030204" pitchFamily="18" charset="0"/>
                      </a:rPr>
                      <m:t>)</m:t>
                    </m:r>
                    <m:rad>
                      <m:radPr>
                        <m:degHide m:val="on"/>
                        <m:ctrlPr>
                          <a:rPr lang="en-US" sz="3200" i="1">
                            <a:solidFill>
                              <a:srgbClr val="C40F0F"/>
                            </a:solidFill>
                            <a:latin typeface="Cambria Math" panose="02040503050406030204" pitchFamily="18" charset="0"/>
                            <a:ea typeface="Cambria Math" panose="02040503050406030204" pitchFamily="18" charset="0"/>
                          </a:rPr>
                        </m:ctrlPr>
                      </m:radPr>
                      <m:deg/>
                      <m:e>
                        <m:f>
                          <m:fPr>
                            <m:ctrlPr>
                              <a:rPr lang="en-US" sz="3200" i="1">
                                <a:solidFill>
                                  <a:srgbClr val="C40F0F"/>
                                </a:solidFill>
                                <a:latin typeface="Cambria Math" panose="02040503050406030204" pitchFamily="18" charset="0"/>
                                <a:ea typeface="Cambria Math" panose="02040503050406030204" pitchFamily="18" charset="0"/>
                              </a:rPr>
                            </m:ctrlPr>
                          </m:fPr>
                          <m:num>
                            <m:func>
                              <m:funcPr>
                                <m:ctrlPr>
                                  <a:rPr lang="en-US" sz="3200" i="1">
                                    <a:solidFill>
                                      <a:srgbClr val="C40F0F"/>
                                    </a:solidFill>
                                    <a:latin typeface="Cambria Math" panose="02040503050406030204" pitchFamily="18" charset="0"/>
                                    <a:ea typeface="Cambria Math" panose="02040503050406030204" pitchFamily="18" charset="0"/>
                                  </a:rPr>
                                </m:ctrlPr>
                              </m:funcPr>
                              <m:fName>
                                <m:r>
                                  <m:rPr>
                                    <m:sty m:val="p"/>
                                  </m:rPr>
                                  <a:rPr lang="en-US" sz="3200">
                                    <a:solidFill>
                                      <a:srgbClr val="C40F0F"/>
                                    </a:solidFill>
                                    <a:latin typeface="Cambria Math" panose="02040503050406030204" pitchFamily="18" charset="0"/>
                                    <a:ea typeface="Cambria Math" panose="02040503050406030204" pitchFamily="18" charset="0"/>
                                  </a:rPr>
                                  <m:t>ln</m:t>
                                </m:r>
                              </m:fName>
                              <m:e>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2</m:t>
                                    </m:r>
                                    <m:r>
                                      <a:rPr lang="en-US" sz="3200" i="1">
                                        <a:solidFill>
                                          <a:srgbClr val="C40F0F"/>
                                        </a:solidFill>
                                        <a:latin typeface="Cambria Math" panose="02040503050406030204" pitchFamily="18" charset="0"/>
                                        <a:ea typeface="Cambria Math" panose="02040503050406030204" pitchFamily="18" charset="0"/>
                                      </a:rPr>
                                      <m:t>𝑛</m:t>
                                    </m:r>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1+</m:t>
                                        </m:r>
                                        <m:f>
                                          <m:fPr>
                                            <m:ctrlPr>
                                              <a:rPr lang="en-US" sz="3200" i="1">
                                                <a:solidFill>
                                                  <a:srgbClr val="C40F0F"/>
                                                </a:solidFill>
                                                <a:latin typeface="Cambria Math" panose="02040503050406030204" pitchFamily="18" charset="0"/>
                                                <a:ea typeface="Cambria Math" panose="02040503050406030204" pitchFamily="18" charset="0"/>
                                              </a:rPr>
                                            </m:ctrlPr>
                                          </m:fPr>
                                          <m:num>
                                            <m:r>
                                              <a:rPr lang="en-US" sz="3200" i="1">
                                                <a:solidFill>
                                                  <a:srgbClr val="C40F0F"/>
                                                </a:solidFill>
                                                <a:latin typeface="Cambria Math" panose="02040503050406030204" pitchFamily="18" charset="0"/>
                                                <a:ea typeface="Cambria Math" panose="02040503050406030204" pitchFamily="18" charset="0"/>
                                              </a:rPr>
                                              <m:t>1</m:t>
                                            </m:r>
                                          </m:num>
                                          <m:den>
                                            <m:r>
                                              <a:rPr lang="en-US" sz="3200" i="1">
                                                <a:solidFill>
                                                  <a:srgbClr val="C40F0F"/>
                                                </a:solidFill>
                                                <a:latin typeface="Cambria Math" panose="02040503050406030204" pitchFamily="18" charset="0"/>
                                                <a:ea typeface="Cambria Math" panose="02040503050406030204" pitchFamily="18" charset="0"/>
                                              </a:rPr>
                                              <m:t>𝜀</m:t>
                                            </m:r>
                                          </m:den>
                                        </m:f>
                                      </m:e>
                                    </m:d>
                                  </m:e>
                                </m:d>
                              </m:e>
                            </m:func>
                          </m:num>
                          <m:den>
                            <m:r>
                              <a:rPr lang="en-US" sz="3200" i="1">
                                <a:solidFill>
                                  <a:srgbClr val="C40F0F"/>
                                </a:solidFill>
                                <a:latin typeface="Cambria Math" panose="02040503050406030204" pitchFamily="18" charset="0"/>
                                <a:ea typeface="Cambria Math" panose="02040503050406030204" pitchFamily="18" charset="0"/>
                              </a:rPr>
                              <m:t>𝜋</m:t>
                            </m:r>
                          </m:den>
                        </m:f>
                      </m:e>
                    </m:rad>
                  </m:oMath>
                </a14:m>
                <a:r>
                  <a:rPr lang="en-US" sz="3200" dirty="0"/>
                  <a:t>, then</a:t>
                </a:r>
              </a:p>
              <a:p>
                <a:pPr marL="0" indent="0">
                  <a:buClr>
                    <a:schemeClr val="tx1"/>
                  </a:buClr>
                  <a:buNone/>
                </a:pPr>
                <a14:m>
                  <m:oMathPara xmlns:m="http://schemas.openxmlformats.org/officeDocument/2006/math">
                    <m:oMathParaPr>
                      <m:jc m:val="centerGroup"/>
                    </m:oMathParaPr>
                    <m:oMath xmlns:m="http://schemas.openxmlformats.org/officeDocument/2006/math">
                      <m:r>
                        <a:rPr lang="en-US" sz="3200">
                          <a:solidFill>
                            <a:srgbClr val="C40F0F"/>
                          </a:solidFill>
                          <a:latin typeface="Cambria Math" panose="02040503050406030204" pitchFamily="18" charset="0"/>
                          <a:ea typeface="Cambria Math" panose="02040503050406030204" pitchFamily="18" charset="0"/>
                        </a:rPr>
                        <m:t>1</m:t>
                      </m:r>
                      <m:r>
                        <a:rPr lang="en-US" sz="3200" i="1">
                          <a:solidFill>
                            <a:srgbClr val="C40F0F"/>
                          </a:solidFill>
                          <a:latin typeface="Cambria Math" panose="02040503050406030204" pitchFamily="18" charset="0"/>
                          <a:ea typeface="Cambria Math" panose="02040503050406030204" pitchFamily="18" charset="0"/>
                        </a:rPr>
                        <m:t>−2</m:t>
                      </m:r>
                      <m:r>
                        <a:rPr lang="en-US" sz="3200" i="1">
                          <a:solidFill>
                            <a:srgbClr val="C40F0F"/>
                          </a:solidFill>
                          <a:latin typeface="Cambria Math" panose="02040503050406030204" pitchFamily="18" charset="0"/>
                          <a:ea typeface="Cambria Math" panose="02040503050406030204" pitchFamily="18" charset="0"/>
                        </a:rPr>
                        <m:t>𝜀</m:t>
                      </m:r>
                      <m:r>
                        <a:rPr lang="en-US" sz="3200" i="1">
                          <a:solidFill>
                            <a:srgbClr val="C40F0F"/>
                          </a:solidFill>
                          <a:latin typeface="Cambria Math" panose="02040503050406030204" pitchFamily="18" charset="0"/>
                          <a:ea typeface="Cambria Math" panose="02040503050406030204" pitchFamily="18" charset="0"/>
                        </a:rPr>
                        <m:t>≤</m:t>
                      </m:r>
                      <m:f>
                        <m:fPr>
                          <m:ctrlPr>
                            <a:rPr lang="en-US" sz="3200" i="1">
                              <a:solidFill>
                                <a:srgbClr val="C40F0F"/>
                              </a:solidFill>
                              <a:latin typeface="Cambria Math" panose="02040503050406030204" pitchFamily="18" charset="0"/>
                              <a:ea typeface="Cambria Math" panose="02040503050406030204" pitchFamily="18" charset="0"/>
                            </a:rPr>
                          </m:ctrlPr>
                        </m:fPr>
                        <m:num>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𝜌</m:t>
                              </m:r>
                            </m:e>
                            <m:sub>
                              <m:r>
                                <a:rPr lang="en-US" sz="3200" i="1">
                                  <a:solidFill>
                                    <a:srgbClr val="C40F0F"/>
                                  </a:solidFill>
                                  <a:latin typeface="Cambria Math" panose="02040503050406030204" pitchFamily="18" charset="0"/>
                                  <a:ea typeface="Cambria Math" panose="02040503050406030204" pitchFamily="18" charset="0"/>
                                </a:rPr>
                                <m:t>𝐴𝑥</m:t>
                              </m:r>
                            </m:sub>
                          </m:sSub>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𝑧</m:t>
                              </m:r>
                            </m:e>
                          </m:d>
                        </m:num>
                        <m:den>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𝜌</m:t>
                              </m:r>
                            </m:e>
                            <m:sub>
                              <m:r>
                                <a:rPr lang="en-US" sz="3200" i="1">
                                  <a:solidFill>
                                    <a:srgbClr val="C40F0F"/>
                                  </a:solidFill>
                                  <a:latin typeface="Cambria Math" panose="02040503050406030204" pitchFamily="18" charset="0"/>
                                  <a:ea typeface="Cambria Math" panose="02040503050406030204" pitchFamily="18" charset="0"/>
                                </a:rPr>
                                <m:t>𝑦</m:t>
                              </m:r>
                            </m:sub>
                          </m:sSub>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𝑧</m:t>
                              </m:r>
                            </m:e>
                          </m:d>
                        </m:den>
                      </m:f>
                      <m:r>
                        <a:rPr lang="en-US" sz="3200" i="1">
                          <a:solidFill>
                            <a:srgbClr val="C40F0F"/>
                          </a:solidFill>
                          <a:latin typeface="Cambria Math" panose="02040503050406030204" pitchFamily="18" charset="0"/>
                          <a:ea typeface="Cambria Math" panose="02040503050406030204" pitchFamily="18" charset="0"/>
                        </a:rPr>
                        <m:t>≤1+2</m:t>
                      </m:r>
                      <m:r>
                        <a:rPr lang="en-US" sz="3200" i="1">
                          <a:solidFill>
                            <a:srgbClr val="C40F0F"/>
                          </a:solidFill>
                          <a:latin typeface="Cambria Math" panose="02040503050406030204" pitchFamily="18" charset="0"/>
                          <a:ea typeface="Cambria Math" panose="02040503050406030204" pitchFamily="18" charset="0"/>
                        </a:rPr>
                        <m:t>𝜀</m:t>
                      </m:r>
                      <m:r>
                        <a:rPr lang="en-US" sz="3200" i="1">
                          <a:latin typeface="Cambria Math" panose="02040503050406030204" pitchFamily="18" charset="0"/>
                          <a:ea typeface="Cambria Math" panose="02040503050406030204" pitchFamily="18" charset="0"/>
                        </a:rPr>
                        <m:t>,</m:t>
                      </m:r>
                    </m:oMath>
                  </m:oMathPara>
                </a14:m>
                <a:endParaRPr lang="en-US" sz="3200" dirty="0"/>
              </a:p>
              <a:p>
                <a:pPr marL="0" indent="0">
                  <a:buClr>
                    <a:schemeClr val="tx1"/>
                  </a:buClr>
                  <a:buNone/>
                </a:pPr>
                <a:r>
                  <a:rPr lang="en-US" sz="3200" dirty="0"/>
                  <a:t>where </a:t>
                </a:r>
                <a14:m>
                  <m:oMath xmlns:m="http://schemas.openxmlformats.org/officeDocument/2006/math">
                    <m:r>
                      <a:rPr lang="en-US" altLang="zh-CN" sz="3200" i="1">
                        <a:solidFill>
                          <a:srgbClr val="C40F0F"/>
                        </a:solidFill>
                        <a:latin typeface="Cambria Math" panose="02040503050406030204" pitchFamily="18" charset="0"/>
                        <a:ea typeface="Cambria Math" panose="02040503050406030204" pitchFamily="18" charset="0"/>
                      </a:rPr>
                      <m:t>𝜌</m:t>
                    </m:r>
                    <m:r>
                      <a:rPr lang="en-US" altLang="zh-CN" sz="3200" i="1">
                        <a:solidFill>
                          <a:srgbClr val="C40F0F"/>
                        </a:solidFill>
                        <a:latin typeface="Cambria Math" panose="02040503050406030204" pitchFamily="18" charset="0"/>
                        <a:ea typeface="Cambria Math" panose="02040503050406030204" pitchFamily="18" charset="0"/>
                      </a:rPr>
                      <m:t>(</m:t>
                    </m:r>
                    <m:r>
                      <a:rPr lang="en-US" altLang="zh-CN" sz="3200" i="1">
                        <a:solidFill>
                          <a:srgbClr val="C40F0F"/>
                        </a:solidFill>
                        <a:latin typeface="Cambria Math" panose="02040503050406030204" pitchFamily="18" charset="0"/>
                        <a:ea typeface="Cambria Math" panose="02040503050406030204" pitchFamily="18" charset="0"/>
                      </a:rPr>
                      <m:t>𝑧</m:t>
                    </m:r>
                    <m:r>
                      <a:rPr lang="en-US" altLang="zh-CN" sz="3200" i="1">
                        <a:solidFill>
                          <a:srgbClr val="C40F0F"/>
                        </a:solidFill>
                        <a:latin typeface="Cambria Math" panose="02040503050406030204" pitchFamily="18" charset="0"/>
                        <a:ea typeface="Cambria Math" panose="02040503050406030204" pitchFamily="18" charset="0"/>
                      </a:rPr>
                      <m:t>)</m:t>
                    </m:r>
                  </m:oMath>
                </a14:m>
                <a:r>
                  <a:rPr lang="en-US" altLang="zh-CN" sz="3200" dirty="0"/>
                  <a:t> denotes the PMF, </a:t>
                </a:r>
                <a14:m>
                  <m:oMath xmlns:m="http://schemas.openxmlformats.org/officeDocument/2006/math">
                    <m:sSub>
                      <m:sSubPr>
                        <m:ctrlPr>
                          <a:rPr lang="en-US" altLang="zh-CN" sz="3200" i="1">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𝑥</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ub>
                    </m:sSub>
                  </m:oMath>
                </a14:m>
                <a:r>
                  <a:rPr lang="en-US" altLang="zh-CN" sz="3200" dirty="0"/>
                  <a:t>, and </a:t>
                </a:r>
                <a14:m>
                  <m:oMath xmlns:m="http://schemas.openxmlformats.org/officeDocument/2006/math">
                    <m:sSub>
                      <m:sSubPr>
                        <m:ctrlPr>
                          <a:rPr lang="en-US" altLang="zh-CN" sz="3200" i="1">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𝑦</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𝐴</m:t>
                            </m:r>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Sup>
                          <m:sSupPr>
                            <m:ctrlPr>
                              <a:rPr lang="en-US" altLang="zh-CN" sz="3200" i="1">
                                <a:solidFill>
                                  <a:srgbClr val="C40F0F"/>
                                </a:solidFill>
                                <a:latin typeface="Cambria Math" panose="02040503050406030204" pitchFamily="18" charset="0"/>
                              </a:rPr>
                            </m:ctrlPr>
                          </m:sSupPr>
                          <m:e>
                            <m:r>
                              <a:rPr lang="en-US" altLang="zh-CN" sz="3200" i="1">
                                <a:solidFill>
                                  <a:srgbClr val="C40F0F"/>
                                </a:solidFill>
                                <a:latin typeface="Cambria Math" panose="02040503050406030204" pitchFamily="18" charset="0"/>
                              </a:rPr>
                              <m:t>𝐴</m:t>
                            </m:r>
                          </m:e>
                          <m:sup>
                            <m:r>
                              <a:rPr lang="en-US" altLang="zh-CN" sz="3200" i="1">
                                <a:solidFill>
                                  <a:srgbClr val="C40F0F"/>
                                </a:solidFill>
                                <a:latin typeface="Cambria Math" panose="02040503050406030204" pitchFamily="18" charset="0"/>
                              </a:rPr>
                              <m:t>𝑇</m:t>
                            </m:r>
                          </m:sup>
                        </m:sSup>
                      </m:sub>
                    </m:sSub>
                  </m:oMath>
                </a14:m>
                <a:endParaRPr lang="en-US" sz="3200" dirty="0"/>
              </a:p>
            </p:txBody>
          </p:sp>
        </mc:Choice>
        <mc:Fallback>
          <p:sp>
            <p:nvSpPr>
              <p:cNvPr id="9" name="Content Placeholder 2">
                <a:extLst>
                  <a:ext uri="{FF2B5EF4-FFF2-40B4-BE49-F238E27FC236}">
                    <a16:creationId xmlns:a16="http://schemas.microsoft.com/office/drawing/2014/main" id="{73955F9B-ED22-44B7-ACD7-41CE55BCBF8E}"/>
                  </a:ext>
                </a:extLst>
              </p:cNvPr>
              <p:cNvSpPr txBox="1">
                <a:spLocks noRot="1" noChangeAspect="1" noMove="1" noResize="1" noEditPoints="1" noAdjustHandles="1" noChangeArrowheads="1" noChangeShapeType="1" noTextEdit="1"/>
              </p:cNvSpPr>
              <p:nvPr/>
            </p:nvSpPr>
            <p:spPr>
              <a:xfrm>
                <a:off x="838199" y="2422691"/>
                <a:ext cx="10515600" cy="3063709"/>
              </a:xfrm>
              <a:prstGeom prst="rect">
                <a:avLst/>
              </a:prstGeom>
              <a:blipFill>
                <a:blip r:embed="rId3"/>
                <a:stretch>
                  <a:fillRect l="-1449" b="-25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3C8333B-6E6F-20D5-F510-81B1AF37A52A}"/>
              </a:ext>
            </a:extLst>
          </p:cNvPr>
          <p:cNvSpPr>
            <a:spLocks noGrp="1"/>
          </p:cNvSpPr>
          <p:nvPr>
            <p:ph type="title"/>
          </p:nvPr>
        </p:nvSpPr>
        <p:spPr/>
        <p:txBody>
          <a:bodyPr/>
          <a:lstStyle/>
          <a:p>
            <a:r>
              <a:rPr lang="en-US" dirty="0">
                <a:solidFill>
                  <a:srgbClr val="C00000"/>
                </a:solidFill>
              </a:rPr>
              <a:t>Lattice Theory Techniques</a:t>
            </a:r>
            <a:endParaRPr lang="en-US" dirty="0"/>
          </a:p>
        </p:txBody>
      </p:sp>
      <p:sp>
        <p:nvSpPr>
          <p:cNvPr id="4" name="矩形 3">
            <a:extLst>
              <a:ext uri="{FF2B5EF4-FFF2-40B4-BE49-F238E27FC236}">
                <a16:creationId xmlns:a16="http://schemas.microsoft.com/office/drawing/2014/main" id="{BF66A7D4-62F3-4BD6-A02D-6AA68B55FAF4}"/>
              </a:ext>
            </a:extLst>
          </p:cNvPr>
          <p:cNvSpPr/>
          <p:nvPr/>
        </p:nvSpPr>
        <p:spPr>
          <a:xfrm>
            <a:off x="838199" y="1823775"/>
            <a:ext cx="10515600" cy="584775"/>
          </a:xfrm>
          <a:prstGeom prst="rect">
            <a:avLst/>
          </a:prstGeom>
          <a:solidFill>
            <a:schemeClr val="bg1"/>
          </a:solidFill>
        </p:spPr>
        <p:txBody>
          <a:bodyPr wrap="square">
            <a:spAutoFit/>
          </a:bodyPr>
          <a:lstStyle/>
          <a:p>
            <a:pPr>
              <a:buClr>
                <a:schemeClr val="tx1"/>
              </a:buClr>
            </a:pPr>
            <a:r>
              <a:rPr lang="en-US" altLang="zh-CN" sz="3200" dirty="0" err="1">
                <a:solidFill>
                  <a:srgbClr val="00B050"/>
                </a:solidFill>
              </a:rPr>
              <a:t>Thm</a:t>
            </a:r>
            <a:r>
              <a:rPr lang="en-US" altLang="zh-CN" sz="3200" dirty="0"/>
              <a:t>. (Sufficient condition for small distributional gap </a:t>
            </a:r>
            <a:r>
              <a:rPr lang="en-US" altLang="zh-CN" sz="3200" dirty="0">
                <a:solidFill>
                  <a:schemeClr val="accent1"/>
                </a:solidFill>
              </a:rPr>
              <a:t>[AR16]</a:t>
            </a:r>
            <a:r>
              <a:rPr lang="en-US" altLang="zh-CN" sz="3200" dirty="0"/>
              <a:t>)</a:t>
            </a:r>
          </a:p>
        </p:txBody>
      </p:sp>
      <mc:AlternateContent xmlns:mc="http://schemas.openxmlformats.org/markup-compatibility/2006">
        <mc:Choice xmlns:a14="http://schemas.microsoft.com/office/drawing/2010/main" Requires="a14">
          <p:sp>
            <p:nvSpPr>
              <p:cNvPr id="5" name="对话气泡: 圆角矩形 4">
                <a:extLst>
                  <a:ext uri="{FF2B5EF4-FFF2-40B4-BE49-F238E27FC236}">
                    <a16:creationId xmlns:a16="http://schemas.microsoft.com/office/drawing/2014/main" id="{5C6BD856-794F-4D92-9AB1-4C879742E90C}"/>
                  </a:ext>
                </a:extLst>
              </p:cNvPr>
              <p:cNvSpPr/>
              <p:nvPr/>
            </p:nvSpPr>
            <p:spPr>
              <a:xfrm>
                <a:off x="3388192" y="3706428"/>
                <a:ext cx="6035041" cy="1010653"/>
              </a:xfrm>
              <a:prstGeom prst="wedgeRoundRectCallout">
                <a:avLst>
                  <a:gd name="adj1" fmla="val -36848"/>
                  <a:gd name="adj2" fmla="val -701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800" b="0" i="1" smtClean="0">
                            <a:solidFill>
                              <a:srgbClr val="FFC000"/>
                            </a:solidFill>
                            <a:latin typeface="Cambria Math" panose="02040503050406030204" pitchFamily="18" charset="0"/>
                            <a:ea typeface="Cambria Math" panose="02040503050406030204" pitchFamily="18" charset="0"/>
                          </a:rPr>
                        </m:ctrlPr>
                      </m:sSubPr>
                      <m:e>
                        <m:r>
                          <a:rPr lang="en-US" altLang="zh-CN" sz="2800" b="0" i="1" smtClean="0">
                            <a:solidFill>
                              <a:srgbClr val="FFC000"/>
                            </a:solidFill>
                            <a:latin typeface="Cambria Math" panose="02040503050406030204" pitchFamily="18" charset="0"/>
                            <a:ea typeface="Cambria Math" panose="02040503050406030204" pitchFamily="18" charset="0"/>
                          </a:rPr>
                          <m:t>𝜎</m:t>
                        </m:r>
                      </m:e>
                      <m:sub>
                        <m:r>
                          <a:rPr lang="en-US" altLang="zh-CN" sz="2800" b="0" i="1" smtClean="0">
                            <a:solidFill>
                              <a:srgbClr val="FFC000"/>
                            </a:solidFill>
                            <a:latin typeface="Cambria Math" panose="02040503050406030204" pitchFamily="18" charset="0"/>
                            <a:ea typeface="Cambria Math" panose="02040503050406030204" pitchFamily="18" charset="0"/>
                          </a:rPr>
                          <m:t>𝑛</m:t>
                        </m:r>
                      </m:sub>
                    </m:sSub>
                    <m:d>
                      <m:dPr>
                        <m:ctrlPr>
                          <a:rPr lang="en-US" altLang="zh-CN" sz="2800" i="1">
                            <a:solidFill>
                              <a:srgbClr val="FFC000"/>
                            </a:solidFill>
                            <a:latin typeface="Cambria Math" panose="02040503050406030204" pitchFamily="18" charset="0"/>
                            <a:ea typeface="Cambria Math" panose="02040503050406030204" pitchFamily="18" charset="0"/>
                          </a:rPr>
                        </m:ctrlPr>
                      </m:dPr>
                      <m:e>
                        <m:r>
                          <a:rPr lang="en-US" altLang="zh-CN" sz="2800" b="0" i="1" smtClean="0">
                            <a:solidFill>
                              <a:srgbClr val="FFC000"/>
                            </a:solidFill>
                            <a:latin typeface="Cambria Math" panose="02040503050406030204" pitchFamily="18" charset="0"/>
                            <a:ea typeface="Cambria Math" panose="02040503050406030204" pitchFamily="18" charset="0"/>
                          </a:rPr>
                          <m:t>𝑆</m:t>
                        </m:r>
                      </m:e>
                    </m:d>
                  </m:oMath>
                </a14:m>
                <a:r>
                  <a:rPr lang="en-US" altLang="zh-CN" sz="2800" dirty="0"/>
                  <a:t>: The smallest singular value of </a:t>
                </a:r>
                <a14:m>
                  <m:oMath xmlns:m="http://schemas.openxmlformats.org/officeDocument/2006/math">
                    <m:r>
                      <a:rPr lang="en-US" altLang="zh-CN" sz="2800" b="0" i="1" smtClean="0">
                        <a:solidFill>
                          <a:srgbClr val="FFC000"/>
                        </a:solidFill>
                        <a:latin typeface="Cambria Math" panose="02040503050406030204" pitchFamily="18" charset="0"/>
                        <a:ea typeface="Cambria Math" panose="02040503050406030204" pitchFamily="18" charset="0"/>
                      </a:rPr>
                      <m:t>𝑆</m:t>
                    </m:r>
                  </m:oMath>
                </a14:m>
                <a:endParaRPr lang="zh-CN" altLang="en-US" sz="2800" dirty="0"/>
              </a:p>
            </p:txBody>
          </p:sp>
        </mc:Choice>
        <mc:Fallback>
          <p:sp>
            <p:nvSpPr>
              <p:cNvPr id="5" name="对话气泡: 圆角矩形 4">
                <a:extLst>
                  <a:ext uri="{FF2B5EF4-FFF2-40B4-BE49-F238E27FC236}">
                    <a16:creationId xmlns:a16="http://schemas.microsoft.com/office/drawing/2014/main" id="{5C6BD856-794F-4D92-9AB1-4C879742E90C}"/>
                  </a:ext>
                </a:extLst>
              </p:cNvPr>
              <p:cNvSpPr>
                <a:spLocks noRot="1" noChangeAspect="1" noMove="1" noResize="1" noEditPoints="1" noAdjustHandles="1" noChangeArrowheads="1" noChangeShapeType="1" noTextEdit="1"/>
              </p:cNvSpPr>
              <p:nvPr/>
            </p:nvSpPr>
            <p:spPr>
              <a:xfrm>
                <a:off x="3388192" y="3706428"/>
                <a:ext cx="6035041" cy="1010653"/>
              </a:xfrm>
              <a:prstGeom prst="wedgeRoundRectCallout">
                <a:avLst>
                  <a:gd name="adj1" fmla="val -36848"/>
                  <a:gd name="adj2" fmla="val -70114"/>
                  <a:gd name="adj3" fmla="val 16667"/>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9125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A22E9-FF8B-61AE-E8FA-4DE5F8C15277}"/>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2D2949CB-10CD-18CB-1CDB-D3A81310334D}"/>
                  </a:ext>
                </a:extLst>
              </p:cNvPr>
              <p:cNvSpPr txBox="1">
                <a:spLocks/>
              </p:cNvSpPr>
              <p:nvPr/>
            </p:nvSpPr>
            <p:spPr>
              <a:xfrm>
                <a:off x="838199" y="2422691"/>
                <a:ext cx="10515600" cy="3063709"/>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t>Suppose that </a:t>
                </a:r>
                <a14:m>
                  <m:oMath xmlns:m="http://schemas.openxmlformats.org/officeDocument/2006/math">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𝜎</m:t>
                        </m:r>
                      </m:e>
                      <m:sub>
                        <m:r>
                          <a:rPr lang="en-US" sz="3200" i="1">
                            <a:solidFill>
                              <a:srgbClr val="C40F0F"/>
                            </a:solidFill>
                            <a:latin typeface="Cambria Math" panose="02040503050406030204" pitchFamily="18" charset="0"/>
                            <a:ea typeface="Cambria Math" panose="02040503050406030204" pitchFamily="18" charset="0"/>
                          </a:rPr>
                          <m:t>𝑛</m:t>
                        </m:r>
                      </m:sub>
                    </m:sSub>
                    <m:r>
                      <a:rPr lang="en-US" sz="3200" i="1">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𝑆</m:t>
                    </m:r>
                    <m:r>
                      <a:rPr lang="en-US" sz="3200" i="1">
                        <a:solidFill>
                          <a:srgbClr val="C40F0F"/>
                        </a:solidFill>
                        <a:latin typeface="Cambria Math" panose="02040503050406030204" pitchFamily="18" charset="0"/>
                        <a:ea typeface="Cambria Math" panose="02040503050406030204" pitchFamily="18" charset="0"/>
                      </a:rPr>
                      <m:t>)&gt;</m:t>
                    </m:r>
                    <m:sSup>
                      <m:sSupPr>
                        <m:ctrlPr>
                          <a:rPr lang="en-US" sz="3200" i="1">
                            <a:solidFill>
                              <a:srgbClr val="C40F0F"/>
                            </a:solidFill>
                            <a:latin typeface="Cambria Math" panose="02040503050406030204" pitchFamily="18" charset="0"/>
                            <a:ea typeface="Cambria Math" panose="02040503050406030204" pitchFamily="18" charset="0"/>
                          </a:rPr>
                        </m:ctrlPr>
                      </m:sSupPr>
                      <m:e>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𝜆</m:t>
                            </m:r>
                          </m:e>
                          <m:sub>
                            <m:r>
                              <m:rPr>
                                <m:sty m:val="p"/>
                              </m:rPr>
                              <a:rPr lang="en-US" altLang="zh-CN" sz="3200">
                                <a:solidFill>
                                  <a:srgbClr val="C40F0F"/>
                                </a:solidFill>
                                <a:latin typeface="Cambria Math" panose="02040503050406030204" pitchFamily="18" charset="0"/>
                                <a:ea typeface="Cambria Math" panose="02040503050406030204" pitchFamily="18" charset="0"/>
                              </a:rPr>
                              <m:t>max</m:t>
                            </m:r>
                          </m:sub>
                        </m:sSub>
                        <m:r>
                          <a:rPr lang="en-US" sz="3200" i="1">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ℒ</m:t>
                        </m:r>
                      </m:e>
                      <m:sup>
                        <m:r>
                          <a:rPr lang="en-US" sz="3200" i="1">
                            <a:solidFill>
                              <a:srgbClr val="C40F0F"/>
                            </a:solidFill>
                            <a:latin typeface="Cambria Math" panose="02040503050406030204" pitchFamily="18" charset="0"/>
                            <a:ea typeface="Cambria Math" panose="02040503050406030204" pitchFamily="18" charset="0"/>
                          </a:rPr>
                          <m:t>⊥</m:t>
                        </m:r>
                      </m:sup>
                    </m:sSup>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𝐴</m:t>
                        </m:r>
                      </m:e>
                    </m:d>
                    <m:r>
                      <a:rPr lang="en-US" sz="3200" i="1">
                        <a:solidFill>
                          <a:srgbClr val="C40F0F"/>
                        </a:solidFill>
                        <a:latin typeface="Cambria Math" panose="02040503050406030204" pitchFamily="18" charset="0"/>
                        <a:ea typeface="Cambria Math" panose="02040503050406030204" pitchFamily="18" charset="0"/>
                      </a:rPr>
                      <m:t>)</m:t>
                    </m:r>
                    <m:rad>
                      <m:radPr>
                        <m:degHide m:val="on"/>
                        <m:ctrlPr>
                          <a:rPr lang="en-US" sz="3200" i="1">
                            <a:solidFill>
                              <a:srgbClr val="C40F0F"/>
                            </a:solidFill>
                            <a:latin typeface="Cambria Math" panose="02040503050406030204" pitchFamily="18" charset="0"/>
                            <a:ea typeface="Cambria Math" panose="02040503050406030204" pitchFamily="18" charset="0"/>
                          </a:rPr>
                        </m:ctrlPr>
                      </m:radPr>
                      <m:deg/>
                      <m:e>
                        <m:f>
                          <m:fPr>
                            <m:ctrlPr>
                              <a:rPr lang="en-US" sz="3200" i="1">
                                <a:solidFill>
                                  <a:srgbClr val="C40F0F"/>
                                </a:solidFill>
                                <a:latin typeface="Cambria Math" panose="02040503050406030204" pitchFamily="18" charset="0"/>
                                <a:ea typeface="Cambria Math" panose="02040503050406030204" pitchFamily="18" charset="0"/>
                              </a:rPr>
                            </m:ctrlPr>
                          </m:fPr>
                          <m:num>
                            <m:func>
                              <m:funcPr>
                                <m:ctrlPr>
                                  <a:rPr lang="en-US" sz="3200" i="1">
                                    <a:solidFill>
                                      <a:srgbClr val="C40F0F"/>
                                    </a:solidFill>
                                    <a:latin typeface="Cambria Math" panose="02040503050406030204" pitchFamily="18" charset="0"/>
                                    <a:ea typeface="Cambria Math" panose="02040503050406030204" pitchFamily="18" charset="0"/>
                                  </a:rPr>
                                </m:ctrlPr>
                              </m:funcPr>
                              <m:fName>
                                <m:r>
                                  <m:rPr>
                                    <m:sty m:val="p"/>
                                  </m:rPr>
                                  <a:rPr lang="en-US" sz="3200">
                                    <a:solidFill>
                                      <a:srgbClr val="C40F0F"/>
                                    </a:solidFill>
                                    <a:latin typeface="Cambria Math" panose="02040503050406030204" pitchFamily="18" charset="0"/>
                                    <a:ea typeface="Cambria Math" panose="02040503050406030204" pitchFamily="18" charset="0"/>
                                  </a:rPr>
                                  <m:t>ln</m:t>
                                </m:r>
                              </m:fName>
                              <m:e>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2</m:t>
                                    </m:r>
                                    <m:r>
                                      <a:rPr lang="en-US" sz="3200" i="1">
                                        <a:solidFill>
                                          <a:srgbClr val="C40F0F"/>
                                        </a:solidFill>
                                        <a:latin typeface="Cambria Math" panose="02040503050406030204" pitchFamily="18" charset="0"/>
                                        <a:ea typeface="Cambria Math" panose="02040503050406030204" pitchFamily="18" charset="0"/>
                                      </a:rPr>
                                      <m:t>𝑛</m:t>
                                    </m:r>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1+</m:t>
                                        </m:r>
                                        <m:f>
                                          <m:fPr>
                                            <m:ctrlPr>
                                              <a:rPr lang="en-US" sz="3200" i="1">
                                                <a:solidFill>
                                                  <a:srgbClr val="C40F0F"/>
                                                </a:solidFill>
                                                <a:latin typeface="Cambria Math" panose="02040503050406030204" pitchFamily="18" charset="0"/>
                                                <a:ea typeface="Cambria Math" panose="02040503050406030204" pitchFamily="18" charset="0"/>
                                              </a:rPr>
                                            </m:ctrlPr>
                                          </m:fPr>
                                          <m:num>
                                            <m:r>
                                              <a:rPr lang="en-US" sz="3200" i="1">
                                                <a:solidFill>
                                                  <a:srgbClr val="C40F0F"/>
                                                </a:solidFill>
                                                <a:latin typeface="Cambria Math" panose="02040503050406030204" pitchFamily="18" charset="0"/>
                                                <a:ea typeface="Cambria Math" panose="02040503050406030204" pitchFamily="18" charset="0"/>
                                              </a:rPr>
                                              <m:t>1</m:t>
                                            </m:r>
                                          </m:num>
                                          <m:den>
                                            <m:r>
                                              <a:rPr lang="en-US" sz="3200" i="1">
                                                <a:solidFill>
                                                  <a:srgbClr val="C40F0F"/>
                                                </a:solidFill>
                                                <a:latin typeface="Cambria Math" panose="02040503050406030204" pitchFamily="18" charset="0"/>
                                                <a:ea typeface="Cambria Math" panose="02040503050406030204" pitchFamily="18" charset="0"/>
                                              </a:rPr>
                                              <m:t>𝜀</m:t>
                                            </m:r>
                                          </m:den>
                                        </m:f>
                                      </m:e>
                                    </m:d>
                                  </m:e>
                                </m:d>
                              </m:e>
                            </m:func>
                          </m:num>
                          <m:den>
                            <m:r>
                              <a:rPr lang="en-US" sz="3200" i="1">
                                <a:solidFill>
                                  <a:srgbClr val="C40F0F"/>
                                </a:solidFill>
                                <a:latin typeface="Cambria Math" panose="02040503050406030204" pitchFamily="18" charset="0"/>
                                <a:ea typeface="Cambria Math" panose="02040503050406030204" pitchFamily="18" charset="0"/>
                              </a:rPr>
                              <m:t>𝜋</m:t>
                            </m:r>
                          </m:den>
                        </m:f>
                      </m:e>
                    </m:rad>
                  </m:oMath>
                </a14:m>
                <a:r>
                  <a:rPr lang="en-US" sz="3200" dirty="0"/>
                  <a:t>, then</a:t>
                </a:r>
              </a:p>
              <a:p>
                <a:pPr marL="0" indent="0">
                  <a:buClr>
                    <a:schemeClr val="tx1"/>
                  </a:buClr>
                  <a:buNone/>
                </a:pPr>
                <a14:m>
                  <m:oMathPara xmlns:m="http://schemas.openxmlformats.org/officeDocument/2006/math">
                    <m:oMathParaPr>
                      <m:jc m:val="centerGroup"/>
                    </m:oMathParaPr>
                    <m:oMath xmlns:m="http://schemas.openxmlformats.org/officeDocument/2006/math">
                      <m:r>
                        <a:rPr lang="en-US" sz="3200">
                          <a:solidFill>
                            <a:srgbClr val="C40F0F"/>
                          </a:solidFill>
                          <a:latin typeface="Cambria Math" panose="02040503050406030204" pitchFamily="18" charset="0"/>
                          <a:ea typeface="Cambria Math" panose="02040503050406030204" pitchFamily="18" charset="0"/>
                        </a:rPr>
                        <m:t>1</m:t>
                      </m:r>
                      <m:r>
                        <a:rPr lang="en-US" sz="3200" i="1">
                          <a:solidFill>
                            <a:srgbClr val="C40F0F"/>
                          </a:solidFill>
                          <a:latin typeface="Cambria Math" panose="02040503050406030204" pitchFamily="18" charset="0"/>
                          <a:ea typeface="Cambria Math" panose="02040503050406030204" pitchFamily="18" charset="0"/>
                        </a:rPr>
                        <m:t>−2</m:t>
                      </m:r>
                      <m:r>
                        <a:rPr lang="en-US" sz="3200" i="1">
                          <a:solidFill>
                            <a:srgbClr val="C40F0F"/>
                          </a:solidFill>
                          <a:latin typeface="Cambria Math" panose="02040503050406030204" pitchFamily="18" charset="0"/>
                          <a:ea typeface="Cambria Math" panose="02040503050406030204" pitchFamily="18" charset="0"/>
                        </a:rPr>
                        <m:t>𝜀</m:t>
                      </m:r>
                      <m:r>
                        <a:rPr lang="en-US" sz="3200" i="1">
                          <a:solidFill>
                            <a:srgbClr val="C40F0F"/>
                          </a:solidFill>
                          <a:latin typeface="Cambria Math" panose="02040503050406030204" pitchFamily="18" charset="0"/>
                          <a:ea typeface="Cambria Math" panose="02040503050406030204" pitchFamily="18" charset="0"/>
                        </a:rPr>
                        <m:t>≤</m:t>
                      </m:r>
                      <m:f>
                        <m:fPr>
                          <m:ctrlPr>
                            <a:rPr lang="en-US" sz="3200" i="1">
                              <a:solidFill>
                                <a:srgbClr val="C40F0F"/>
                              </a:solidFill>
                              <a:latin typeface="Cambria Math" panose="02040503050406030204" pitchFamily="18" charset="0"/>
                              <a:ea typeface="Cambria Math" panose="02040503050406030204" pitchFamily="18" charset="0"/>
                            </a:rPr>
                          </m:ctrlPr>
                        </m:fPr>
                        <m:num>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𝜌</m:t>
                              </m:r>
                            </m:e>
                            <m:sub>
                              <m:r>
                                <a:rPr lang="en-US" sz="3200" i="1">
                                  <a:solidFill>
                                    <a:srgbClr val="C40F0F"/>
                                  </a:solidFill>
                                  <a:latin typeface="Cambria Math" panose="02040503050406030204" pitchFamily="18" charset="0"/>
                                  <a:ea typeface="Cambria Math" panose="02040503050406030204" pitchFamily="18" charset="0"/>
                                </a:rPr>
                                <m:t>𝐴𝑥</m:t>
                              </m:r>
                            </m:sub>
                          </m:sSub>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𝑧</m:t>
                              </m:r>
                            </m:e>
                          </m:d>
                        </m:num>
                        <m:den>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𝜌</m:t>
                              </m:r>
                            </m:e>
                            <m:sub>
                              <m:r>
                                <a:rPr lang="en-US" sz="3200" i="1">
                                  <a:solidFill>
                                    <a:srgbClr val="C40F0F"/>
                                  </a:solidFill>
                                  <a:latin typeface="Cambria Math" panose="02040503050406030204" pitchFamily="18" charset="0"/>
                                  <a:ea typeface="Cambria Math" panose="02040503050406030204" pitchFamily="18" charset="0"/>
                                </a:rPr>
                                <m:t>𝑦</m:t>
                              </m:r>
                            </m:sub>
                          </m:sSub>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𝑧</m:t>
                              </m:r>
                            </m:e>
                          </m:d>
                        </m:den>
                      </m:f>
                      <m:r>
                        <a:rPr lang="en-US" sz="3200" i="1">
                          <a:solidFill>
                            <a:srgbClr val="C40F0F"/>
                          </a:solidFill>
                          <a:latin typeface="Cambria Math" panose="02040503050406030204" pitchFamily="18" charset="0"/>
                          <a:ea typeface="Cambria Math" panose="02040503050406030204" pitchFamily="18" charset="0"/>
                        </a:rPr>
                        <m:t>≤1+2</m:t>
                      </m:r>
                      <m:r>
                        <a:rPr lang="en-US" sz="3200" i="1">
                          <a:solidFill>
                            <a:srgbClr val="C40F0F"/>
                          </a:solidFill>
                          <a:latin typeface="Cambria Math" panose="02040503050406030204" pitchFamily="18" charset="0"/>
                          <a:ea typeface="Cambria Math" panose="02040503050406030204" pitchFamily="18" charset="0"/>
                        </a:rPr>
                        <m:t>𝜀</m:t>
                      </m:r>
                      <m:r>
                        <a:rPr lang="en-US" sz="3200" i="1">
                          <a:latin typeface="Cambria Math" panose="02040503050406030204" pitchFamily="18" charset="0"/>
                          <a:ea typeface="Cambria Math" panose="02040503050406030204" pitchFamily="18" charset="0"/>
                        </a:rPr>
                        <m:t>,</m:t>
                      </m:r>
                    </m:oMath>
                  </m:oMathPara>
                </a14:m>
                <a:endParaRPr lang="en-US" sz="3200" dirty="0"/>
              </a:p>
              <a:p>
                <a:pPr marL="0" indent="0">
                  <a:buClr>
                    <a:schemeClr val="tx1"/>
                  </a:buClr>
                  <a:buNone/>
                </a:pPr>
                <a:r>
                  <a:rPr lang="en-US" sz="3200" dirty="0"/>
                  <a:t>where </a:t>
                </a:r>
                <a14:m>
                  <m:oMath xmlns:m="http://schemas.openxmlformats.org/officeDocument/2006/math">
                    <m:r>
                      <a:rPr lang="en-US" altLang="zh-CN" sz="3200" i="1">
                        <a:solidFill>
                          <a:srgbClr val="C40F0F"/>
                        </a:solidFill>
                        <a:latin typeface="Cambria Math" panose="02040503050406030204" pitchFamily="18" charset="0"/>
                        <a:ea typeface="Cambria Math" panose="02040503050406030204" pitchFamily="18" charset="0"/>
                      </a:rPr>
                      <m:t>𝜌</m:t>
                    </m:r>
                    <m:r>
                      <a:rPr lang="en-US" altLang="zh-CN" sz="3200" i="1">
                        <a:solidFill>
                          <a:srgbClr val="C40F0F"/>
                        </a:solidFill>
                        <a:latin typeface="Cambria Math" panose="02040503050406030204" pitchFamily="18" charset="0"/>
                        <a:ea typeface="Cambria Math" panose="02040503050406030204" pitchFamily="18" charset="0"/>
                      </a:rPr>
                      <m:t>(</m:t>
                    </m:r>
                    <m:r>
                      <a:rPr lang="en-US" altLang="zh-CN" sz="3200" i="1">
                        <a:solidFill>
                          <a:srgbClr val="C40F0F"/>
                        </a:solidFill>
                        <a:latin typeface="Cambria Math" panose="02040503050406030204" pitchFamily="18" charset="0"/>
                        <a:ea typeface="Cambria Math" panose="02040503050406030204" pitchFamily="18" charset="0"/>
                      </a:rPr>
                      <m:t>𝑧</m:t>
                    </m:r>
                    <m:r>
                      <a:rPr lang="en-US" altLang="zh-CN" sz="3200" i="1">
                        <a:solidFill>
                          <a:srgbClr val="C40F0F"/>
                        </a:solidFill>
                        <a:latin typeface="Cambria Math" panose="02040503050406030204" pitchFamily="18" charset="0"/>
                        <a:ea typeface="Cambria Math" panose="02040503050406030204" pitchFamily="18" charset="0"/>
                      </a:rPr>
                      <m:t>)</m:t>
                    </m:r>
                  </m:oMath>
                </a14:m>
                <a:r>
                  <a:rPr lang="en-US" altLang="zh-CN" sz="3200" dirty="0"/>
                  <a:t> denotes the PMF, </a:t>
                </a:r>
                <a14:m>
                  <m:oMath xmlns:m="http://schemas.openxmlformats.org/officeDocument/2006/math">
                    <m:sSub>
                      <m:sSubPr>
                        <m:ctrlPr>
                          <a:rPr lang="en-US" altLang="zh-CN" sz="3200" i="1">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𝑥</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ub>
                    </m:sSub>
                  </m:oMath>
                </a14:m>
                <a:r>
                  <a:rPr lang="en-US" altLang="zh-CN" sz="3200" dirty="0"/>
                  <a:t>, and </a:t>
                </a:r>
                <a14:m>
                  <m:oMath xmlns:m="http://schemas.openxmlformats.org/officeDocument/2006/math">
                    <m:sSub>
                      <m:sSubPr>
                        <m:ctrlPr>
                          <a:rPr lang="en-US" altLang="zh-CN" sz="3200" i="1">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𝑦</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𝐴</m:t>
                            </m:r>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Sup>
                          <m:sSupPr>
                            <m:ctrlPr>
                              <a:rPr lang="en-US" altLang="zh-CN" sz="3200" i="1">
                                <a:solidFill>
                                  <a:srgbClr val="C40F0F"/>
                                </a:solidFill>
                                <a:latin typeface="Cambria Math" panose="02040503050406030204" pitchFamily="18" charset="0"/>
                              </a:rPr>
                            </m:ctrlPr>
                          </m:sSupPr>
                          <m:e>
                            <m:r>
                              <a:rPr lang="en-US" altLang="zh-CN" sz="3200" i="1">
                                <a:solidFill>
                                  <a:srgbClr val="C40F0F"/>
                                </a:solidFill>
                                <a:latin typeface="Cambria Math" panose="02040503050406030204" pitchFamily="18" charset="0"/>
                              </a:rPr>
                              <m:t>𝐴</m:t>
                            </m:r>
                          </m:e>
                          <m:sup>
                            <m:r>
                              <a:rPr lang="en-US" altLang="zh-CN" sz="3200" i="1">
                                <a:solidFill>
                                  <a:srgbClr val="C40F0F"/>
                                </a:solidFill>
                                <a:latin typeface="Cambria Math" panose="02040503050406030204" pitchFamily="18" charset="0"/>
                              </a:rPr>
                              <m:t>𝑇</m:t>
                            </m:r>
                          </m:sup>
                        </m:sSup>
                      </m:sub>
                    </m:sSub>
                  </m:oMath>
                </a14:m>
                <a:endParaRPr lang="en-US" sz="3200" dirty="0"/>
              </a:p>
            </p:txBody>
          </p:sp>
        </mc:Choice>
        <mc:Fallback>
          <p:sp>
            <p:nvSpPr>
              <p:cNvPr id="9" name="Content Placeholder 2">
                <a:extLst>
                  <a:ext uri="{FF2B5EF4-FFF2-40B4-BE49-F238E27FC236}">
                    <a16:creationId xmlns:a16="http://schemas.microsoft.com/office/drawing/2014/main" id="{2D2949CB-10CD-18CB-1CDB-D3A81310334D}"/>
                  </a:ext>
                </a:extLst>
              </p:cNvPr>
              <p:cNvSpPr txBox="1">
                <a:spLocks noRot="1" noChangeAspect="1" noMove="1" noResize="1" noEditPoints="1" noAdjustHandles="1" noChangeArrowheads="1" noChangeShapeType="1" noTextEdit="1"/>
              </p:cNvSpPr>
              <p:nvPr/>
            </p:nvSpPr>
            <p:spPr>
              <a:xfrm>
                <a:off x="838199" y="2422691"/>
                <a:ext cx="10515600" cy="3063709"/>
              </a:xfrm>
              <a:prstGeom prst="rect">
                <a:avLst/>
              </a:prstGeom>
              <a:blipFill>
                <a:blip r:embed="rId3"/>
                <a:stretch>
                  <a:fillRect l="-1449" b="-25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8A46EB9-40E5-D52A-9953-66DBE7778C63}"/>
              </a:ext>
            </a:extLst>
          </p:cNvPr>
          <p:cNvSpPr>
            <a:spLocks noGrp="1"/>
          </p:cNvSpPr>
          <p:nvPr>
            <p:ph type="title"/>
          </p:nvPr>
        </p:nvSpPr>
        <p:spPr/>
        <p:txBody>
          <a:bodyPr/>
          <a:lstStyle/>
          <a:p>
            <a:r>
              <a:rPr lang="en-US" dirty="0">
                <a:solidFill>
                  <a:srgbClr val="C00000"/>
                </a:solidFill>
              </a:rPr>
              <a:t>Lattice Theory Techniques</a:t>
            </a:r>
            <a:endParaRPr lang="en-US" dirty="0"/>
          </a:p>
        </p:txBody>
      </p:sp>
      <p:sp>
        <p:nvSpPr>
          <p:cNvPr id="4" name="矩形 3">
            <a:extLst>
              <a:ext uri="{FF2B5EF4-FFF2-40B4-BE49-F238E27FC236}">
                <a16:creationId xmlns:a16="http://schemas.microsoft.com/office/drawing/2014/main" id="{CFF0DB7F-0CB3-E677-1D77-90BB15C1BA83}"/>
              </a:ext>
            </a:extLst>
          </p:cNvPr>
          <p:cNvSpPr/>
          <p:nvPr/>
        </p:nvSpPr>
        <p:spPr>
          <a:xfrm>
            <a:off x="838199" y="1823775"/>
            <a:ext cx="10515600" cy="584775"/>
          </a:xfrm>
          <a:prstGeom prst="rect">
            <a:avLst/>
          </a:prstGeom>
          <a:solidFill>
            <a:schemeClr val="bg1"/>
          </a:solidFill>
        </p:spPr>
        <p:txBody>
          <a:bodyPr wrap="square">
            <a:spAutoFit/>
          </a:bodyPr>
          <a:lstStyle/>
          <a:p>
            <a:pPr>
              <a:buClr>
                <a:schemeClr val="tx1"/>
              </a:buClr>
            </a:pPr>
            <a:r>
              <a:rPr lang="en-US" altLang="zh-CN" sz="3200" dirty="0" err="1">
                <a:solidFill>
                  <a:srgbClr val="00B050"/>
                </a:solidFill>
              </a:rPr>
              <a:t>Thm</a:t>
            </a:r>
            <a:r>
              <a:rPr lang="en-US" altLang="zh-CN" sz="3200" dirty="0"/>
              <a:t>. (Sufficient condition for small distributional gap </a:t>
            </a:r>
            <a:r>
              <a:rPr lang="en-US" altLang="zh-CN" sz="3200" dirty="0">
                <a:solidFill>
                  <a:schemeClr val="accent1"/>
                </a:solidFill>
              </a:rPr>
              <a:t>[AR16]</a:t>
            </a:r>
            <a:r>
              <a:rPr lang="en-US" altLang="zh-CN" sz="3200" dirty="0"/>
              <a:t>)</a:t>
            </a:r>
          </a:p>
        </p:txBody>
      </p:sp>
      <mc:AlternateContent xmlns:mc="http://schemas.openxmlformats.org/markup-compatibility/2006">
        <mc:Choice xmlns:a14="http://schemas.microsoft.com/office/drawing/2010/main" Requires="a14">
          <p:sp>
            <p:nvSpPr>
              <p:cNvPr id="5" name="对话气泡: 圆角矩形 4">
                <a:extLst>
                  <a:ext uri="{FF2B5EF4-FFF2-40B4-BE49-F238E27FC236}">
                    <a16:creationId xmlns:a16="http://schemas.microsoft.com/office/drawing/2014/main" id="{64F05904-6E4F-EFF8-FB5D-7B462042F5D7}"/>
                  </a:ext>
                </a:extLst>
              </p:cNvPr>
              <p:cNvSpPr/>
              <p:nvPr/>
            </p:nvSpPr>
            <p:spPr>
              <a:xfrm>
                <a:off x="5226517" y="3773103"/>
                <a:ext cx="6035041" cy="1010653"/>
              </a:xfrm>
              <a:prstGeom prst="wedgeRoundRectCallout">
                <a:avLst>
                  <a:gd name="adj1" fmla="val -36848"/>
                  <a:gd name="adj2" fmla="val -701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p>
                      <m:sSupPr>
                        <m:ctrlPr>
                          <a:rPr lang="en-US" altLang="zh-CN" sz="2800" i="1" smtClean="0">
                            <a:solidFill>
                              <a:srgbClr val="FFC000"/>
                            </a:solidFill>
                            <a:latin typeface="Cambria Math" panose="02040503050406030204" pitchFamily="18" charset="0"/>
                            <a:ea typeface="Cambria Math" panose="02040503050406030204" pitchFamily="18" charset="0"/>
                          </a:rPr>
                        </m:ctrlPr>
                      </m:sSupPr>
                      <m:e>
                        <m:r>
                          <a:rPr lang="en-US" altLang="zh-CN" sz="2800" i="1">
                            <a:solidFill>
                              <a:srgbClr val="FFC000"/>
                            </a:solidFill>
                            <a:latin typeface="Cambria Math" panose="02040503050406030204" pitchFamily="18" charset="0"/>
                            <a:ea typeface="Cambria Math" panose="02040503050406030204" pitchFamily="18" charset="0"/>
                          </a:rPr>
                          <m:t>ℒ</m:t>
                        </m:r>
                      </m:e>
                      <m:sup>
                        <m:r>
                          <a:rPr lang="en-US" altLang="zh-CN" sz="2800" i="1">
                            <a:solidFill>
                              <a:srgbClr val="FFC000"/>
                            </a:solidFill>
                            <a:latin typeface="Cambria Math" panose="02040503050406030204" pitchFamily="18" charset="0"/>
                            <a:ea typeface="Cambria Math" panose="02040503050406030204" pitchFamily="18" charset="0"/>
                          </a:rPr>
                          <m:t>⊥</m:t>
                        </m:r>
                      </m:sup>
                    </m:sSup>
                    <m:d>
                      <m:dPr>
                        <m:ctrlPr>
                          <a:rPr lang="en-US" altLang="zh-CN" sz="2800" i="1">
                            <a:solidFill>
                              <a:srgbClr val="FFC000"/>
                            </a:solidFill>
                            <a:latin typeface="Cambria Math" panose="02040503050406030204" pitchFamily="18" charset="0"/>
                            <a:ea typeface="Cambria Math" panose="02040503050406030204" pitchFamily="18" charset="0"/>
                          </a:rPr>
                        </m:ctrlPr>
                      </m:dPr>
                      <m:e>
                        <m:r>
                          <a:rPr lang="en-US" altLang="zh-CN" sz="2800" i="1">
                            <a:solidFill>
                              <a:srgbClr val="FFC000"/>
                            </a:solidFill>
                            <a:latin typeface="Cambria Math" panose="02040503050406030204" pitchFamily="18" charset="0"/>
                            <a:ea typeface="Cambria Math" panose="02040503050406030204" pitchFamily="18" charset="0"/>
                          </a:rPr>
                          <m:t>𝐴</m:t>
                        </m:r>
                      </m:e>
                    </m:d>
                  </m:oMath>
                </a14:m>
                <a:r>
                  <a:rPr lang="en-US" altLang="zh-CN" sz="2800" dirty="0"/>
                  <a:t>: The lattice containing integer vectors orthogonal to the rowspan of</a:t>
                </a:r>
                <a14:m>
                  <m:oMath xmlns:m="http://schemas.openxmlformats.org/officeDocument/2006/math">
                    <m:r>
                      <a:rPr lang="en-US" altLang="zh-CN" sz="2800">
                        <a:solidFill>
                          <a:srgbClr val="C00000"/>
                        </a:solidFill>
                        <a:latin typeface="Cambria Math" panose="02040503050406030204" pitchFamily="18" charset="0"/>
                        <a:ea typeface="Cambria Math" panose="02040503050406030204" pitchFamily="18" charset="0"/>
                      </a:rPr>
                      <m:t> </m:t>
                    </m:r>
                    <m:r>
                      <a:rPr lang="en-US" altLang="zh-CN" sz="2800" i="1" smtClean="0">
                        <a:solidFill>
                          <a:srgbClr val="FFC000"/>
                        </a:solidFill>
                        <a:latin typeface="Cambria Math" panose="02040503050406030204" pitchFamily="18" charset="0"/>
                        <a:ea typeface="Cambria Math" panose="02040503050406030204" pitchFamily="18" charset="0"/>
                      </a:rPr>
                      <m:t>𝐴</m:t>
                    </m:r>
                  </m:oMath>
                </a14:m>
                <a:endParaRPr lang="zh-CN" altLang="en-US" sz="2800" dirty="0"/>
              </a:p>
            </p:txBody>
          </p:sp>
        </mc:Choice>
        <mc:Fallback>
          <p:sp>
            <p:nvSpPr>
              <p:cNvPr id="5" name="对话气泡: 圆角矩形 4">
                <a:extLst>
                  <a:ext uri="{FF2B5EF4-FFF2-40B4-BE49-F238E27FC236}">
                    <a16:creationId xmlns:a16="http://schemas.microsoft.com/office/drawing/2014/main" id="{64F05904-6E4F-EFF8-FB5D-7B462042F5D7}"/>
                  </a:ext>
                </a:extLst>
              </p:cNvPr>
              <p:cNvSpPr>
                <a:spLocks noRot="1" noChangeAspect="1" noMove="1" noResize="1" noEditPoints="1" noAdjustHandles="1" noChangeArrowheads="1" noChangeShapeType="1" noTextEdit="1"/>
              </p:cNvSpPr>
              <p:nvPr/>
            </p:nvSpPr>
            <p:spPr>
              <a:xfrm>
                <a:off x="5226517" y="3773103"/>
                <a:ext cx="6035041" cy="1010653"/>
              </a:xfrm>
              <a:prstGeom prst="wedgeRoundRectCallout">
                <a:avLst>
                  <a:gd name="adj1" fmla="val -36848"/>
                  <a:gd name="adj2" fmla="val -70114"/>
                  <a:gd name="adj3" fmla="val 16667"/>
                </a:avLst>
              </a:prstGeom>
              <a:blipFill>
                <a:blip r:embed="rId4"/>
                <a:stretch>
                  <a:fillRect l="-403" b="-10891"/>
                </a:stretch>
              </a:blipFill>
            </p:spPr>
            <p:txBody>
              <a:bodyPr/>
              <a:lstStyle/>
              <a:p>
                <a:r>
                  <a:rPr lang="en-US">
                    <a:noFill/>
                  </a:rPr>
                  <a:t> </a:t>
                </a:r>
              </a:p>
            </p:txBody>
          </p:sp>
        </mc:Fallback>
      </mc:AlternateContent>
    </p:spTree>
    <p:extLst>
      <p:ext uri="{BB962C8B-B14F-4D97-AF65-F5344CB8AC3E}">
        <p14:creationId xmlns:p14="http://schemas.microsoft.com/office/powerpoint/2010/main" val="287629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6FB39-D7C9-5088-816F-7DE67C6D5647}"/>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73955F9B-ED22-44B7-ACD7-41CE55BCBF8E}"/>
                  </a:ext>
                </a:extLst>
              </p:cNvPr>
              <p:cNvSpPr txBox="1">
                <a:spLocks/>
              </p:cNvSpPr>
              <p:nvPr/>
            </p:nvSpPr>
            <p:spPr>
              <a:xfrm>
                <a:off x="838199" y="2422691"/>
                <a:ext cx="10515600" cy="3063709"/>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t>Suppose that </a:t>
                </a:r>
                <a14:m>
                  <m:oMath xmlns:m="http://schemas.openxmlformats.org/officeDocument/2006/math">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𝜎</m:t>
                        </m:r>
                      </m:e>
                      <m:sub>
                        <m:r>
                          <a:rPr lang="en-US" sz="3200" i="1">
                            <a:solidFill>
                              <a:srgbClr val="C40F0F"/>
                            </a:solidFill>
                            <a:latin typeface="Cambria Math" panose="02040503050406030204" pitchFamily="18" charset="0"/>
                            <a:ea typeface="Cambria Math" panose="02040503050406030204" pitchFamily="18" charset="0"/>
                          </a:rPr>
                          <m:t>𝑛</m:t>
                        </m:r>
                      </m:sub>
                    </m:sSub>
                    <m:r>
                      <a:rPr lang="en-US" sz="3200" i="1">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𝑆</m:t>
                    </m:r>
                    <m:r>
                      <a:rPr lang="en-US" sz="3200" i="1">
                        <a:solidFill>
                          <a:srgbClr val="C40F0F"/>
                        </a:solidFill>
                        <a:latin typeface="Cambria Math" panose="02040503050406030204" pitchFamily="18" charset="0"/>
                        <a:ea typeface="Cambria Math" panose="02040503050406030204" pitchFamily="18" charset="0"/>
                      </a:rPr>
                      <m:t>)&gt;</m:t>
                    </m:r>
                    <m:sSup>
                      <m:sSupPr>
                        <m:ctrlPr>
                          <a:rPr lang="en-US" sz="3200" i="1">
                            <a:solidFill>
                              <a:srgbClr val="C40F0F"/>
                            </a:solidFill>
                            <a:latin typeface="Cambria Math" panose="02040503050406030204" pitchFamily="18" charset="0"/>
                            <a:ea typeface="Cambria Math" panose="02040503050406030204" pitchFamily="18" charset="0"/>
                          </a:rPr>
                        </m:ctrlPr>
                      </m:sSupPr>
                      <m:e>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𝜆</m:t>
                            </m:r>
                          </m:e>
                          <m:sub>
                            <m:r>
                              <m:rPr>
                                <m:sty m:val="p"/>
                              </m:rPr>
                              <a:rPr lang="en-US" altLang="zh-CN" sz="3200">
                                <a:solidFill>
                                  <a:srgbClr val="C40F0F"/>
                                </a:solidFill>
                                <a:latin typeface="Cambria Math" panose="02040503050406030204" pitchFamily="18" charset="0"/>
                                <a:ea typeface="Cambria Math" panose="02040503050406030204" pitchFamily="18" charset="0"/>
                              </a:rPr>
                              <m:t>max</m:t>
                            </m:r>
                          </m:sub>
                        </m:sSub>
                        <m:r>
                          <a:rPr lang="en-US" sz="3200" i="1">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ℒ</m:t>
                        </m:r>
                      </m:e>
                      <m:sup>
                        <m:r>
                          <a:rPr lang="en-US" sz="3200" i="1">
                            <a:solidFill>
                              <a:srgbClr val="C40F0F"/>
                            </a:solidFill>
                            <a:latin typeface="Cambria Math" panose="02040503050406030204" pitchFamily="18" charset="0"/>
                            <a:ea typeface="Cambria Math" panose="02040503050406030204" pitchFamily="18" charset="0"/>
                          </a:rPr>
                          <m:t>⊥</m:t>
                        </m:r>
                      </m:sup>
                    </m:sSup>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𝐴</m:t>
                        </m:r>
                      </m:e>
                    </m:d>
                    <m:r>
                      <a:rPr lang="en-US" sz="3200" i="1">
                        <a:solidFill>
                          <a:srgbClr val="C40F0F"/>
                        </a:solidFill>
                        <a:latin typeface="Cambria Math" panose="02040503050406030204" pitchFamily="18" charset="0"/>
                        <a:ea typeface="Cambria Math" panose="02040503050406030204" pitchFamily="18" charset="0"/>
                      </a:rPr>
                      <m:t>)</m:t>
                    </m:r>
                    <m:rad>
                      <m:radPr>
                        <m:degHide m:val="on"/>
                        <m:ctrlPr>
                          <a:rPr lang="en-US" sz="3200" i="1">
                            <a:solidFill>
                              <a:srgbClr val="C40F0F"/>
                            </a:solidFill>
                            <a:latin typeface="Cambria Math" panose="02040503050406030204" pitchFamily="18" charset="0"/>
                            <a:ea typeface="Cambria Math" panose="02040503050406030204" pitchFamily="18" charset="0"/>
                          </a:rPr>
                        </m:ctrlPr>
                      </m:radPr>
                      <m:deg/>
                      <m:e>
                        <m:f>
                          <m:fPr>
                            <m:ctrlPr>
                              <a:rPr lang="en-US" sz="3200" i="1">
                                <a:solidFill>
                                  <a:srgbClr val="C40F0F"/>
                                </a:solidFill>
                                <a:latin typeface="Cambria Math" panose="02040503050406030204" pitchFamily="18" charset="0"/>
                                <a:ea typeface="Cambria Math" panose="02040503050406030204" pitchFamily="18" charset="0"/>
                              </a:rPr>
                            </m:ctrlPr>
                          </m:fPr>
                          <m:num>
                            <m:func>
                              <m:funcPr>
                                <m:ctrlPr>
                                  <a:rPr lang="en-US" sz="3200" i="1">
                                    <a:solidFill>
                                      <a:srgbClr val="C40F0F"/>
                                    </a:solidFill>
                                    <a:latin typeface="Cambria Math" panose="02040503050406030204" pitchFamily="18" charset="0"/>
                                    <a:ea typeface="Cambria Math" panose="02040503050406030204" pitchFamily="18" charset="0"/>
                                  </a:rPr>
                                </m:ctrlPr>
                              </m:funcPr>
                              <m:fName>
                                <m:r>
                                  <m:rPr>
                                    <m:sty m:val="p"/>
                                  </m:rPr>
                                  <a:rPr lang="en-US" sz="3200">
                                    <a:solidFill>
                                      <a:srgbClr val="C40F0F"/>
                                    </a:solidFill>
                                    <a:latin typeface="Cambria Math" panose="02040503050406030204" pitchFamily="18" charset="0"/>
                                    <a:ea typeface="Cambria Math" panose="02040503050406030204" pitchFamily="18" charset="0"/>
                                  </a:rPr>
                                  <m:t>ln</m:t>
                                </m:r>
                              </m:fName>
                              <m:e>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2</m:t>
                                    </m:r>
                                    <m:r>
                                      <a:rPr lang="en-US" sz="3200" i="1">
                                        <a:solidFill>
                                          <a:srgbClr val="C40F0F"/>
                                        </a:solidFill>
                                        <a:latin typeface="Cambria Math" panose="02040503050406030204" pitchFamily="18" charset="0"/>
                                        <a:ea typeface="Cambria Math" panose="02040503050406030204" pitchFamily="18" charset="0"/>
                                      </a:rPr>
                                      <m:t>𝑛</m:t>
                                    </m:r>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1+</m:t>
                                        </m:r>
                                        <m:f>
                                          <m:fPr>
                                            <m:ctrlPr>
                                              <a:rPr lang="en-US" sz="3200" i="1">
                                                <a:solidFill>
                                                  <a:srgbClr val="C40F0F"/>
                                                </a:solidFill>
                                                <a:latin typeface="Cambria Math" panose="02040503050406030204" pitchFamily="18" charset="0"/>
                                                <a:ea typeface="Cambria Math" panose="02040503050406030204" pitchFamily="18" charset="0"/>
                                              </a:rPr>
                                            </m:ctrlPr>
                                          </m:fPr>
                                          <m:num>
                                            <m:r>
                                              <a:rPr lang="en-US" sz="3200" i="1">
                                                <a:solidFill>
                                                  <a:srgbClr val="C40F0F"/>
                                                </a:solidFill>
                                                <a:latin typeface="Cambria Math" panose="02040503050406030204" pitchFamily="18" charset="0"/>
                                                <a:ea typeface="Cambria Math" panose="02040503050406030204" pitchFamily="18" charset="0"/>
                                              </a:rPr>
                                              <m:t>1</m:t>
                                            </m:r>
                                          </m:num>
                                          <m:den>
                                            <m:r>
                                              <a:rPr lang="en-US" sz="3200" i="1">
                                                <a:solidFill>
                                                  <a:srgbClr val="C40F0F"/>
                                                </a:solidFill>
                                                <a:latin typeface="Cambria Math" panose="02040503050406030204" pitchFamily="18" charset="0"/>
                                                <a:ea typeface="Cambria Math" panose="02040503050406030204" pitchFamily="18" charset="0"/>
                                              </a:rPr>
                                              <m:t>𝜀</m:t>
                                            </m:r>
                                          </m:den>
                                        </m:f>
                                      </m:e>
                                    </m:d>
                                  </m:e>
                                </m:d>
                              </m:e>
                            </m:func>
                          </m:num>
                          <m:den>
                            <m:r>
                              <a:rPr lang="en-US" sz="3200" i="1">
                                <a:solidFill>
                                  <a:srgbClr val="C40F0F"/>
                                </a:solidFill>
                                <a:latin typeface="Cambria Math" panose="02040503050406030204" pitchFamily="18" charset="0"/>
                                <a:ea typeface="Cambria Math" panose="02040503050406030204" pitchFamily="18" charset="0"/>
                              </a:rPr>
                              <m:t>𝜋</m:t>
                            </m:r>
                          </m:den>
                        </m:f>
                      </m:e>
                    </m:rad>
                  </m:oMath>
                </a14:m>
                <a:r>
                  <a:rPr lang="en-US" sz="3200" dirty="0"/>
                  <a:t>, then</a:t>
                </a:r>
              </a:p>
              <a:p>
                <a:pPr marL="0" indent="0">
                  <a:buClr>
                    <a:schemeClr val="tx1"/>
                  </a:buClr>
                  <a:buNone/>
                </a:pPr>
                <a14:m>
                  <m:oMathPara xmlns:m="http://schemas.openxmlformats.org/officeDocument/2006/math">
                    <m:oMathParaPr>
                      <m:jc m:val="centerGroup"/>
                    </m:oMathParaPr>
                    <m:oMath xmlns:m="http://schemas.openxmlformats.org/officeDocument/2006/math">
                      <m:r>
                        <a:rPr lang="en-US" sz="3200">
                          <a:solidFill>
                            <a:srgbClr val="C40F0F"/>
                          </a:solidFill>
                          <a:latin typeface="Cambria Math" panose="02040503050406030204" pitchFamily="18" charset="0"/>
                          <a:ea typeface="Cambria Math" panose="02040503050406030204" pitchFamily="18" charset="0"/>
                        </a:rPr>
                        <m:t>1</m:t>
                      </m:r>
                      <m:r>
                        <a:rPr lang="en-US" sz="3200" i="1">
                          <a:solidFill>
                            <a:srgbClr val="C40F0F"/>
                          </a:solidFill>
                          <a:latin typeface="Cambria Math" panose="02040503050406030204" pitchFamily="18" charset="0"/>
                          <a:ea typeface="Cambria Math" panose="02040503050406030204" pitchFamily="18" charset="0"/>
                        </a:rPr>
                        <m:t>−2</m:t>
                      </m:r>
                      <m:r>
                        <a:rPr lang="en-US" sz="3200" i="1">
                          <a:solidFill>
                            <a:srgbClr val="C40F0F"/>
                          </a:solidFill>
                          <a:latin typeface="Cambria Math" panose="02040503050406030204" pitchFamily="18" charset="0"/>
                          <a:ea typeface="Cambria Math" panose="02040503050406030204" pitchFamily="18" charset="0"/>
                        </a:rPr>
                        <m:t>𝜀</m:t>
                      </m:r>
                      <m:r>
                        <a:rPr lang="en-US" sz="3200" i="1">
                          <a:solidFill>
                            <a:srgbClr val="C40F0F"/>
                          </a:solidFill>
                          <a:latin typeface="Cambria Math" panose="02040503050406030204" pitchFamily="18" charset="0"/>
                          <a:ea typeface="Cambria Math" panose="02040503050406030204" pitchFamily="18" charset="0"/>
                        </a:rPr>
                        <m:t>≤</m:t>
                      </m:r>
                      <m:f>
                        <m:fPr>
                          <m:ctrlPr>
                            <a:rPr lang="en-US" sz="3200" i="1">
                              <a:solidFill>
                                <a:srgbClr val="C40F0F"/>
                              </a:solidFill>
                              <a:latin typeface="Cambria Math" panose="02040503050406030204" pitchFamily="18" charset="0"/>
                              <a:ea typeface="Cambria Math" panose="02040503050406030204" pitchFamily="18" charset="0"/>
                            </a:rPr>
                          </m:ctrlPr>
                        </m:fPr>
                        <m:num>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𝜌</m:t>
                              </m:r>
                            </m:e>
                            <m:sub>
                              <m:r>
                                <a:rPr lang="en-US" sz="3200" i="1">
                                  <a:solidFill>
                                    <a:srgbClr val="C40F0F"/>
                                  </a:solidFill>
                                  <a:latin typeface="Cambria Math" panose="02040503050406030204" pitchFamily="18" charset="0"/>
                                  <a:ea typeface="Cambria Math" panose="02040503050406030204" pitchFamily="18" charset="0"/>
                                </a:rPr>
                                <m:t>𝐴𝑥</m:t>
                              </m:r>
                            </m:sub>
                          </m:sSub>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𝑧</m:t>
                              </m:r>
                            </m:e>
                          </m:d>
                        </m:num>
                        <m:den>
                          <m:sSub>
                            <m:sSubPr>
                              <m:ctrlPr>
                                <a:rPr lang="en-US" sz="3200" i="1">
                                  <a:solidFill>
                                    <a:srgbClr val="C40F0F"/>
                                  </a:solidFill>
                                  <a:latin typeface="Cambria Math" panose="02040503050406030204" pitchFamily="18" charset="0"/>
                                  <a:ea typeface="Cambria Math" panose="02040503050406030204" pitchFamily="18" charset="0"/>
                                </a:rPr>
                              </m:ctrlPr>
                            </m:sSubPr>
                            <m:e>
                              <m:r>
                                <a:rPr lang="en-US" sz="3200" i="1">
                                  <a:solidFill>
                                    <a:srgbClr val="C40F0F"/>
                                  </a:solidFill>
                                  <a:latin typeface="Cambria Math" panose="02040503050406030204" pitchFamily="18" charset="0"/>
                                  <a:ea typeface="Cambria Math" panose="02040503050406030204" pitchFamily="18" charset="0"/>
                                </a:rPr>
                                <m:t>𝜌</m:t>
                              </m:r>
                            </m:e>
                            <m:sub>
                              <m:r>
                                <a:rPr lang="en-US" sz="3200" i="1">
                                  <a:solidFill>
                                    <a:srgbClr val="C40F0F"/>
                                  </a:solidFill>
                                  <a:latin typeface="Cambria Math" panose="02040503050406030204" pitchFamily="18" charset="0"/>
                                  <a:ea typeface="Cambria Math" panose="02040503050406030204" pitchFamily="18" charset="0"/>
                                </a:rPr>
                                <m:t>𝑦</m:t>
                              </m:r>
                            </m:sub>
                          </m:sSub>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𝑧</m:t>
                              </m:r>
                            </m:e>
                          </m:d>
                        </m:den>
                      </m:f>
                      <m:r>
                        <a:rPr lang="en-US" sz="3200" i="1">
                          <a:solidFill>
                            <a:srgbClr val="C40F0F"/>
                          </a:solidFill>
                          <a:latin typeface="Cambria Math" panose="02040503050406030204" pitchFamily="18" charset="0"/>
                          <a:ea typeface="Cambria Math" panose="02040503050406030204" pitchFamily="18" charset="0"/>
                        </a:rPr>
                        <m:t>≤1+2</m:t>
                      </m:r>
                      <m:r>
                        <a:rPr lang="en-US" sz="3200" i="1">
                          <a:solidFill>
                            <a:srgbClr val="C40F0F"/>
                          </a:solidFill>
                          <a:latin typeface="Cambria Math" panose="02040503050406030204" pitchFamily="18" charset="0"/>
                          <a:ea typeface="Cambria Math" panose="02040503050406030204" pitchFamily="18" charset="0"/>
                        </a:rPr>
                        <m:t>𝜀</m:t>
                      </m:r>
                      <m:r>
                        <a:rPr lang="en-US" sz="3200" i="1">
                          <a:latin typeface="Cambria Math" panose="02040503050406030204" pitchFamily="18" charset="0"/>
                          <a:ea typeface="Cambria Math" panose="02040503050406030204" pitchFamily="18" charset="0"/>
                        </a:rPr>
                        <m:t>,</m:t>
                      </m:r>
                    </m:oMath>
                  </m:oMathPara>
                </a14:m>
                <a:endParaRPr lang="en-US" sz="3200" dirty="0"/>
              </a:p>
              <a:p>
                <a:pPr marL="0" indent="0">
                  <a:buClr>
                    <a:schemeClr val="tx1"/>
                  </a:buClr>
                  <a:buNone/>
                </a:pPr>
                <a:r>
                  <a:rPr lang="en-US" sz="3200" dirty="0"/>
                  <a:t>where </a:t>
                </a:r>
                <a14:m>
                  <m:oMath xmlns:m="http://schemas.openxmlformats.org/officeDocument/2006/math">
                    <m:r>
                      <a:rPr lang="en-US" altLang="zh-CN" sz="3200" i="1">
                        <a:solidFill>
                          <a:srgbClr val="C40F0F"/>
                        </a:solidFill>
                        <a:latin typeface="Cambria Math" panose="02040503050406030204" pitchFamily="18" charset="0"/>
                        <a:ea typeface="Cambria Math" panose="02040503050406030204" pitchFamily="18" charset="0"/>
                      </a:rPr>
                      <m:t>𝜌</m:t>
                    </m:r>
                    <m:r>
                      <a:rPr lang="en-US" altLang="zh-CN" sz="3200" i="1">
                        <a:solidFill>
                          <a:srgbClr val="C40F0F"/>
                        </a:solidFill>
                        <a:latin typeface="Cambria Math" panose="02040503050406030204" pitchFamily="18" charset="0"/>
                        <a:ea typeface="Cambria Math" panose="02040503050406030204" pitchFamily="18" charset="0"/>
                      </a:rPr>
                      <m:t>(</m:t>
                    </m:r>
                    <m:r>
                      <a:rPr lang="en-US" altLang="zh-CN" sz="3200" i="1">
                        <a:solidFill>
                          <a:srgbClr val="C40F0F"/>
                        </a:solidFill>
                        <a:latin typeface="Cambria Math" panose="02040503050406030204" pitchFamily="18" charset="0"/>
                        <a:ea typeface="Cambria Math" panose="02040503050406030204" pitchFamily="18" charset="0"/>
                      </a:rPr>
                      <m:t>𝑧</m:t>
                    </m:r>
                    <m:r>
                      <a:rPr lang="en-US" altLang="zh-CN" sz="3200" i="1">
                        <a:solidFill>
                          <a:srgbClr val="C40F0F"/>
                        </a:solidFill>
                        <a:latin typeface="Cambria Math" panose="02040503050406030204" pitchFamily="18" charset="0"/>
                        <a:ea typeface="Cambria Math" panose="02040503050406030204" pitchFamily="18" charset="0"/>
                      </a:rPr>
                      <m:t>)</m:t>
                    </m:r>
                  </m:oMath>
                </a14:m>
                <a:r>
                  <a:rPr lang="en-US" altLang="zh-CN" sz="3200" dirty="0"/>
                  <a:t> denotes the PMF, </a:t>
                </a:r>
                <a14:m>
                  <m:oMath xmlns:m="http://schemas.openxmlformats.org/officeDocument/2006/math">
                    <m:sSub>
                      <m:sSubPr>
                        <m:ctrlPr>
                          <a:rPr lang="en-US" altLang="zh-CN" sz="3200" i="1">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𝑥</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ub>
                    </m:sSub>
                  </m:oMath>
                </a14:m>
                <a:r>
                  <a:rPr lang="en-US" altLang="zh-CN" sz="3200" dirty="0"/>
                  <a:t>, and </a:t>
                </a:r>
                <a14:m>
                  <m:oMath xmlns:m="http://schemas.openxmlformats.org/officeDocument/2006/math">
                    <m:sSub>
                      <m:sSubPr>
                        <m:ctrlPr>
                          <a:rPr lang="en-US" altLang="zh-CN" sz="3200" i="1">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𝑦</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𝐴</m:t>
                            </m:r>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Sup>
                          <m:sSupPr>
                            <m:ctrlPr>
                              <a:rPr lang="en-US" altLang="zh-CN" sz="3200" i="1">
                                <a:solidFill>
                                  <a:srgbClr val="C40F0F"/>
                                </a:solidFill>
                                <a:latin typeface="Cambria Math" panose="02040503050406030204" pitchFamily="18" charset="0"/>
                              </a:rPr>
                            </m:ctrlPr>
                          </m:sSupPr>
                          <m:e>
                            <m:r>
                              <a:rPr lang="en-US" altLang="zh-CN" sz="3200" i="1">
                                <a:solidFill>
                                  <a:srgbClr val="C40F0F"/>
                                </a:solidFill>
                                <a:latin typeface="Cambria Math" panose="02040503050406030204" pitchFamily="18" charset="0"/>
                              </a:rPr>
                              <m:t>𝐴</m:t>
                            </m:r>
                          </m:e>
                          <m:sup>
                            <m:r>
                              <a:rPr lang="en-US" altLang="zh-CN" sz="3200" i="1">
                                <a:solidFill>
                                  <a:srgbClr val="C40F0F"/>
                                </a:solidFill>
                                <a:latin typeface="Cambria Math" panose="02040503050406030204" pitchFamily="18" charset="0"/>
                              </a:rPr>
                              <m:t>𝑇</m:t>
                            </m:r>
                          </m:sup>
                        </m:sSup>
                      </m:sub>
                    </m:sSub>
                  </m:oMath>
                </a14:m>
                <a:endParaRPr lang="en-US" sz="3200" dirty="0"/>
              </a:p>
            </p:txBody>
          </p:sp>
        </mc:Choice>
        <mc:Fallback>
          <p:sp>
            <p:nvSpPr>
              <p:cNvPr id="9" name="Content Placeholder 2">
                <a:extLst>
                  <a:ext uri="{FF2B5EF4-FFF2-40B4-BE49-F238E27FC236}">
                    <a16:creationId xmlns:a16="http://schemas.microsoft.com/office/drawing/2014/main" id="{73955F9B-ED22-44B7-ACD7-41CE55BCBF8E}"/>
                  </a:ext>
                </a:extLst>
              </p:cNvPr>
              <p:cNvSpPr txBox="1">
                <a:spLocks noRot="1" noChangeAspect="1" noMove="1" noResize="1" noEditPoints="1" noAdjustHandles="1" noChangeArrowheads="1" noChangeShapeType="1" noTextEdit="1"/>
              </p:cNvSpPr>
              <p:nvPr/>
            </p:nvSpPr>
            <p:spPr>
              <a:xfrm>
                <a:off x="838199" y="2422691"/>
                <a:ext cx="10515600" cy="3063709"/>
              </a:xfrm>
              <a:prstGeom prst="rect">
                <a:avLst/>
              </a:prstGeom>
              <a:blipFill>
                <a:blip r:embed="rId3"/>
                <a:stretch>
                  <a:fillRect l="-1449" b="-25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3C8333B-6E6F-20D5-F510-81B1AF37A52A}"/>
              </a:ext>
            </a:extLst>
          </p:cNvPr>
          <p:cNvSpPr>
            <a:spLocks noGrp="1"/>
          </p:cNvSpPr>
          <p:nvPr>
            <p:ph type="title"/>
          </p:nvPr>
        </p:nvSpPr>
        <p:spPr/>
        <p:txBody>
          <a:bodyPr/>
          <a:lstStyle/>
          <a:p>
            <a:r>
              <a:rPr lang="en-US" dirty="0">
                <a:solidFill>
                  <a:srgbClr val="C00000"/>
                </a:solidFill>
              </a:rPr>
              <a:t>Lattice Theory Techniques</a:t>
            </a:r>
            <a:endParaRPr lang="en-US" dirty="0"/>
          </a:p>
        </p:txBody>
      </p:sp>
      <p:sp>
        <p:nvSpPr>
          <p:cNvPr id="4" name="矩形 3">
            <a:extLst>
              <a:ext uri="{FF2B5EF4-FFF2-40B4-BE49-F238E27FC236}">
                <a16:creationId xmlns:a16="http://schemas.microsoft.com/office/drawing/2014/main" id="{BF66A7D4-62F3-4BD6-A02D-6AA68B55FAF4}"/>
              </a:ext>
            </a:extLst>
          </p:cNvPr>
          <p:cNvSpPr/>
          <p:nvPr/>
        </p:nvSpPr>
        <p:spPr>
          <a:xfrm>
            <a:off x="838199" y="1823775"/>
            <a:ext cx="10515600" cy="584775"/>
          </a:xfrm>
          <a:prstGeom prst="rect">
            <a:avLst/>
          </a:prstGeom>
          <a:solidFill>
            <a:schemeClr val="bg1"/>
          </a:solidFill>
        </p:spPr>
        <p:txBody>
          <a:bodyPr wrap="square">
            <a:spAutoFit/>
          </a:bodyPr>
          <a:lstStyle/>
          <a:p>
            <a:pPr>
              <a:buClr>
                <a:schemeClr val="tx1"/>
              </a:buClr>
            </a:pPr>
            <a:r>
              <a:rPr lang="en-US" altLang="zh-CN" sz="3200" dirty="0" err="1">
                <a:solidFill>
                  <a:srgbClr val="00B050"/>
                </a:solidFill>
              </a:rPr>
              <a:t>Thm</a:t>
            </a:r>
            <a:r>
              <a:rPr lang="en-US" altLang="zh-CN" sz="3200" dirty="0"/>
              <a:t>. (Sufficient condition for small distributional gap </a:t>
            </a:r>
            <a:r>
              <a:rPr lang="en-US" altLang="zh-CN" sz="3200" dirty="0">
                <a:solidFill>
                  <a:schemeClr val="accent1"/>
                </a:solidFill>
              </a:rPr>
              <a:t>[AR16]</a:t>
            </a:r>
            <a:r>
              <a:rPr lang="en-US" altLang="zh-CN" sz="3200" dirty="0"/>
              <a:t>)</a:t>
            </a:r>
          </a:p>
        </p:txBody>
      </p:sp>
      <mc:AlternateContent xmlns:mc="http://schemas.openxmlformats.org/markup-compatibility/2006">
        <mc:Choice xmlns:a14="http://schemas.microsoft.com/office/drawing/2010/main" Requires="a14">
          <p:sp>
            <p:nvSpPr>
              <p:cNvPr id="5" name="对话气泡: 圆角矩形 4">
                <a:extLst>
                  <a:ext uri="{FF2B5EF4-FFF2-40B4-BE49-F238E27FC236}">
                    <a16:creationId xmlns:a16="http://schemas.microsoft.com/office/drawing/2014/main" id="{5C6BD856-794F-4D92-9AB1-4C879742E90C}"/>
                  </a:ext>
                </a:extLst>
              </p:cNvPr>
              <p:cNvSpPr/>
              <p:nvPr/>
            </p:nvSpPr>
            <p:spPr>
              <a:xfrm>
                <a:off x="3686477" y="3773104"/>
                <a:ext cx="7786838" cy="2437196"/>
              </a:xfrm>
              <a:prstGeom prst="wedgeRoundRectCallout">
                <a:avLst>
                  <a:gd name="adj1" fmla="val -32529"/>
                  <a:gd name="adj2" fmla="val -587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altLang="zh-CN" sz="2800" b="0" i="1" smtClean="0">
                            <a:solidFill>
                              <a:srgbClr val="FFC000"/>
                            </a:solidFill>
                            <a:latin typeface="Cambria Math" panose="02040503050406030204" pitchFamily="18" charset="0"/>
                            <a:ea typeface="Cambria Math" panose="02040503050406030204" pitchFamily="18" charset="0"/>
                          </a:rPr>
                        </m:ctrlPr>
                      </m:sSubPr>
                      <m:e>
                        <m:r>
                          <a:rPr lang="en-US" altLang="zh-CN" sz="2800" b="0" i="1" smtClean="0">
                            <a:solidFill>
                              <a:srgbClr val="FFC000"/>
                            </a:solidFill>
                            <a:latin typeface="Cambria Math" panose="02040503050406030204" pitchFamily="18" charset="0"/>
                            <a:ea typeface="Cambria Math" panose="02040503050406030204" pitchFamily="18" charset="0"/>
                          </a:rPr>
                          <m:t>𝜆</m:t>
                        </m:r>
                      </m:e>
                      <m:sub>
                        <m:r>
                          <m:rPr>
                            <m:sty m:val="p"/>
                          </m:rPr>
                          <a:rPr lang="en-US" altLang="zh-CN" sz="2800" b="0" i="1" smtClean="0">
                            <a:solidFill>
                              <a:srgbClr val="FFC000"/>
                            </a:solidFill>
                            <a:latin typeface="Cambria Math" panose="02040503050406030204" pitchFamily="18" charset="0"/>
                            <a:ea typeface="Cambria Math" panose="02040503050406030204" pitchFamily="18" charset="0"/>
                          </a:rPr>
                          <m:t>max</m:t>
                        </m:r>
                      </m:sub>
                    </m:sSub>
                  </m:oMath>
                </a14:m>
                <a:r>
                  <a:rPr lang="en-US" altLang="zh-CN" sz="2800" dirty="0"/>
                  <a:t>: The max successive minima of a lattice</a:t>
                </a:r>
              </a:p>
              <a:p>
                <a:endParaRPr lang="en-US" altLang="zh-CN" sz="2400" dirty="0"/>
              </a:p>
              <a:p>
                <a:r>
                  <a:rPr lang="en-US" altLang="zh-CN" sz="2800" dirty="0"/>
                  <a:t>The max successive minima </a:t>
                </a:r>
                <a14:m>
                  <m:oMath xmlns:m="http://schemas.openxmlformats.org/officeDocument/2006/math">
                    <m:sSub>
                      <m:sSubPr>
                        <m:ctrlPr>
                          <a:rPr lang="en-US" altLang="zh-CN" sz="2800" i="1">
                            <a:solidFill>
                              <a:srgbClr val="FFC000"/>
                            </a:solidFill>
                            <a:latin typeface="Cambria Math" panose="02040503050406030204" pitchFamily="18" charset="0"/>
                            <a:ea typeface="Cambria Math" panose="02040503050406030204" pitchFamily="18" charset="0"/>
                          </a:rPr>
                        </m:ctrlPr>
                      </m:sSubPr>
                      <m:e>
                        <m:r>
                          <a:rPr lang="en-US" altLang="zh-CN" sz="2800" i="1">
                            <a:solidFill>
                              <a:srgbClr val="FFC000"/>
                            </a:solidFill>
                            <a:latin typeface="Cambria Math" panose="02040503050406030204" pitchFamily="18" charset="0"/>
                            <a:ea typeface="Cambria Math" panose="02040503050406030204" pitchFamily="18" charset="0"/>
                          </a:rPr>
                          <m:t>𝜆</m:t>
                        </m:r>
                      </m:e>
                      <m:sub>
                        <m:r>
                          <m:rPr>
                            <m:sty m:val="p"/>
                          </m:rPr>
                          <a:rPr lang="en-US" altLang="zh-CN" sz="2800" i="1">
                            <a:solidFill>
                              <a:srgbClr val="FFC000"/>
                            </a:solidFill>
                            <a:latin typeface="Cambria Math" panose="02040503050406030204" pitchFamily="18" charset="0"/>
                            <a:ea typeface="Cambria Math" panose="02040503050406030204" pitchFamily="18" charset="0"/>
                          </a:rPr>
                          <m:t>max</m:t>
                        </m:r>
                      </m:sub>
                    </m:sSub>
                    <m:d>
                      <m:dPr>
                        <m:ctrlPr>
                          <a:rPr lang="en-US" altLang="zh-CN" sz="2800" i="1">
                            <a:solidFill>
                              <a:srgbClr val="FFC000"/>
                            </a:solidFill>
                            <a:latin typeface="Cambria Math" panose="02040503050406030204" pitchFamily="18" charset="0"/>
                            <a:ea typeface="Cambria Math" panose="02040503050406030204" pitchFamily="18" charset="0"/>
                          </a:rPr>
                        </m:ctrlPr>
                      </m:dPr>
                      <m:e>
                        <m:r>
                          <a:rPr lang="en-US" altLang="zh-CN" sz="2800" i="1">
                            <a:solidFill>
                              <a:srgbClr val="FFC000"/>
                            </a:solidFill>
                            <a:latin typeface="Cambria Math" panose="02040503050406030204" pitchFamily="18" charset="0"/>
                            <a:ea typeface="Cambria Math" panose="02040503050406030204" pitchFamily="18" charset="0"/>
                          </a:rPr>
                          <m:t>ℒ</m:t>
                        </m:r>
                      </m:e>
                    </m:d>
                    <m:r>
                      <a:rPr lang="en-US" altLang="zh-CN" sz="2800" i="1">
                        <a:solidFill>
                          <a:srgbClr val="FFC000"/>
                        </a:solidFill>
                        <a:latin typeface="Cambria Math" panose="02040503050406030204" pitchFamily="18" charset="0"/>
                        <a:ea typeface="Cambria Math" panose="02040503050406030204" pitchFamily="18" charset="0"/>
                      </a:rPr>
                      <m:t> </m:t>
                    </m:r>
                  </m:oMath>
                </a14:m>
                <a:r>
                  <a:rPr lang="en-US" altLang="zh-CN" sz="2800" dirty="0"/>
                  <a:t>of a lattice</a:t>
                </a:r>
                <a:r>
                  <a:rPr lang="en-US" altLang="zh-CN" sz="2800" dirty="0">
                    <a:solidFill>
                      <a:srgbClr val="C00000"/>
                    </a:solidFill>
                    <a:ea typeface="Cambria Math" panose="02040503050406030204" pitchFamily="18" charset="0"/>
                  </a:rPr>
                  <a:t> </a:t>
                </a:r>
                <a14:m>
                  <m:oMath xmlns:m="http://schemas.openxmlformats.org/officeDocument/2006/math">
                    <m:r>
                      <a:rPr lang="en-US" altLang="zh-CN" sz="2800" i="1" smtClean="0">
                        <a:solidFill>
                          <a:srgbClr val="FFC000"/>
                        </a:solidFill>
                        <a:latin typeface="Cambria Math" panose="02040503050406030204" pitchFamily="18" charset="0"/>
                        <a:ea typeface="Cambria Math" panose="02040503050406030204" pitchFamily="18" charset="0"/>
                      </a:rPr>
                      <m:t>ℒ</m:t>
                    </m:r>
                  </m:oMath>
                </a14:m>
                <a:r>
                  <a:rPr lang="en-US" altLang="zh-CN" sz="2800" dirty="0"/>
                  <a:t> is the smallest radius such that a ball centered at the origin contains a full basis for the lattice</a:t>
                </a:r>
                <a:endParaRPr lang="zh-CN" altLang="en-US" sz="2800" dirty="0"/>
              </a:p>
            </p:txBody>
          </p:sp>
        </mc:Choice>
        <mc:Fallback>
          <p:sp>
            <p:nvSpPr>
              <p:cNvPr id="5" name="对话气泡: 圆角矩形 4">
                <a:extLst>
                  <a:ext uri="{FF2B5EF4-FFF2-40B4-BE49-F238E27FC236}">
                    <a16:creationId xmlns:a16="http://schemas.microsoft.com/office/drawing/2014/main" id="{5C6BD856-794F-4D92-9AB1-4C879742E90C}"/>
                  </a:ext>
                </a:extLst>
              </p:cNvPr>
              <p:cNvSpPr>
                <a:spLocks noRot="1" noChangeAspect="1" noMove="1" noResize="1" noEditPoints="1" noAdjustHandles="1" noChangeArrowheads="1" noChangeShapeType="1" noTextEdit="1"/>
              </p:cNvSpPr>
              <p:nvPr/>
            </p:nvSpPr>
            <p:spPr>
              <a:xfrm>
                <a:off x="3686477" y="3773104"/>
                <a:ext cx="7786838" cy="2437196"/>
              </a:xfrm>
              <a:prstGeom prst="wedgeRoundRectCallout">
                <a:avLst>
                  <a:gd name="adj1" fmla="val -32529"/>
                  <a:gd name="adj2" fmla="val -58794"/>
                  <a:gd name="adj3" fmla="val 16667"/>
                </a:avLst>
              </a:prstGeom>
              <a:blipFill>
                <a:blip r:embed="rId4"/>
                <a:stretch>
                  <a:fillRect b="-1142"/>
                </a:stretch>
              </a:blipFill>
            </p:spPr>
            <p:txBody>
              <a:bodyPr/>
              <a:lstStyle/>
              <a:p>
                <a:r>
                  <a:rPr lang="en-US">
                    <a:noFill/>
                  </a:rPr>
                  <a:t> </a:t>
                </a:r>
              </a:p>
            </p:txBody>
          </p:sp>
        </mc:Fallback>
      </mc:AlternateContent>
    </p:spTree>
    <p:extLst>
      <p:ext uri="{BB962C8B-B14F-4D97-AF65-F5344CB8AC3E}">
        <p14:creationId xmlns:p14="http://schemas.microsoft.com/office/powerpoint/2010/main" val="249103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76E70-62D0-074C-074B-BF4ED35637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301696-90F0-93B8-C244-CC37B8C825F2}"/>
              </a:ext>
            </a:extLst>
          </p:cNvPr>
          <p:cNvSpPr>
            <a:spLocks noGrp="1"/>
          </p:cNvSpPr>
          <p:nvPr>
            <p:ph type="title"/>
          </p:nvPr>
        </p:nvSpPr>
        <p:spPr/>
        <p:txBody>
          <a:bodyPr/>
          <a:lstStyle/>
          <a:p>
            <a:r>
              <a:rPr lang="en-US" dirty="0">
                <a:solidFill>
                  <a:srgbClr val="C00000"/>
                </a:solidFill>
              </a:rPr>
              <a:t>Bounding the Successive Minima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2C2EE9-C43B-0C78-18C8-0C2E0373F0C7}"/>
                  </a:ext>
                </a:extLst>
              </p:cNvPr>
              <p:cNvSpPr>
                <a:spLocks noGrp="1"/>
              </p:cNvSpPr>
              <p:nvPr>
                <p:ph idx="1"/>
              </p:nvPr>
            </p:nvSpPr>
            <p:spPr>
              <a:xfrm>
                <a:off x="838200" y="1676400"/>
                <a:ext cx="11093451" cy="4816475"/>
              </a:xfrm>
            </p:spPr>
            <p:txBody>
              <a:bodyPr>
                <a:normAutofit/>
              </a:bodyPr>
              <a:lstStyle/>
              <a:p>
                <a:pPr>
                  <a:buClr>
                    <a:schemeClr val="tx1"/>
                  </a:buClr>
                </a:pPr>
                <a:r>
                  <a:rPr lang="en-US" sz="3000" dirty="0">
                    <a:solidFill>
                      <a:srgbClr val="0070C0"/>
                    </a:solidFill>
                  </a:rPr>
                  <a:t>[AR16] </a:t>
                </a:r>
                <a:r>
                  <a:rPr lang="en-US" sz="3000" dirty="0"/>
                  <a:t>requires </a:t>
                </a:r>
                <a14:m>
                  <m:oMath xmlns:m="http://schemas.openxmlformats.org/officeDocument/2006/math">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𝜎</m:t>
                        </m:r>
                      </m:e>
                      <m:sub>
                        <m:r>
                          <a:rPr lang="en-US" sz="3000" b="0" i="1" smtClean="0">
                            <a:solidFill>
                              <a:srgbClr val="C00000"/>
                            </a:solidFill>
                            <a:latin typeface="Cambria Math" panose="02040503050406030204" pitchFamily="18" charset="0"/>
                            <a:ea typeface="Cambria Math" panose="02040503050406030204" pitchFamily="18" charset="0"/>
                          </a:rPr>
                          <m:t>𝑛</m:t>
                        </m:r>
                      </m:sub>
                    </m:sSub>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𝑆</m:t>
                    </m:r>
                    <m:r>
                      <a:rPr lang="en-US" sz="3000" b="0" i="1" smtClean="0">
                        <a:solidFill>
                          <a:srgbClr val="C00000"/>
                        </a:solidFill>
                        <a:latin typeface="Cambria Math" panose="02040503050406030204" pitchFamily="18" charset="0"/>
                        <a:ea typeface="Cambria Math" panose="02040503050406030204" pitchFamily="18" charset="0"/>
                      </a:rPr>
                      <m:t>)&gt; </m:t>
                    </m:r>
                    <m:sSup>
                      <m:sSupPr>
                        <m:ctrlPr>
                          <a:rPr lang="en-US" sz="3000" b="0" i="1" smtClean="0">
                            <a:solidFill>
                              <a:srgbClr val="C00000"/>
                            </a:solidFill>
                            <a:latin typeface="Cambria Math" panose="02040503050406030204" pitchFamily="18" charset="0"/>
                            <a:ea typeface="Cambria Math" panose="02040503050406030204" pitchFamily="18" charset="0"/>
                          </a:rPr>
                        </m:ctrlPr>
                      </m:sSupPr>
                      <m:e>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b="0" i="1" smtClean="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b="0" i="1" smtClean="0">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e>
                    </m:d>
                    <m:r>
                      <a:rPr lang="en-US" sz="3000" b="0" i="1" smtClean="0">
                        <a:solidFill>
                          <a:srgbClr val="C00000"/>
                        </a:solidFill>
                        <a:latin typeface="Cambria Math" panose="02040503050406030204" pitchFamily="18" charset="0"/>
                        <a:ea typeface="Cambria Math" panose="02040503050406030204" pitchFamily="18" charset="0"/>
                      </a:rPr>
                      <m:t>)⋅</m:t>
                    </m:r>
                    <m:rad>
                      <m:radPr>
                        <m:degHide m:val="on"/>
                        <m:ctrlPr>
                          <a:rPr lang="en-US" sz="3000" b="0" i="1" smtClean="0">
                            <a:solidFill>
                              <a:srgbClr val="C00000"/>
                            </a:solidFill>
                            <a:latin typeface="Cambria Math" panose="02040503050406030204" pitchFamily="18" charset="0"/>
                            <a:ea typeface="Cambria Math" panose="02040503050406030204" pitchFamily="18" charset="0"/>
                          </a:rPr>
                        </m:ctrlPr>
                      </m:radPr>
                      <m:deg/>
                      <m:e>
                        <m:f>
                          <m:fPr>
                            <m:ctrlPr>
                              <a:rPr lang="en-US" sz="3000" b="0" i="1" smtClean="0">
                                <a:solidFill>
                                  <a:srgbClr val="C00000"/>
                                </a:solidFill>
                                <a:latin typeface="Cambria Math" panose="02040503050406030204" pitchFamily="18" charset="0"/>
                                <a:ea typeface="Cambria Math" panose="02040503050406030204" pitchFamily="18" charset="0"/>
                              </a:rPr>
                            </m:ctrlPr>
                          </m:fPr>
                          <m:num>
                            <m:func>
                              <m:funcPr>
                                <m:ctrlPr>
                                  <a:rPr lang="en-US" sz="3000" b="0" i="1" smtClean="0">
                                    <a:solidFill>
                                      <a:srgbClr val="C00000"/>
                                    </a:solidFill>
                                    <a:latin typeface="Cambria Math" panose="02040503050406030204" pitchFamily="18" charset="0"/>
                                    <a:ea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ea typeface="Cambria Math" panose="02040503050406030204" pitchFamily="18" charset="0"/>
                                  </a:rPr>
                                  <m:t>ln</m:t>
                                </m:r>
                              </m:fName>
                              <m:e>
                                <m:d>
                                  <m:dPr>
                                    <m:ctrlPr>
                                      <a:rPr lang="en-US" sz="3000" b="0" i="1" smtClean="0">
                                        <a:solidFill>
                                          <a:srgbClr val="C00000"/>
                                        </a:solidFill>
                                        <a:latin typeface="Cambria Math" panose="02040503050406030204" pitchFamily="18" charset="0"/>
                                        <a:ea typeface="Cambria Math" panose="02040503050406030204" pitchFamily="18" charset="0"/>
                                      </a:rPr>
                                    </m:ctrlPr>
                                  </m:dPr>
                                  <m:e>
                                    <m:r>
                                      <a:rPr lang="en-US" sz="3000" b="0" i="1" smtClean="0">
                                        <a:solidFill>
                                          <a:srgbClr val="C00000"/>
                                        </a:solidFill>
                                        <a:latin typeface="Cambria Math" panose="02040503050406030204" pitchFamily="18" charset="0"/>
                                        <a:ea typeface="Cambria Math" panose="02040503050406030204" pitchFamily="18" charset="0"/>
                                      </a:rPr>
                                      <m:t>2</m:t>
                                    </m:r>
                                    <m:r>
                                      <a:rPr lang="en-US" sz="3000" b="0" i="1" smtClean="0">
                                        <a:solidFill>
                                          <a:srgbClr val="C00000"/>
                                        </a:solidFill>
                                        <a:latin typeface="Cambria Math" panose="02040503050406030204" pitchFamily="18" charset="0"/>
                                        <a:ea typeface="Cambria Math" panose="02040503050406030204" pitchFamily="18" charset="0"/>
                                      </a:rPr>
                                      <m:t>𝑛</m:t>
                                    </m:r>
                                    <m:d>
                                      <m:dPr>
                                        <m:ctrlPr>
                                          <a:rPr lang="en-US" sz="3000" b="0" i="1" smtClean="0">
                                            <a:solidFill>
                                              <a:srgbClr val="C00000"/>
                                            </a:solidFill>
                                            <a:latin typeface="Cambria Math" panose="02040503050406030204" pitchFamily="18" charset="0"/>
                                            <a:ea typeface="Cambria Math" panose="02040503050406030204" pitchFamily="18" charset="0"/>
                                          </a:rPr>
                                        </m:ctrlPr>
                                      </m:dPr>
                                      <m:e>
                                        <m:r>
                                          <a:rPr lang="en-US" sz="3000" b="0" i="1" smtClean="0">
                                            <a:solidFill>
                                              <a:srgbClr val="C00000"/>
                                            </a:solidFill>
                                            <a:latin typeface="Cambria Math" panose="02040503050406030204" pitchFamily="18" charset="0"/>
                                            <a:ea typeface="Cambria Math" panose="02040503050406030204" pitchFamily="18" charset="0"/>
                                          </a:rPr>
                                          <m:t>1+</m:t>
                                        </m:r>
                                        <m:f>
                                          <m:fPr>
                                            <m:ctrlPr>
                                              <a:rPr lang="en-US" sz="3000" b="0" i="1" smtClean="0">
                                                <a:solidFill>
                                                  <a:srgbClr val="C00000"/>
                                                </a:solidFill>
                                                <a:latin typeface="Cambria Math" panose="02040503050406030204" pitchFamily="18" charset="0"/>
                                                <a:ea typeface="Cambria Math" panose="02040503050406030204" pitchFamily="18" charset="0"/>
                                              </a:rPr>
                                            </m:ctrlPr>
                                          </m:fPr>
                                          <m:num>
                                            <m:r>
                                              <a:rPr lang="en-US" sz="3000" b="0" i="1" smtClean="0">
                                                <a:solidFill>
                                                  <a:srgbClr val="C00000"/>
                                                </a:solidFill>
                                                <a:latin typeface="Cambria Math" panose="02040503050406030204" pitchFamily="18" charset="0"/>
                                                <a:ea typeface="Cambria Math" panose="02040503050406030204" pitchFamily="18" charset="0"/>
                                              </a:rPr>
                                              <m:t>1</m:t>
                                            </m:r>
                                          </m:num>
                                          <m:den>
                                            <m:r>
                                              <a:rPr lang="en-US" sz="3000" b="0" i="1" smtClean="0">
                                                <a:solidFill>
                                                  <a:srgbClr val="C00000"/>
                                                </a:solidFill>
                                                <a:latin typeface="Cambria Math" panose="02040503050406030204" pitchFamily="18" charset="0"/>
                                                <a:ea typeface="Cambria Math" panose="02040503050406030204" pitchFamily="18" charset="0"/>
                                              </a:rPr>
                                              <m:t>𝜀</m:t>
                                            </m:r>
                                          </m:den>
                                        </m:f>
                                      </m:e>
                                    </m:d>
                                  </m:e>
                                </m:d>
                              </m:e>
                            </m:func>
                          </m:num>
                          <m:den>
                            <m:r>
                              <a:rPr lang="en-US" sz="3000" b="0" i="1" smtClean="0">
                                <a:solidFill>
                                  <a:srgbClr val="C00000"/>
                                </a:solidFill>
                                <a:latin typeface="Cambria Math" panose="02040503050406030204" pitchFamily="18" charset="0"/>
                                <a:ea typeface="Cambria Math" panose="02040503050406030204" pitchFamily="18" charset="0"/>
                              </a:rPr>
                              <m:t>𝜋</m:t>
                            </m:r>
                          </m:den>
                        </m:f>
                      </m:e>
                    </m:rad>
                  </m:oMath>
                </a14:m>
                <a:endParaRPr lang="en-US" sz="3000" dirty="0"/>
              </a:p>
              <a:p>
                <a:pPr>
                  <a:buClr>
                    <a:schemeClr val="tx1"/>
                  </a:buClr>
                </a:pPr>
                <a:endParaRPr lang="en-US" sz="3000" dirty="0"/>
              </a:p>
              <a:p>
                <a:pPr>
                  <a:buClr>
                    <a:schemeClr val="tx1"/>
                  </a:buClr>
                </a:pPr>
                <a:r>
                  <a:rPr lang="en-US" sz="3000" dirty="0"/>
                  <a:t>We can scale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𝑆</m:t>
                    </m:r>
                  </m:oMath>
                </a14:m>
                <a:r>
                  <a:rPr lang="en-US" sz="3000" dirty="0"/>
                  <a:t> so that </a:t>
                </a:r>
                <a14:m>
                  <m:oMath xmlns:m="http://schemas.openxmlformats.org/officeDocument/2006/math">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𝜎</m:t>
                        </m:r>
                      </m:e>
                      <m:sub>
                        <m:r>
                          <a:rPr lang="en-US" sz="3000" i="1">
                            <a:solidFill>
                              <a:srgbClr val="C00000"/>
                            </a:solidFill>
                            <a:latin typeface="Cambria Math" panose="02040503050406030204" pitchFamily="18" charset="0"/>
                            <a:ea typeface="Cambria Math" panose="02040503050406030204" pitchFamily="18" charset="0"/>
                          </a:rPr>
                          <m:t>𝑛</m:t>
                        </m:r>
                      </m:sub>
                    </m:sSub>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𝑆</m:t>
                        </m:r>
                      </m:e>
                    </m:d>
                    <m:r>
                      <a:rPr lang="en-US" sz="3000" b="0" i="1" smtClean="0">
                        <a:solidFill>
                          <a:srgbClr val="C00000"/>
                        </a:solidFill>
                        <a:latin typeface="Cambria Math" panose="02040503050406030204" pitchFamily="18" charset="0"/>
                        <a:ea typeface="Cambria Math" panose="02040503050406030204" pitchFamily="18" charset="0"/>
                      </a:rPr>
                      <m:t>&gt;</m:t>
                    </m:r>
                    <m:r>
                      <m:rPr>
                        <m:sty m:val="p"/>
                      </m:rPr>
                      <a:rPr lang="en-US" sz="3000" b="0" i="0" smtClean="0">
                        <a:solidFill>
                          <a:srgbClr val="C00000"/>
                        </a:solidFill>
                        <a:latin typeface="Cambria Math" panose="02040503050406030204" pitchFamily="18" charset="0"/>
                        <a:ea typeface="Cambria Math" panose="02040503050406030204" pitchFamily="18" charset="0"/>
                      </a:rPr>
                      <m:t>poly</m:t>
                    </m:r>
                    <m:d>
                      <m:dPr>
                        <m:ctrlPr>
                          <a:rPr lang="en-US" sz="3000" b="0" i="1" smtClean="0">
                            <a:solidFill>
                              <a:srgbClr val="C00000"/>
                            </a:solidFill>
                            <a:latin typeface="Cambria Math" panose="02040503050406030204" pitchFamily="18" charset="0"/>
                            <a:ea typeface="Cambria Math" panose="02040503050406030204" pitchFamily="18" charset="0"/>
                          </a:rPr>
                        </m:ctrlPr>
                      </m:dPr>
                      <m:e>
                        <m:r>
                          <a:rPr lang="en-US" sz="3000" b="0" i="1" smtClean="0">
                            <a:solidFill>
                              <a:srgbClr val="C00000"/>
                            </a:solidFill>
                            <a:latin typeface="Cambria Math" panose="02040503050406030204" pitchFamily="18" charset="0"/>
                            <a:ea typeface="Cambria Math" panose="02040503050406030204" pitchFamily="18" charset="0"/>
                          </a:rPr>
                          <m:t>𝑛</m:t>
                        </m:r>
                      </m:e>
                    </m:d>
                  </m:oMath>
                </a14:m>
                <a:endParaRPr lang="en-US" sz="3000" dirty="0"/>
              </a:p>
              <a:p>
                <a:pPr>
                  <a:buClr>
                    <a:schemeClr val="tx1"/>
                  </a:buClr>
                </a:pPr>
                <a:endParaRPr lang="en-US" sz="3000" dirty="0"/>
              </a:p>
              <a:p>
                <a:pPr>
                  <a:buClr>
                    <a:schemeClr val="tx1"/>
                  </a:buClr>
                </a:pPr>
                <a:r>
                  <a:rPr lang="en-US" sz="3000" dirty="0"/>
                  <a:t>Hence, we want to upper bound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𝜆</m:t>
                            </m:r>
                          </m:e>
                          <m:sub>
                            <m:r>
                              <m:rPr>
                                <m:sty m:val="p"/>
                              </m:rPr>
                              <a:rPr lang="en-US" sz="3000" b="0" i="0" smtClean="0">
                                <a:solidFill>
                                  <a:srgbClr val="C00000"/>
                                </a:solidFill>
                                <a:latin typeface="Cambria Math" panose="02040503050406030204" pitchFamily="18" charset="0"/>
                                <a:ea typeface="Cambria Math" panose="02040503050406030204" pitchFamily="18" charset="0"/>
                              </a:rPr>
                              <m:t>max</m:t>
                            </m:r>
                          </m:sub>
                        </m:sSub>
                        <m:r>
                          <a:rPr lang="en-US" sz="3000" b="0" i="1" smtClean="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b="0" i="1" smtClean="0">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e>
                    </m:d>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by </a:t>
                </a:r>
                <a14:m>
                  <m:oMath xmlns:m="http://schemas.openxmlformats.org/officeDocument/2006/math">
                    <m:r>
                      <m:rPr>
                        <m:sty m:val="p"/>
                      </m:rPr>
                      <a:rPr lang="en-US" sz="3000" b="0" i="0" smtClean="0">
                        <a:solidFill>
                          <a:srgbClr val="C00000"/>
                        </a:solidFill>
                        <a:latin typeface="Cambria Math" panose="02040503050406030204" pitchFamily="18" charset="0"/>
                        <a:ea typeface="Cambria Math" panose="02040503050406030204" pitchFamily="18" charset="0"/>
                      </a:rPr>
                      <m:t>poly</m:t>
                    </m:r>
                    <m:r>
                      <a:rPr lang="en-US" sz="3000" b="0" i="0" smtClean="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b="0" i="1" smtClean="0">
                        <a:solidFill>
                          <a:srgbClr val="C00000"/>
                        </a:solidFill>
                        <a:latin typeface="Cambria Math" panose="02040503050406030204" pitchFamily="18" charset="0"/>
                        <a:ea typeface="Cambria Math" panose="02040503050406030204" pitchFamily="18" charset="0"/>
                      </a:rPr>
                      <m:t>)</m:t>
                    </m:r>
                  </m:oMath>
                </a14:m>
                <a:endParaRPr lang="en-US" sz="3000" dirty="0"/>
              </a:p>
              <a:p>
                <a:pPr>
                  <a:buClr>
                    <a:schemeClr val="tx1"/>
                  </a:buClr>
                </a:pPr>
                <a:endParaRPr lang="en-US" sz="3000" dirty="0"/>
              </a:p>
              <a:p>
                <a:pPr>
                  <a:buClr>
                    <a:schemeClr val="tx1"/>
                  </a:buClr>
                </a:pPr>
                <a:r>
                  <a:rPr lang="en-US" sz="3000" dirty="0"/>
                  <a:t>However, this is not true in general</a:t>
                </a:r>
              </a:p>
            </p:txBody>
          </p:sp>
        </mc:Choice>
        <mc:Fallback xmlns="">
          <p:sp>
            <p:nvSpPr>
              <p:cNvPr id="3" name="Content Placeholder 2">
                <a:extLst>
                  <a:ext uri="{FF2B5EF4-FFF2-40B4-BE49-F238E27FC236}">
                    <a16:creationId xmlns:a16="http://schemas.microsoft.com/office/drawing/2014/main" id="{552C2EE9-C43B-0C78-18C8-0C2E0373F0C7}"/>
                  </a:ext>
                </a:extLst>
              </p:cNvPr>
              <p:cNvSpPr>
                <a:spLocks noGrp="1" noRot="1" noChangeAspect="1" noMove="1" noResize="1" noEditPoints="1" noAdjustHandles="1" noChangeArrowheads="1" noChangeShapeType="1" noTextEdit="1"/>
              </p:cNvSpPr>
              <p:nvPr>
                <p:ph idx="1"/>
              </p:nvPr>
            </p:nvSpPr>
            <p:spPr>
              <a:xfrm>
                <a:off x="838200" y="1676400"/>
                <a:ext cx="11093451" cy="4816475"/>
              </a:xfrm>
              <a:blipFill>
                <a:blip r:embed="rId3"/>
                <a:stretch>
                  <a:fillRect l="-1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163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1EFCB-D9FD-589B-B3F1-2E438938FF6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45C1913-3FB0-1BF5-C723-6CB30712A157}"/>
                  </a:ext>
                </a:extLst>
              </p:cNvPr>
              <p:cNvSpPr txBox="1"/>
              <p:nvPr/>
            </p:nvSpPr>
            <p:spPr>
              <a:xfrm>
                <a:off x="2162175" y="1690688"/>
                <a:ext cx="7867650" cy="32333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C00000"/>
                          </a:solidFill>
                          <a:latin typeface="Cambria Math" panose="02040503050406030204" pitchFamily="18" charset="0"/>
                        </a:rPr>
                        <m:t>𝐴</m:t>
                      </m:r>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m>
                            <m:mPr>
                              <m:mcs>
                                <m:mc>
                                  <m:mcPr>
                                    <m:count m:val="3"/>
                                    <m:mcJc m:val="center"/>
                                  </m:mcPr>
                                </m:mc>
                              </m:mcs>
                              <m:ctrlPr>
                                <a:rPr lang="en-US" sz="4000" b="0" i="1" smtClean="0">
                                  <a:solidFill>
                                    <a:srgbClr val="C00000"/>
                                  </a:solidFill>
                                  <a:latin typeface="Cambria Math" panose="02040503050406030204" pitchFamily="18" charset="0"/>
                                </a:rPr>
                              </m:ctrlPr>
                            </m:mPr>
                            <m:mr>
                              <m:e>
                                <m:m>
                                  <m:mPr>
                                    <m:mcs>
                                      <m:mc>
                                        <m:mcPr>
                                          <m:count m:val="3"/>
                                          <m:mcJc m:val="center"/>
                                        </m:mcPr>
                                      </m:mc>
                                    </m:mcs>
                                    <m:ctrlPr>
                                      <a:rPr lang="en-US" altLang="zh-CN" sz="4000" b="0" i="1" smtClean="0">
                                        <a:solidFill>
                                          <a:srgbClr val="C00000"/>
                                        </a:solidFill>
                                        <a:latin typeface="Cambria Math" panose="02040503050406030204" pitchFamily="18" charset="0"/>
                                      </a:rPr>
                                    </m:ctrlPr>
                                  </m:mPr>
                                  <m:mr>
                                    <m:e>
                                      <m:r>
                                        <m:rPr>
                                          <m:brk m:alnAt="7"/>
                                        </m:rPr>
                                        <a:rPr lang="en-US" altLang="zh-CN" sz="4000" b="0" i="1" smtClean="0">
                                          <a:solidFill>
                                            <a:srgbClr val="C00000"/>
                                          </a:solidFill>
                                          <a:latin typeface="Cambria Math" panose="02040503050406030204" pitchFamily="18" charset="0"/>
                                        </a:rPr>
                                        <m:t>1</m:t>
                                      </m:r>
                                    </m:e>
                                    <m:e>
                                      <m:r>
                                        <a:rPr lang="en-US" altLang="zh-CN" sz="4000" b="0" i="1" smtClean="0">
                                          <a:solidFill>
                                            <a:srgbClr val="C00000"/>
                                          </a:solidFill>
                                          <a:latin typeface="Cambria Math" panose="02040503050406030204" pitchFamily="18" charset="0"/>
                                        </a:rPr>
                                        <m:t>−2</m:t>
                                      </m:r>
                                    </m:e>
                                    <m:e>
                                      <m:r>
                                        <a:rPr lang="en-US" altLang="zh-CN" sz="4000" b="0" i="1" smtClean="0">
                                          <a:solidFill>
                                            <a:srgbClr val="C00000"/>
                                          </a:solidFill>
                                          <a:latin typeface="Cambria Math" panose="02040503050406030204" pitchFamily="18" charset="0"/>
                                        </a:rPr>
                                        <m:t>0</m:t>
                                      </m:r>
                                    </m:e>
                                  </m:mr>
                                  <m:mr>
                                    <m:e>
                                      <m:r>
                                        <a:rPr lang="en-US" altLang="zh-CN" sz="4000" b="0" i="1" smtClean="0">
                                          <a:solidFill>
                                            <a:srgbClr val="C00000"/>
                                          </a:solidFill>
                                          <a:latin typeface="Cambria Math" panose="02040503050406030204" pitchFamily="18" charset="0"/>
                                        </a:rPr>
                                        <m:t>0</m:t>
                                      </m:r>
                                    </m:e>
                                    <m:e>
                                      <m:r>
                                        <a:rPr lang="en-US" altLang="zh-CN" sz="4000" b="0" i="1" smtClean="0">
                                          <a:solidFill>
                                            <a:srgbClr val="C00000"/>
                                          </a:solidFill>
                                          <a:latin typeface="Cambria Math" panose="02040503050406030204" pitchFamily="18" charset="0"/>
                                        </a:rPr>
                                        <m:t>1</m:t>
                                      </m:r>
                                    </m:e>
                                    <m:e>
                                      <m:r>
                                        <a:rPr lang="en-US" altLang="zh-CN" sz="4000" b="0" i="1" smtClean="0">
                                          <a:solidFill>
                                            <a:srgbClr val="C00000"/>
                                          </a:solidFill>
                                          <a:latin typeface="Cambria Math" panose="02040503050406030204" pitchFamily="18" charset="0"/>
                                        </a:rPr>
                                        <m:t>−2</m:t>
                                      </m:r>
                                    </m:e>
                                  </m:mr>
                                  <m:mr>
                                    <m:e>
                                      <m:r>
                                        <a:rPr lang="en-US" altLang="zh-CN" sz="4000" b="0" i="1" smtClean="0">
                                          <a:solidFill>
                                            <a:srgbClr val="C00000"/>
                                          </a:solidFill>
                                          <a:latin typeface="Cambria Math" panose="02040503050406030204" pitchFamily="18" charset="0"/>
                                        </a:rPr>
                                        <m:t>0</m:t>
                                      </m:r>
                                    </m:e>
                                    <m:e>
                                      <m:r>
                                        <a:rPr lang="en-US" altLang="zh-CN" sz="4000" b="0" i="1" smtClean="0">
                                          <a:solidFill>
                                            <a:srgbClr val="C00000"/>
                                          </a:solidFill>
                                          <a:latin typeface="Cambria Math" panose="02040503050406030204" pitchFamily="18" charset="0"/>
                                        </a:rPr>
                                        <m:t>0</m:t>
                                      </m:r>
                                    </m:e>
                                    <m:e>
                                      <m:r>
                                        <a:rPr lang="en-US" altLang="zh-CN" sz="4000" b="0" i="1" smtClean="0">
                                          <a:solidFill>
                                            <a:srgbClr val="C00000"/>
                                          </a:solidFill>
                                          <a:latin typeface="Cambria Math" panose="02040503050406030204" pitchFamily="18" charset="0"/>
                                        </a:rPr>
                                        <m:t>1</m:t>
                                      </m:r>
                                    </m:e>
                                  </m:mr>
                                </m:m>
                              </m:e>
                              <m:e>
                                <m:r>
                                  <a:rPr lang="en-US" sz="4000" b="0" i="1" smtClean="0">
                                    <a:solidFill>
                                      <a:srgbClr val="C00000"/>
                                    </a:solidFill>
                                    <a:latin typeface="Cambria Math" panose="02040503050406030204" pitchFamily="18" charset="0"/>
                                  </a:rPr>
                                  <m:t>⋯</m:t>
                                </m:r>
                              </m:e>
                              <m:e>
                                <m:r>
                                  <a:rPr lang="en-US" sz="4000" b="0" i="1" smtClean="0">
                                    <a:solidFill>
                                      <a:srgbClr val="C00000"/>
                                    </a:solidFill>
                                    <a:latin typeface="Cambria Math" panose="02040503050406030204" pitchFamily="18" charset="0"/>
                                  </a:rPr>
                                  <m:t>⋯</m:t>
                                </m:r>
                              </m:e>
                            </m:mr>
                            <m:mr>
                              <m:e>
                                <m:r>
                                  <a:rPr lang="en-US" sz="4000" b="0" i="1" smtClean="0">
                                    <a:solidFill>
                                      <a:srgbClr val="C00000"/>
                                    </a:solidFill>
                                    <a:latin typeface="Cambria Math" panose="02040503050406030204" pitchFamily="18" charset="0"/>
                                  </a:rPr>
                                  <m:t>⋮</m:t>
                                </m:r>
                              </m:e>
                              <m:e>
                                <m:r>
                                  <a:rPr lang="en-US" sz="4000" b="0" i="1" smtClean="0">
                                    <a:solidFill>
                                      <a:srgbClr val="C00000"/>
                                    </a:solidFill>
                                    <a:latin typeface="Cambria Math" panose="02040503050406030204" pitchFamily="18" charset="0"/>
                                  </a:rPr>
                                  <m:t>⋱</m:t>
                                </m:r>
                              </m:e>
                              <m:e>
                                <m:r>
                                  <a:rPr lang="en-US" sz="4000" b="0" i="1" smtClean="0">
                                    <a:solidFill>
                                      <a:srgbClr val="C00000"/>
                                    </a:solidFill>
                                    <a:latin typeface="Cambria Math" panose="02040503050406030204" pitchFamily="18" charset="0"/>
                                  </a:rPr>
                                  <m:t>⋮</m:t>
                                </m:r>
                              </m:e>
                            </m:mr>
                            <m:mr>
                              <m:e>
                                <m:r>
                                  <a:rPr lang="en-US" sz="4000" b="0" i="1" smtClean="0">
                                    <a:solidFill>
                                      <a:srgbClr val="C00000"/>
                                    </a:solidFill>
                                    <a:latin typeface="Cambria Math" panose="02040503050406030204" pitchFamily="18" charset="0"/>
                                  </a:rPr>
                                  <m:t>⋯</m:t>
                                </m:r>
                              </m:e>
                              <m:e>
                                <m:r>
                                  <a:rPr lang="en-US" sz="4000" b="0" i="1" smtClean="0">
                                    <a:solidFill>
                                      <a:srgbClr val="C00000"/>
                                    </a:solidFill>
                                    <a:latin typeface="Cambria Math" panose="02040503050406030204" pitchFamily="18" charset="0"/>
                                  </a:rPr>
                                  <m:t>⋯</m:t>
                                </m:r>
                              </m:e>
                              <m:e>
                                <m:m>
                                  <m:mPr>
                                    <m:mcs>
                                      <m:mc>
                                        <m:mcPr>
                                          <m:count m:val="2"/>
                                          <m:mcJc m:val="center"/>
                                        </m:mcPr>
                                      </m:mc>
                                    </m:mcs>
                                    <m:ctrlPr>
                                      <a:rPr lang="en-US" altLang="zh-CN" sz="4000" b="0" i="1" smtClean="0">
                                        <a:solidFill>
                                          <a:srgbClr val="C00000"/>
                                        </a:solidFill>
                                        <a:latin typeface="Cambria Math" panose="02040503050406030204" pitchFamily="18" charset="0"/>
                                      </a:rPr>
                                    </m:ctrlPr>
                                  </m:mPr>
                                  <m:mr>
                                    <m:e>
                                      <m:r>
                                        <m:rPr>
                                          <m:brk m:alnAt="7"/>
                                        </m:rPr>
                                        <a:rPr lang="en-US" altLang="zh-CN" sz="4000" b="0" i="1" smtClean="0">
                                          <a:solidFill>
                                            <a:srgbClr val="C00000"/>
                                          </a:solidFill>
                                          <a:latin typeface="Cambria Math" panose="02040503050406030204" pitchFamily="18" charset="0"/>
                                        </a:rPr>
                                        <m:t>−</m:t>
                                      </m:r>
                                      <m:r>
                                        <a:rPr lang="en-US" altLang="zh-CN" sz="4000" b="0" i="1" smtClean="0">
                                          <a:solidFill>
                                            <a:srgbClr val="C00000"/>
                                          </a:solidFill>
                                          <a:latin typeface="Cambria Math" panose="02040503050406030204" pitchFamily="18" charset="0"/>
                                        </a:rPr>
                                        <m:t>2</m:t>
                                      </m:r>
                                    </m:e>
                                    <m:e>
                                      <m:r>
                                        <a:rPr lang="en-US" altLang="zh-CN" sz="4000" b="0" i="1" smtClean="0">
                                          <a:solidFill>
                                            <a:srgbClr val="C00000"/>
                                          </a:solidFill>
                                          <a:latin typeface="Cambria Math" panose="02040503050406030204" pitchFamily="18" charset="0"/>
                                        </a:rPr>
                                        <m:t>0</m:t>
                                      </m:r>
                                    </m:e>
                                  </m:mr>
                                  <m:mr>
                                    <m:e>
                                      <m:r>
                                        <a:rPr lang="en-US" altLang="zh-CN" sz="4000" b="0" i="1" smtClean="0">
                                          <a:solidFill>
                                            <a:srgbClr val="C00000"/>
                                          </a:solidFill>
                                          <a:latin typeface="Cambria Math" panose="02040503050406030204" pitchFamily="18" charset="0"/>
                                        </a:rPr>
                                        <m:t>1</m:t>
                                      </m:r>
                                    </m:e>
                                    <m:e>
                                      <m:r>
                                        <a:rPr lang="en-US" altLang="zh-CN" sz="4000" b="0" i="1" smtClean="0">
                                          <a:solidFill>
                                            <a:srgbClr val="C00000"/>
                                          </a:solidFill>
                                          <a:latin typeface="Cambria Math" panose="02040503050406030204" pitchFamily="18" charset="0"/>
                                        </a:rPr>
                                        <m:t>−2</m:t>
                                      </m:r>
                                    </m:e>
                                  </m:mr>
                                </m:m>
                              </m:e>
                            </m:mr>
                          </m:m>
                        </m:e>
                      </m:d>
                    </m:oMath>
                  </m:oMathPara>
                </a14:m>
                <a:endParaRPr lang="en-US" sz="4000" dirty="0">
                  <a:solidFill>
                    <a:srgbClr val="C00000"/>
                  </a:solidFill>
                </a:endParaRPr>
              </a:p>
            </p:txBody>
          </p:sp>
        </mc:Choice>
        <mc:Fallback xmlns="">
          <p:sp>
            <p:nvSpPr>
              <p:cNvPr id="2" name="TextBox 1">
                <a:extLst>
                  <a:ext uri="{FF2B5EF4-FFF2-40B4-BE49-F238E27FC236}">
                    <a16:creationId xmlns:a16="http://schemas.microsoft.com/office/drawing/2014/main" id="{545C1913-3FB0-1BF5-C723-6CB30712A157}"/>
                  </a:ext>
                </a:extLst>
              </p:cNvPr>
              <p:cNvSpPr txBox="1">
                <a:spLocks noRot="1" noChangeAspect="1" noMove="1" noResize="1" noEditPoints="1" noAdjustHandles="1" noChangeArrowheads="1" noChangeShapeType="1" noTextEdit="1"/>
              </p:cNvSpPr>
              <p:nvPr/>
            </p:nvSpPr>
            <p:spPr>
              <a:xfrm>
                <a:off x="2162175" y="1690688"/>
                <a:ext cx="7867650" cy="323338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A365F57-260F-8FBB-7D37-EF7826912434}"/>
                  </a:ext>
                </a:extLst>
              </p:cNvPr>
              <p:cNvSpPr txBox="1"/>
              <p:nvPr/>
            </p:nvSpPr>
            <p:spPr>
              <a:xfrm>
                <a:off x="838200" y="5286358"/>
                <a:ext cx="10515600" cy="553998"/>
              </a:xfrm>
              <a:prstGeom prst="rect">
                <a:avLst/>
              </a:prstGeom>
              <a:noFill/>
            </p:spPr>
            <p:txBody>
              <a:bodyPr wrap="square" lIns="0" tIns="0" rIns="0" bIns="0" rtlCol="0">
                <a:spAutoFit/>
              </a:bodyPr>
              <a:lstStyle/>
              <a:p>
                <a14:m>
                  <m:oMath xmlns:m="http://schemas.openxmlformats.org/officeDocument/2006/math">
                    <m:d>
                      <m:dPr>
                        <m:begChr m:val="["/>
                        <m:endChr m:val="]"/>
                        <m:ctrlPr>
                          <a:rPr lang="en-US" sz="3600" b="0" i="1" smtClean="0">
                            <a:solidFill>
                              <a:srgbClr val="C00000"/>
                            </a:solidFill>
                            <a:latin typeface="Cambria Math" panose="02040503050406030204" pitchFamily="18" charset="0"/>
                          </a:rPr>
                        </m:ctrlPr>
                      </m:dPr>
                      <m:e>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2</m:t>
                            </m:r>
                          </m:e>
                          <m:sup>
                            <m:r>
                              <a:rPr lang="en-US" sz="3600" b="0" i="1" smtClean="0">
                                <a:solidFill>
                                  <a:srgbClr val="C00000"/>
                                </a:solidFill>
                                <a:latin typeface="Cambria Math" panose="02040503050406030204" pitchFamily="18" charset="0"/>
                              </a:rPr>
                              <m:t>𝑛</m:t>
                            </m:r>
                          </m:sup>
                        </m:sSup>
                        <m:r>
                          <a:rPr lang="en-US" sz="3600" b="0" i="1" smtClean="0">
                            <a:solidFill>
                              <a:srgbClr val="C00000"/>
                            </a:solidFill>
                            <a:latin typeface="Cambria Math" panose="02040503050406030204" pitchFamily="18" charset="0"/>
                          </a:rPr>
                          <m:t>, </m:t>
                        </m:r>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2</m:t>
                            </m:r>
                          </m:e>
                          <m:sup>
                            <m:r>
                              <a:rPr lang="en-US" sz="3600" b="0" i="1" smtClean="0">
                                <a:solidFill>
                                  <a:srgbClr val="C00000"/>
                                </a:solidFill>
                                <a:latin typeface="Cambria Math" panose="02040503050406030204" pitchFamily="18" charset="0"/>
                              </a:rPr>
                              <m:t>𝑛</m:t>
                            </m:r>
                            <m:r>
                              <a:rPr lang="en-US" sz="3600" b="0" i="1" smtClean="0">
                                <a:solidFill>
                                  <a:srgbClr val="C00000"/>
                                </a:solidFill>
                                <a:latin typeface="Cambria Math" panose="02040503050406030204" pitchFamily="18" charset="0"/>
                              </a:rPr>
                              <m:t>−1</m:t>
                            </m:r>
                          </m:sup>
                        </m:sSup>
                        <m:r>
                          <a:rPr lang="en-US" sz="3600" b="0" i="1" smtClean="0">
                            <a:solidFill>
                              <a:srgbClr val="C00000"/>
                            </a:solidFill>
                            <a:latin typeface="Cambria Math" panose="02040503050406030204" pitchFamily="18" charset="0"/>
                          </a:rPr>
                          <m:t>,…,2,1</m:t>
                        </m:r>
                      </m:e>
                    </m:d>
                    <m:r>
                      <a:rPr lang="en-US" sz="3600" b="0" i="1" smtClean="0">
                        <a:solidFill>
                          <a:srgbClr val="C00000"/>
                        </a:solidFill>
                        <a:latin typeface="Cambria Math" panose="02040503050406030204" pitchFamily="18" charset="0"/>
                      </a:rPr>
                      <m:t>∈</m:t>
                    </m:r>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𝐴</m:t>
                        </m:r>
                      </m:e>
                      <m:sup>
                        <m:r>
                          <a:rPr lang="en-US" sz="3600" b="0" i="1" smtClean="0">
                            <a:solidFill>
                              <a:srgbClr val="C00000"/>
                            </a:solidFill>
                            <a:latin typeface="Cambria Math" panose="02040503050406030204" pitchFamily="18" charset="0"/>
                          </a:rPr>
                          <m:t>⊥</m:t>
                        </m:r>
                      </m:sup>
                    </m:sSup>
                  </m:oMath>
                </a14:m>
                <a:r>
                  <a:rPr lang="en-US" sz="3600" dirty="0">
                    <a:solidFill>
                      <a:srgbClr val="C00000"/>
                    </a:solidFill>
                  </a:rPr>
                  <a:t> </a:t>
                </a:r>
                <a:r>
                  <a:rPr lang="en-US" sz="3600" dirty="0"/>
                  <a:t>has exponentially large entries!</a:t>
                </a:r>
                <a:endParaRPr lang="en-US" sz="4000" dirty="0"/>
              </a:p>
            </p:txBody>
          </p:sp>
        </mc:Choice>
        <mc:Fallback xmlns="">
          <p:sp>
            <p:nvSpPr>
              <p:cNvPr id="3" name="TextBox 2">
                <a:extLst>
                  <a:ext uri="{FF2B5EF4-FFF2-40B4-BE49-F238E27FC236}">
                    <a16:creationId xmlns:a16="http://schemas.microsoft.com/office/drawing/2014/main" id="{4A365F57-260F-8FBB-7D37-EF7826912434}"/>
                  </a:ext>
                </a:extLst>
              </p:cNvPr>
              <p:cNvSpPr txBox="1">
                <a:spLocks noRot="1" noChangeAspect="1" noMove="1" noResize="1" noEditPoints="1" noAdjustHandles="1" noChangeArrowheads="1" noChangeShapeType="1" noTextEdit="1"/>
              </p:cNvSpPr>
              <p:nvPr/>
            </p:nvSpPr>
            <p:spPr>
              <a:xfrm>
                <a:off x="838200" y="5286358"/>
                <a:ext cx="10515600" cy="553998"/>
              </a:xfrm>
              <a:prstGeom prst="rect">
                <a:avLst/>
              </a:prstGeom>
              <a:blipFill>
                <a:blip r:embed="rId3"/>
                <a:stretch>
                  <a:fillRect t="-24176" b="-50549"/>
                </a:stretch>
              </a:blipFill>
            </p:spPr>
            <p:txBody>
              <a:bodyPr/>
              <a:lstStyle/>
              <a:p>
                <a:r>
                  <a:rPr lang="zh-CN" altLang="en-US">
                    <a:noFill/>
                  </a:rPr>
                  <a:t> </a:t>
                </a:r>
              </a:p>
            </p:txBody>
          </p:sp>
        </mc:Fallback>
      </mc:AlternateContent>
      <p:sp>
        <p:nvSpPr>
          <p:cNvPr id="4" name="Title 1">
            <a:extLst>
              <a:ext uri="{FF2B5EF4-FFF2-40B4-BE49-F238E27FC236}">
                <a16:creationId xmlns:a16="http://schemas.microsoft.com/office/drawing/2014/main" id="{0A75EDAF-92A4-4CB1-0E42-C3DD1ACB55A4}"/>
              </a:ext>
            </a:extLst>
          </p:cNvPr>
          <p:cNvSpPr>
            <a:spLocks noGrp="1"/>
          </p:cNvSpPr>
          <p:nvPr>
            <p:ph type="title"/>
          </p:nvPr>
        </p:nvSpPr>
        <p:spPr>
          <a:xfrm>
            <a:off x="838200" y="365125"/>
            <a:ext cx="10515600" cy="1325563"/>
          </a:xfrm>
        </p:spPr>
        <p:txBody>
          <a:bodyPr/>
          <a:lstStyle/>
          <a:p>
            <a:r>
              <a:rPr lang="en-US" dirty="0">
                <a:solidFill>
                  <a:srgbClr val="C00000"/>
                </a:solidFill>
              </a:rPr>
              <a:t>A Simple Example</a:t>
            </a:r>
            <a:endParaRPr lang="en-US" dirty="0"/>
          </a:p>
        </p:txBody>
      </p:sp>
    </p:spTree>
    <p:extLst>
      <p:ext uri="{BB962C8B-B14F-4D97-AF65-F5344CB8AC3E}">
        <p14:creationId xmlns:p14="http://schemas.microsoft.com/office/powerpoint/2010/main" val="569367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A4B72-06CA-E104-1FD9-819A1D4F89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CFDEC-192F-4DFE-9833-63C0BA27E5F3}"/>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62AFC5-46FB-F0D0-5C43-DFA2B5A9A9B5}"/>
                  </a:ext>
                </a:extLst>
              </p:cNvPr>
              <p:cNvSpPr>
                <a:spLocks noGrp="1"/>
              </p:cNvSpPr>
              <p:nvPr>
                <p:ph idx="1"/>
              </p:nvPr>
            </p:nvSpPr>
            <p:spPr>
              <a:xfrm>
                <a:off x="838199" y="1825625"/>
                <a:ext cx="11138065" cy="4351338"/>
              </a:xfrm>
            </p:spPr>
            <p:txBody>
              <a:bodyPr>
                <a:normAutofit/>
              </a:bodyPr>
              <a:lstStyle/>
              <a:p>
                <a:pPr>
                  <a:lnSpc>
                    <a:spcPct val="150000"/>
                  </a:lnSpc>
                  <a:spcBef>
                    <a:spcPts val="0"/>
                  </a:spcBef>
                  <a:buClr>
                    <a:schemeClr val="tx1"/>
                  </a:buClr>
                </a:pPr>
                <a:r>
                  <a:rPr lang="en-US" sz="3200" dirty="0">
                    <a:solidFill>
                      <a:srgbClr val="00B050"/>
                    </a:solidFill>
                  </a:rPr>
                  <a:t>Examples of function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𝑓</m:t>
                    </m:r>
                  </m:oMath>
                </a14:m>
                <a:r>
                  <a:rPr lang="en-US" sz="3200" dirty="0"/>
                  <a:t>:</a:t>
                </a:r>
              </a:p>
              <a:p>
                <a:pPr lvl="1">
                  <a:lnSpc>
                    <a:spcPct val="150000"/>
                  </a:lnSpc>
                  <a:spcBef>
                    <a:spcPts val="0"/>
                  </a:spcBef>
                  <a:buClr>
                    <a:schemeClr val="tx1"/>
                  </a:buClr>
                </a:pPr>
                <a14:m>
                  <m:oMath xmlns:m="http://schemas.openxmlformats.org/officeDocument/2006/math">
                    <m:sSub>
                      <m:sSubPr>
                        <m:ctrlPr>
                          <a:rPr lang="en-US" altLang="zh-CN" sz="2800" i="1">
                            <a:solidFill>
                              <a:srgbClr val="C00000"/>
                            </a:solidFill>
                            <a:latin typeface="Cambria Math" panose="02040503050406030204" pitchFamily="18" charset="0"/>
                            <a:ea typeface="Cambria Math" panose="02040503050406030204" pitchFamily="18" charset="0"/>
                          </a:rPr>
                        </m:ctrlPr>
                      </m:sSubPr>
                      <m:e>
                        <m:r>
                          <a:rPr lang="en-US" altLang="zh-CN" sz="2800" i="1">
                            <a:solidFill>
                              <a:srgbClr val="C00000"/>
                            </a:solidFill>
                            <a:latin typeface="Cambria Math" panose="02040503050406030204" pitchFamily="18" charset="0"/>
                            <a:ea typeface="Cambria Math" panose="02040503050406030204" pitchFamily="18" charset="0"/>
                          </a:rPr>
                          <m:t>ℓ</m:t>
                        </m:r>
                      </m:e>
                      <m:sub>
                        <m:r>
                          <a:rPr lang="en-US" altLang="zh-CN" sz="2800" b="0" i="1" smtClean="0">
                            <a:solidFill>
                              <a:srgbClr val="C00000"/>
                            </a:solidFill>
                            <a:latin typeface="Cambria Math" panose="02040503050406030204" pitchFamily="18" charset="0"/>
                            <a:ea typeface="Cambria Math" panose="02040503050406030204" pitchFamily="18" charset="0"/>
                          </a:rPr>
                          <m:t>0</m:t>
                        </m:r>
                      </m:sub>
                    </m:sSub>
                    <m:r>
                      <a:rPr lang="en-US" altLang="zh-CN" sz="2800" i="1">
                        <a:solidFill>
                          <a:srgbClr val="C00000"/>
                        </a:solidFill>
                        <a:latin typeface="Cambria Math" panose="02040503050406030204" pitchFamily="18" charset="0"/>
                        <a:ea typeface="Cambria Math" panose="02040503050406030204" pitchFamily="18" charset="0"/>
                      </a:rPr>
                      <m:t> </m:t>
                    </m:r>
                  </m:oMath>
                </a14:m>
                <a:r>
                  <a:rPr lang="en-US" altLang="zh-CN" sz="2800" dirty="0"/>
                  <a:t>Estimation (</a:t>
                </a:r>
                <a:r>
                  <a:rPr lang="en-US" sz="2800" dirty="0"/>
                  <a:t>Distinct Elements):</a:t>
                </a:r>
                <a:r>
                  <a:rPr lang="en-US" sz="2800" dirty="0">
                    <a:solidFill>
                      <a:srgbClr val="C00000"/>
                    </a:solidFill>
                    <a:ea typeface="Cambria Math" panose="02040503050406030204" pitchFamily="18" charset="0"/>
                  </a:rPr>
                  <a:t> </a:t>
                </a:r>
                <a14:m>
                  <m:oMath xmlns:m="http://schemas.openxmlformats.org/officeDocument/2006/math">
                    <m:r>
                      <a:rPr lang="en-US" sz="2800" b="0" i="1" smtClean="0">
                        <a:solidFill>
                          <a:srgbClr val="C00000"/>
                        </a:solidFill>
                        <a:latin typeface="Cambria Math" panose="02040503050406030204" pitchFamily="18" charset="0"/>
                      </a:rPr>
                      <m:t>𝑓</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𝑥</m:t>
                    </m:r>
                    <m:r>
                      <a:rPr lang="en-US" sz="2800" b="0" i="1" smtClean="0">
                        <a:solidFill>
                          <a:srgbClr val="C00000"/>
                        </a:solidFill>
                        <a:latin typeface="Cambria Math" panose="02040503050406030204" pitchFamily="18" charset="0"/>
                      </a:rPr>
                      <m:t>)=</m:t>
                    </m:r>
                  </m:oMath>
                </a14:m>
                <a:r>
                  <a:rPr lang="en-US" sz="2800" i="1" dirty="0">
                    <a:solidFill>
                      <a:srgbClr val="C00000"/>
                    </a:solidFill>
                  </a:rPr>
                  <a:t> </a:t>
                </a:r>
                <a14:m>
                  <m:oMath xmlns:m="http://schemas.openxmlformats.org/officeDocument/2006/math">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𝑖</m:t>
                    </m:r>
                    <m:r>
                      <a:rPr lang="en-US" sz="2800" i="1">
                        <a:solidFill>
                          <a:srgbClr val="C00000"/>
                        </a:solidFill>
                        <a:latin typeface="Cambria Math" panose="02040503050406030204" pitchFamily="18" charset="0"/>
                      </a:rPr>
                      <m:t> :</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𝑥</m:t>
                        </m:r>
                      </m:e>
                      <m:sub>
                        <m:r>
                          <a:rPr lang="en-US" sz="2800" i="1">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≠0}|</m:t>
                    </m:r>
                  </m:oMath>
                </a14:m>
                <a:endParaRPr lang="en-US" sz="2800" dirty="0"/>
              </a:p>
              <a:p>
                <a:pPr lvl="1">
                  <a:lnSpc>
                    <a:spcPct val="150000"/>
                  </a:lnSpc>
                  <a:spcBef>
                    <a:spcPts val="0"/>
                  </a:spcBef>
                  <a:buClr>
                    <a:schemeClr val="tx1"/>
                  </a:buClr>
                </a:pPr>
                <a14:m>
                  <m:oMath xmlns:m="http://schemas.openxmlformats.org/officeDocument/2006/math">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ℓ</m:t>
                        </m:r>
                      </m:e>
                      <m:sub>
                        <m:r>
                          <a:rPr lang="en-US" sz="2800" b="0" i="1" smtClean="0">
                            <a:solidFill>
                              <a:srgbClr val="C00000"/>
                            </a:solidFill>
                            <a:latin typeface="Cambria Math" panose="02040503050406030204" pitchFamily="18" charset="0"/>
                            <a:ea typeface="Cambria Math" panose="02040503050406030204" pitchFamily="18" charset="0"/>
                          </a:rPr>
                          <m:t>𝑝</m:t>
                        </m:r>
                      </m:sub>
                    </m:sSub>
                    <m:r>
                      <a:rPr lang="en-US" sz="2800" i="1" smtClean="0">
                        <a:solidFill>
                          <a:srgbClr val="C00000"/>
                        </a:solidFill>
                        <a:latin typeface="Cambria Math" panose="02040503050406030204" pitchFamily="18" charset="0"/>
                        <a:ea typeface="Cambria Math" panose="02040503050406030204" pitchFamily="18" charset="0"/>
                      </a:rPr>
                      <m:t> </m:t>
                    </m:r>
                  </m:oMath>
                </a14:m>
                <a:r>
                  <a:rPr lang="en-US" sz="2800" dirty="0"/>
                  <a:t>Estimation: </a:t>
                </a:r>
                <a14:m>
                  <m:oMath xmlns:m="http://schemas.openxmlformats.org/officeDocument/2006/math">
                    <m:r>
                      <a:rPr lang="en-US" sz="2800" i="1">
                        <a:solidFill>
                          <a:srgbClr val="C00000"/>
                        </a:solidFill>
                        <a:latin typeface="Cambria Math" panose="02040503050406030204" pitchFamily="18" charset="0"/>
                        <a:ea typeface="Cambria Math" panose="02040503050406030204" pitchFamily="18" charset="0"/>
                      </a:rPr>
                      <m:t>𝑓</m:t>
                    </m:r>
                    <m:d>
                      <m:dPr>
                        <m:ctrlPr>
                          <a:rPr lang="en-US" sz="2800" i="1">
                            <a:solidFill>
                              <a:srgbClr val="C00000"/>
                            </a:solidFill>
                            <a:latin typeface="Cambria Math" panose="02040503050406030204" pitchFamily="18" charset="0"/>
                            <a:ea typeface="Cambria Math" panose="02040503050406030204" pitchFamily="18" charset="0"/>
                          </a:rPr>
                        </m:ctrlPr>
                      </m:dPr>
                      <m:e>
                        <m:r>
                          <a:rPr lang="en-US" sz="2800" i="1">
                            <a:solidFill>
                              <a:srgbClr val="C00000"/>
                            </a:solidFill>
                            <a:latin typeface="Cambria Math" panose="02040503050406030204" pitchFamily="18" charset="0"/>
                            <a:ea typeface="Cambria Math" panose="02040503050406030204" pitchFamily="18" charset="0"/>
                          </a:rPr>
                          <m:t>𝑥</m:t>
                        </m:r>
                      </m:e>
                    </m:d>
                    <m:r>
                      <a:rPr lang="en-US" sz="2800" i="1">
                        <a:solidFill>
                          <a:srgbClr val="C00000"/>
                        </a:solidFill>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ea typeface="Cambria Math" panose="02040503050406030204" pitchFamily="18" charset="0"/>
                              </a:rPr>
                            </m:ctrlPr>
                          </m:dPr>
                          <m:e>
                            <m:r>
                              <m:rPr>
                                <m:lit/>
                              </m:rPr>
                              <a:rPr lang="en-US" sz="2800" b="0" i="1" smtClean="0">
                                <a:solidFill>
                                  <a:srgbClr val="C00000"/>
                                </a:solidFill>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𝑥</m:t>
                            </m:r>
                            <m:r>
                              <m:rPr>
                                <m:lit/>
                              </m:rPr>
                              <a:rPr lang="en-US" sz="2800" b="0" i="1" smtClean="0">
                                <a:solidFill>
                                  <a:srgbClr val="C00000"/>
                                </a:solidFill>
                                <a:latin typeface="Cambria Math" panose="02040503050406030204" pitchFamily="18" charset="0"/>
                                <a:ea typeface="Cambria Math" panose="02040503050406030204" pitchFamily="18" charset="0"/>
                              </a:rPr>
                              <m:t>|</m:t>
                            </m:r>
                          </m:e>
                        </m:d>
                      </m:e>
                      <m:sub>
                        <m:r>
                          <a:rPr lang="en-US" sz="2800" b="0" i="1" smtClean="0">
                            <a:solidFill>
                              <a:srgbClr val="C00000"/>
                            </a:solidFill>
                            <a:latin typeface="Cambria Math" panose="02040503050406030204" pitchFamily="18" charset="0"/>
                            <a:ea typeface="Cambria Math" panose="02040503050406030204" pitchFamily="18" charset="0"/>
                          </a:rPr>
                          <m:t>𝑝</m:t>
                        </m:r>
                      </m:sub>
                    </m:sSub>
                  </m:oMath>
                </a14:m>
                <a:endParaRPr lang="en-US" sz="2800" dirty="0"/>
              </a:p>
              <a:p>
                <a:pPr lvl="1">
                  <a:lnSpc>
                    <a:spcPct val="150000"/>
                  </a:lnSpc>
                  <a:spcBef>
                    <a:spcPts val="0"/>
                  </a:spcBef>
                  <a:buClr>
                    <a:schemeClr val="tx1"/>
                  </a:buClr>
                </a:pPr>
                <a14:m>
                  <m:oMath xmlns:m="http://schemas.openxmlformats.org/officeDocument/2006/math">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ℓ</m:t>
                        </m:r>
                      </m:e>
                      <m:sub>
                        <m:r>
                          <a:rPr lang="en-US" sz="2800" b="0" i="1" smtClean="0">
                            <a:solidFill>
                              <a:srgbClr val="C00000"/>
                            </a:solidFill>
                            <a:latin typeface="Cambria Math" panose="02040503050406030204" pitchFamily="18" charset="0"/>
                            <a:ea typeface="Cambria Math" panose="02040503050406030204" pitchFamily="18" charset="0"/>
                          </a:rPr>
                          <m:t>2</m:t>
                        </m:r>
                      </m:sub>
                    </m:sSub>
                    <m:r>
                      <a:rPr lang="en-US" sz="2800" i="1" smtClean="0">
                        <a:solidFill>
                          <a:srgbClr val="C00000"/>
                        </a:solidFill>
                        <a:latin typeface="Cambria Math" panose="02040503050406030204" pitchFamily="18" charset="0"/>
                        <a:ea typeface="Cambria Math" panose="02040503050406030204" pitchFamily="18" charset="0"/>
                      </a:rPr>
                      <m:t> </m:t>
                    </m:r>
                  </m:oMath>
                </a14:m>
                <a:r>
                  <a:rPr lang="en-US" sz="2800" dirty="0"/>
                  <a:t>Heavy Hitters: </a:t>
                </a:r>
                <a14:m>
                  <m:oMath xmlns:m="http://schemas.openxmlformats.org/officeDocument/2006/math">
                    <m:r>
                      <a:rPr lang="en-US" altLang="zh-CN" sz="2800" i="1">
                        <a:solidFill>
                          <a:srgbClr val="C00000"/>
                        </a:solidFill>
                        <a:latin typeface="Cambria Math" panose="02040503050406030204" pitchFamily="18" charset="0"/>
                        <a:ea typeface="Cambria Math" panose="02040503050406030204" pitchFamily="18" charset="0"/>
                      </a:rPr>
                      <m:t>𝑓</m:t>
                    </m:r>
                    <m:d>
                      <m:dPr>
                        <m:ctrlPr>
                          <a:rPr lang="en-US" altLang="zh-CN" sz="2800" i="1">
                            <a:solidFill>
                              <a:srgbClr val="C00000"/>
                            </a:solidFill>
                            <a:latin typeface="Cambria Math" panose="02040503050406030204" pitchFamily="18" charset="0"/>
                            <a:ea typeface="Cambria Math" panose="02040503050406030204" pitchFamily="18" charset="0"/>
                          </a:rPr>
                        </m:ctrlPr>
                      </m:dPr>
                      <m:e>
                        <m:r>
                          <a:rPr lang="en-US" altLang="zh-CN" sz="2800" i="1">
                            <a:solidFill>
                              <a:srgbClr val="C00000"/>
                            </a:solidFill>
                            <a:latin typeface="Cambria Math" panose="02040503050406030204" pitchFamily="18" charset="0"/>
                            <a:ea typeface="Cambria Math" panose="02040503050406030204" pitchFamily="18" charset="0"/>
                          </a:rPr>
                          <m:t>𝑥</m:t>
                        </m:r>
                      </m:e>
                    </m:d>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b="0" i="1" smtClean="0">
                        <a:solidFill>
                          <a:srgbClr val="C00000"/>
                        </a:solidFill>
                        <a:latin typeface="Cambria Math" panose="02040503050406030204" pitchFamily="18" charset="0"/>
                        <a:ea typeface="Cambria Math" panose="02040503050406030204" pitchFamily="18" charset="0"/>
                      </a:rPr>
                      <m:t>{</m:t>
                    </m:r>
                    <m:r>
                      <a:rPr lang="en-US" altLang="zh-CN" sz="2800" b="0" i="1" smtClean="0">
                        <a:solidFill>
                          <a:srgbClr val="C00000"/>
                        </a:solidFill>
                        <a:latin typeface="Cambria Math" panose="02040503050406030204" pitchFamily="18" charset="0"/>
                        <a:ea typeface="Cambria Math" panose="02040503050406030204" pitchFamily="18" charset="0"/>
                      </a:rPr>
                      <m:t>𝑖</m:t>
                    </m:r>
                    <m:r>
                      <a:rPr lang="en-US" altLang="zh-CN" sz="2800" b="0" i="1" smtClean="0">
                        <a:solidFill>
                          <a:srgbClr val="C00000"/>
                        </a:solidFill>
                        <a:latin typeface="Cambria Math" panose="02040503050406030204" pitchFamily="18" charset="0"/>
                        <a:ea typeface="Cambria Math" panose="02040503050406030204" pitchFamily="18" charset="0"/>
                      </a:rPr>
                      <m:t>:|</m:t>
                    </m:r>
                    <m:sSub>
                      <m:sSubPr>
                        <m:ctrlPr>
                          <a:rPr lang="en-US" altLang="zh-CN" sz="2800" i="1">
                            <a:solidFill>
                              <a:srgbClr val="C00000"/>
                            </a:solidFill>
                            <a:latin typeface="Cambria Math" panose="02040503050406030204" pitchFamily="18" charset="0"/>
                            <a:ea typeface="Cambria Math" panose="02040503050406030204" pitchFamily="18" charset="0"/>
                          </a:rPr>
                        </m:ctrlPr>
                      </m:sSubPr>
                      <m:e>
                        <m:r>
                          <a:rPr lang="en-US" altLang="zh-CN" sz="2800" i="1">
                            <a:solidFill>
                              <a:srgbClr val="C00000"/>
                            </a:solidFill>
                            <a:latin typeface="Cambria Math" panose="02040503050406030204" pitchFamily="18" charset="0"/>
                            <a:ea typeface="Cambria Math" panose="02040503050406030204" pitchFamily="18" charset="0"/>
                          </a:rPr>
                          <m:t>𝑥</m:t>
                        </m:r>
                      </m:e>
                      <m:sub>
                        <m:r>
                          <a:rPr lang="en-US" altLang="zh-CN" sz="2800" i="1">
                            <a:solidFill>
                              <a:srgbClr val="C00000"/>
                            </a:solidFill>
                            <a:latin typeface="Cambria Math" panose="02040503050406030204" pitchFamily="18" charset="0"/>
                            <a:ea typeface="Cambria Math" panose="02040503050406030204" pitchFamily="18" charset="0"/>
                          </a:rPr>
                          <m:t>𝑖</m:t>
                        </m:r>
                      </m:sub>
                    </m:sSub>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𝜀</m:t>
                    </m:r>
                    <m:sSub>
                      <m:sSubPr>
                        <m:ctrlPr>
                          <a:rPr lang="en-US" altLang="zh-CN" sz="2800" i="1">
                            <a:solidFill>
                              <a:srgbClr val="C00000"/>
                            </a:solidFill>
                            <a:latin typeface="Cambria Math" panose="02040503050406030204" pitchFamily="18" charset="0"/>
                            <a:ea typeface="Cambria Math" panose="02040503050406030204" pitchFamily="18" charset="0"/>
                          </a:rPr>
                        </m:ctrlPr>
                      </m:sSubPr>
                      <m:e>
                        <m:d>
                          <m:dPr>
                            <m:begChr m:val="|"/>
                            <m:endChr m:val="|"/>
                            <m:ctrlPr>
                              <a:rPr lang="en-US" altLang="zh-CN" sz="2800" i="1">
                                <a:solidFill>
                                  <a:srgbClr val="C00000"/>
                                </a:solidFill>
                                <a:latin typeface="Cambria Math" panose="02040503050406030204" pitchFamily="18" charset="0"/>
                                <a:ea typeface="Cambria Math" panose="02040503050406030204" pitchFamily="18" charset="0"/>
                              </a:rPr>
                            </m:ctrlPr>
                          </m:dPr>
                          <m:e>
                            <m:r>
                              <m:rPr>
                                <m:lit/>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𝑥</m:t>
                            </m:r>
                            <m:r>
                              <m:rPr>
                                <m:lit/>
                              </m:rPr>
                              <a:rPr lang="en-US" altLang="zh-CN" sz="2800" i="1">
                                <a:solidFill>
                                  <a:srgbClr val="C00000"/>
                                </a:solidFill>
                                <a:latin typeface="Cambria Math" panose="02040503050406030204" pitchFamily="18" charset="0"/>
                                <a:ea typeface="Cambria Math" panose="02040503050406030204" pitchFamily="18" charset="0"/>
                              </a:rPr>
                              <m:t>|</m:t>
                            </m:r>
                          </m:e>
                        </m:d>
                      </m:e>
                      <m:sub>
                        <m:r>
                          <a:rPr lang="en-US" altLang="zh-CN" sz="2800" i="1">
                            <a:solidFill>
                              <a:srgbClr val="C00000"/>
                            </a:solidFill>
                            <a:latin typeface="Cambria Math" panose="02040503050406030204" pitchFamily="18" charset="0"/>
                            <a:ea typeface="Cambria Math" panose="02040503050406030204" pitchFamily="18" charset="0"/>
                          </a:rPr>
                          <m:t>2</m:t>
                        </m:r>
                      </m:sub>
                    </m:sSub>
                    <m:r>
                      <a:rPr lang="en-US" altLang="zh-CN" sz="2800" b="0" i="1" smtClean="0">
                        <a:solidFill>
                          <a:srgbClr val="C00000"/>
                        </a:solidFill>
                        <a:latin typeface="Cambria Math" panose="02040503050406030204" pitchFamily="18" charset="0"/>
                        <a:ea typeface="Cambria Math" panose="02040503050406030204" pitchFamily="18" charset="0"/>
                      </a:rPr>
                      <m:t>}</m:t>
                    </m:r>
                  </m:oMath>
                </a14:m>
                <a:endParaRPr lang="en-US" sz="2800" dirty="0"/>
              </a:p>
              <a:p>
                <a:pPr lvl="1">
                  <a:lnSpc>
                    <a:spcPct val="150000"/>
                  </a:lnSpc>
                  <a:spcBef>
                    <a:spcPts val="0"/>
                  </a:spcBef>
                  <a:buClr>
                    <a:schemeClr val="tx1"/>
                  </a:buClr>
                </a:pPr>
                <a:endParaRPr lang="en-US" altLang="zh-CN" sz="2800" b="0" i="1" dirty="0">
                  <a:solidFill>
                    <a:srgbClr val="C00000"/>
                  </a:solidFill>
                  <a:latin typeface="Cambria Math" panose="02040503050406030204" pitchFamily="18" charset="0"/>
                </a:endParaRPr>
              </a:p>
              <a:p>
                <a:pPr lvl="0">
                  <a:lnSpc>
                    <a:spcPct val="150000"/>
                  </a:lnSpc>
                  <a:spcBef>
                    <a:spcPts val="0"/>
                  </a:spcBef>
                  <a:buClr>
                    <a:prstClr val="black"/>
                  </a:buClr>
                </a:pPr>
                <a14:m>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𝑥</m:t>
                    </m:r>
                  </m:oMath>
                </a14:m>
                <a:r>
                  <a:rPr lang="en-US" altLang="zh-CN" sz="3200" i="1" dirty="0">
                    <a:solidFill>
                      <a:srgbClr val="C00000"/>
                    </a:solidFill>
                    <a:latin typeface="Cambria Math" panose="02040503050406030204" pitchFamily="18" charset="0"/>
                  </a:rPr>
                  <a:t> </a:t>
                </a:r>
                <a:r>
                  <a:rPr lang="en-US" altLang="zh-CN" sz="3200" dirty="0"/>
                  <a:t>can also represent other types of input, e.g., matrix or graph</a:t>
                </a:r>
                <a:endParaRPr lang="en-US" sz="2800" dirty="0"/>
              </a:p>
            </p:txBody>
          </p:sp>
        </mc:Choice>
        <mc:Fallback>
          <p:sp>
            <p:nvSpPr>
              <p:cNvPr id="3" name="Content Placeholder 2">
                <a:extLst>
                  <a:ext uri="{FF2B5EF4-FFF2-40B4-BE49-F238E27FC236}">
                    <a16:creationId xmlns:a16="http://schemas.microsoft.com/office/drawing/2014/main" id="{4B62AFC5-46FB-F0D0-5C43-DFA2B5A9A9B5}"/>
                  </a:ext>
                </a:extLst>
              </p:cNvPr>
              <p:cNvSpPr>
                <a:spLocks noGrp="1" noRot="1" noChangeAspect="1" noMove="1" noResize="1" noEditPoints="1" noAdjustHandles="1" noChangeArrowheads="1" noChangeShapeType="1" noTextEdit="1"/>
              </p:cNvSpPr>
              <p:nvPr>
                <p:ph idx="1"/>
              </p:nvPr>
            </p:nvSpPr>
            <p:spPr>
              <a:xfrm>
                <a:off x="838199" y="1825625"/>
                <a:ext cx="11138065" cy="4351338"/>
              </a:xfrm>
              <a:blipFill>
                <a:blip r:embed="rId3"/>
                <a:stretch>
                  <a:fillRect l="-1204"/>
                </a:stretch>
              </a:blipFill>
            </p:spPr>
            <p:txBody>
              <a:bodyPr/>
              <a:lstStyle/>
              <a:p>
                <a:r>
                  <a:rPr lang="en-US">
                    <a:noFill/>
                  </a:rPr>
                  <a:t> </a:t>
                </a:r>
              </a:p>
            </p:txBody>
          </p:sp>
        </mc:Fallback>
      </mc:AlternateContent>
    </p:spTree>
    <p:extLst>
      <p:ext uri="{BB962C8B-B14F-4D97-AF65-F5344CB8AC3E}">
        <p14:creationId xmlns:p14="http://schemas.microsoft.com/office/powerpoint/2010/main" val="2922543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7CCA5-908D-6EA5-97B3-2679E5CF60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B79309-FB9F-8108-435A-2CA96340C1B1}"/>
              </a:ext>
            </a:extLst>
          </p:cNvPr>
          <p:cNvSpPr>
            <a:spLocks noGrp="1"/>
          </p:cNvSpPr>
          <p:nvPr>
            <p:ph type="title"/>
          </p:nvPr>
        </p:nvSpPr>
        <p:spPr/>
        <p:txBody>
          <a:bodyPr/>
          <a:lstStyle/>
          <a:p>
            <a:r>
              <a:rPr lang="en-US" dirty="0">
                <a:solidFill>
                  <a:srgbClr val="C00000"/>
                </a:solidFill>
              </a:rPr>
              <a:t>Bounding the Successive Minima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198449-668E-8BD2-F614-7707C81E4117}"/>
                  </a:ext>
                </a:extLst>
              </p:cNvPr>
              <p:cNvSpPr>
                <a:spLocks noGrp="1"/>
              </p:cNvSpPr>
              <p:nvPr>
                <p:ph idx="1"/>
              </p:nvPr>
            </p:nvSpPr>
            <p:spPr>
              <a:xfrm>
                <a:off x="838200" y="1592442"/>
                <a:ext cx="11093451" cy="4968614"/>
              </a:xfrm>
            </p:spPr>
            <p:txBody>
              <a:bodyPr>
                <a:noAutofit/>
              </a:bodyPr>
              <a:lstStyle/>
              <a:p>
                <a:pPr>
                  <a:buClr>
                    <a:schemeClr val="tx1"/>
                  </a:buClr>
                </a:pPr>
                <a:r>
                  <a:rPr lang="en-US" sz="3000" dirty="0">
                    <a:solidFill>
                      <a:srgbClr val="0070C0"/>
                    </a:solidFill>
                  </a:rPr>
                  <a:t>[AR16] </a:t>
                </a:r>
                <a:r>
                  <a:rPr lang="en-US" sz="3000" dirty="0"/>
                  <a:t>requires </a:t>
                </a:r>
                <a14:m>
                  <m:oMath xmlns:m="http://schemas.openxmlformats.org/officeDocument/2006/math">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𝜎</m:t>
                        </m:r>
                      </m:e>
                      <m:sub>
                        <m:r>
                          <a:rPr lang="en-US" sz="3000" b="0" i="1" smtClean="0">
                            <a:solidFill>
                              <a:srgbClr val="C00000"/>
                            </a:solidFill>
                            <a:latin typeface="Cambria Math" panose="02040503050406030204" pitchFamily="18" charset="0"/>
                            <a:ea typeface="Cambria Math" panose="02040503050406030204" pitchFamily="18" charset="0"/>
                          </a:rPr>
                          <m:t>𝑛</m:t>
                        </m:r>
                      </m:sub>
                    </m:sSub>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𝑆</m:t>
                    </m:r>
                    <m:r>
                      <a:rPr lang="en-US" sz="3000" b="0" i="1" smtClean="0">
                        <a:solidFill>
                          <a:srgbClr val="C00000"/>
                        </a:solidFill>
                        <a:latin typeface="Cambria Math" panose="02040503050406030204" pitchFamily="18" charset="0"/>
                        <a:ea typeface="Cambria Math" panose="02040503050406030204" pitchFamily="18" charset="0"/>
                      </a:rPr>
                      <m:t>)&gt; </m:t>
                    </m:r>
                    <m:sSup>
                      <m:sSupPr>
                        <m:ctrlPr>
                          <a:rPr lang="en-US" sz="3000" b="0" i="1" smtClean="0">
                            <a:solidFill>
                              <a:srgbClr val="C00000"/>
                            </a:solidFill>
                            <a:latin typeface="Cambria Math" panose="02040503050406030204" pitchFamily="18" charset="0"/>
                            <a:ea typeface="Cambria Math" panose="02040503050406030204" pitchFamily="18" charset="0"/>
                          </a:rPr>
                        </m:ctrlPr>
                      </m:sSupPr>
                      <m:e>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𝜆</m:t>
                            </m:r>
                          </m:e>
                          <m:sub>
                            <m:r>
                              <m:rPr>
                                <m:sty m:val="p"/>
                              </m:rPr>
                              <a:rPr lang="en-US" sz="3000" b="0" i="0" smtClean="0">
                                <a:solidFill>
                                  <a:srgbClr val="C00000"/>
                                </a:solidFill>
                                <a:latin typeface="Cambria Math" panose="02040503050406030204" pitchFamily="18" charset="0"/>
                                <a:ea typeface="Cambria Math" panose="02040503050406030204" pitchFamily="18" charset="0"/>
                              </a:rPr>
                              <m:t>max</m:t>
                            </m:r>
                          </m:sub>
                        </m:sSub>
                        <m:r>
                          <a:rPr lang="en-US" sz="3000" b="0" i="1" smtClean="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b="0" i="1" smtClean="0">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e>
                    </m:d>
                    <m:r>
                      <a:rPr lang="en-US" sz="3000" b="0" i="1" smtClean="0">
                        <a:solidFill>
                          <a:srgbClr val="C00000"/>
                        </a:solidFill>
                        <a:latin typeface="Cambria Math" panose="02040503050406030204" pitchFamily="18" charset="0"/>
                        <a:ea typeface="Cambria Math" panose="02040503050406030204" pitchFamily="18" charset="0"/>
                      </a:rPr>
                      <m:t>)⋅</m:t>
                    </m:r>
                    <m:rad>
                      <m:radPr>
                        <m:degHide m:val="on"/>
                        <m:ctrlPr>
                          <a:rPr lang="en-US" sz="3000" b="0" i="1" smtClean="0">
                            <a:solidFill>
                              <a:srgbClr val="C00000"/>
                            </a:solidFill>
                            <a:latin typeface="Cambria Math" panose="02040503050406030204" pitchFamily="18" charset="0"/>
                            <a:ea typeface="Cambria Math" panose="02040503050406030204" pitchFamily="18" charset="0"/>
                          </a:rPr>
                        </m:ctrlPr>
                      </m:radPr>
                      <m:deg/>
                      <m:e>
                        <m:f>
                          <m:fPr>
                            <m:ctrlPr>
                              <a:rPr lang="en-US" sz="3000" b="0" i="1" smtClean="0">
                                <a:solidFill>
                                  <a:srgbClr val="C00000"/>
                                </a:solidFill>
                                <a:latin typeface="Cambria Math" panose="02040503050406030204" pitchFamily="18" charset="0"/>
                                <a:ea typeface="Cambria Math" panose="02040503050406030204" pitchFamily="18" charset="0"/>
                              </a:rPr>
                            </m:ctrlPr>
                          </m:fPr>
                          <m:num>
                            <m:func>
                              <m:funcPr>
                                <m:ctrlPr>
                                  <a:rPr lang="en-US" sz="3000" b="0" i="1" smtClean="0">
                                    <a:solidFill>
                                      <a:srgbClr val="C00000"/>
                                    </a:solidFill>
                                    <a:latin typeface="Cambria Math" panose="02040503050406030204" pitchFamily="18" charset="0"/>
                                    <a:ea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ea typeface="Cambria Math" panose="02040503050406030204" pitchFamily="18" charset="0"/>
                                  </a:rPr>
                                  <m:t>ln</m:t>
                                </m:r>
                              </m:fName>
                              <m:e>
                                <m:d>
                                  <m:dPr>
                                    <m:ctrlPr>
                                      <a:rPr lang="en-US" sz="3000" b="0" i="1" smtClean="0">
                                        <a:solidFill>
                                          <a:srgbClr val="C00000"/>
                                        </a:solidFill>
                                        <a:latin typeface="Cambria Math" panose="02040503050406030204" pitchFamily="18" charset="0"/>
                                        <a:ea typeface="Cambria Math" panose="02040503050406030204" pitchFamily="18" charset="0"/>
                                      </a:rPr>
                                    </m:ctrlPr>
                                  </m:dPr>
                                  <m:e>
                                    <m:r>
                                      <a:rPr lang="en-US" sz="3000" b="0" i="1" smtClean="0">
                                        <a:solidFill>
                                          <a:srgbClr val="C00000"/>
                                        </a:solidFill>
                                        <a:latin typeface="Cambria Math" panose="02040503050406030204" pitchFamily="18" charset="0"/>
                                        <a:ea typeface="Cambria Math" panose="02040503050406030204" pitchFamily="18" charset="0"/>
                                      </a:rPr>
                                      <m:t>2</m:t>
                                    </m:r>
                                    <m:r>
                                      <a:rPr lang="en-US" sz="3000" b="0" i="1" smtClean="0">
                                        <a:solidFill>
                                          <a:srgbClr val="C00000"/>
                                        </a:solidFill>
                                        <a:latin typeface="Cambria Math" panose="02040503050406030204" pitchFamily="18" charset="0"/>
                                        <a:ea typeface="Cambria Math" panose="02040503050406030204" pitchFamily="18" charset="0"/>
                                      </a:rPr>
                                      <m:t>𝑛</m:t>
                                    </m:r>
                                    <m:d>
                                      <m:dPr>
                                        <m:ctrlPr>
                                          <a:rPr lang="en-US" sz="3000" b="0" i="1" smtClean="0">
                                            <a:solidFill>
                                              <a:srgbClr val="C00000"/>
                                            </a:solidFill>
                                            <a:latin typeface="Cambria Math" panose="02040503050406030204" pitchFamily="18" charset="0"/>
                                            <a:ea typeface="Cambria Math" panose="02040503050406030204" pitchFamily="18" charset="0"/>
                                          </a:rPr>
                                        </m:ctrlPr>
                                      </m:dPr>
                                      <m:e>
                                        <m:r>
                                          <a:rPr lang="en-US" sz="3000" b="0" i="1" smtClean="0">
                                            <a:solidFill>
                                              <a:srgbClr val="C00000"/>
                                            </a:solidFill>
                                            <a:latin typeface="Cambria Math" panose="02040503050406030204" pitchFamily="18" charset="0"/>
                                            <a:ea typeface="Cambria Math" panose="02040503050406030204" pitchFamily="18" charset="0"/>
                                          </a:rPr>
                                          <m:t>1+</m:t>
                                        </m:r>
                                        <m:f>
                                          <m:fPr>
                                            <m:ctrlPr>
                                              <a:rPr lang="en-US" sz="3000" b="0" i="1" smtClean="0">
                                                <a:solidFill>
                                                  <a:srgbClr val="C00000"/>
                                                </a:solidFill>
                                                <a:latin typeface="Cambria Math" panose="02040503050406030204" pitchFamily="18" charset="0"/>
                                                <a:ea typeface="Cambria Math" panose="02040503050406030204" pitchFamily="18" charset="0"/>
                                              </a:rPr>
                                            </m:ctrlPr>
                                          </m:fPr>
                                          <m:num>
                                            <m:r>
                                              <a:rPr lang="en-US" sz="3000" b="0" i="1" smtClean="0">
                                                <a:solidFill>
                                                  <a:srgbClr val="C00000"/>
                                                </a:solidFill>
                                                <a:latin typeface="Cambria Math" panose="02040503050406030204" pitchFamily="18" charset="0"/>
                                                <a:ea typeface="Cambria Math" panose="02040503050406030204" pitchFamily="18" charset="0"/>
                                              </a:rPr>
                                              <m:t>1</m:t>
                                            </m:r>
                                          </m:num>
                                          <m:den>
                                            <m:r>
                                              <a:rPr lang="en-US" sz="3000" b="0" i="1" smtClean="0">
                                                <a:solidFill>
                                                  <a:srgbClr val="C00000"/>
                                                </a:solidFill>
                                                <a:latin typeface="Cambria Math" panose="02040503050406030204" pitchFamily="18" charset="0"/>
                                                <a:ea typeface="Cambria Math" panose="02040503050406030204" pitchFamily="18" charset="0"/>
                                              </a:rPr>
                                              <m:t>𝜀</m:t>
                                            </m:r>
                                          </m:den>
                                        </m:f>
                                      </m:e>
                                    </m:d>
                                  </m:e>
                                </m:d>
                              </m:e>
                            </m:func>
                          </m:num>
                          <m:den>
                            <m:r>
                              <a:rPr lang="en-US" sz="3000" b="0" i="1" smtClean="0">
                                <a:solidFill>
                                  <a:srgbClr val="C00000"/>
                                </a:solidFill>
                                <a:latin typeface="Cambria Math" panose="02040503050406030204" pitchFamily="18" charset="0"/>
                                <a:ea typeface="Cambria Math" panose="02040503050406030204" pitchFamily="18" charset="0"/>
                              </a:rPr>
                              <m:t>𝜋</m:t>
                            </m:r>
                          </m:den>
                        </m:f>
                      </m:e>
                    </m:rad>
                  </m:oMath>
                </a14:m>
                <a:r>
                  <a:rPr lang="en-US" sz="3000" dirty="0">
                    <a:solidFill>
                      <a:srgbClr val="00B050"/>
                    </a:solidFill>
                  </a:rPr>
                  <a:t>  </a:t>
                </a:r>
                <a:r>
                  <a:rPr lang="en-US" sz="3000" dirty="0"/>
                  <a:t>and we can design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𝑆</m:t>
                    </m:r>
                  </m:oMath>
                </a14:m>
                <a:r>
                  <a:rPr lang="en-US" sz="3000" dirty="0"/>
                  <a:t> so that </a:t>
                </a:r>
                <a14:m>
                  <m:oMath xmlns:m="http://schemas.openxmlformats.org/officeDocument/2006/math">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𝜎</m:t>
                        </m:r>
                      </m:e>
                      <m:sub>
                        <m:r>
                          <a:rPr lang="en-US" sz="3000" i="1">
                            <a:solidFill>
                              <a:srgbClr val="C00000"/>
                            </a:solidFill>
                            <a:latin typeface="Cambria Math" panose="02040503050406030204" pitchFamily="18" charset="0"/>
                            <a:ea typeface="Cambria Math" panose="02040503050406030204" pitchFamily="18" charset="0"/>
                          </a:rPr>
                          <m:t>𝑛</m:t>
                        </m:r>
                      </m:sub>
                    </m:sSub>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𝑆</m:t>
                        </m:r>
                      </m:e>
                    </m:d>
                    <m:r>
                      <a:rPr lang="en-US" sz="3000" i="1">
                        <a:solidFill>
                          <a:srgbClr val="C00000"/>
                        </a:solidFill>
                        <a:latin typeface="Cambria Math" panose="02040503050406030204" pitchFamily="18" charset="0"/>
                        <a:ea typeface="Cambria Math" panose="02040503050406030204" pitchFamily="18" charset="0"/>
                      </a:rPr>
                      <m:t>&gt;</m:t>
                    </m:r>
                    <m:r>
                      <m:rPr>
                        <m:sty m:val="p"/>
                      </m:rPr>
                      <a:rPr lang="en-US" sz="3000">
                        <a:solidFill>
                          <a:srgbClr val="C00000"/>
                        </a:solidFill>
                        <a:latin typeface="Cambria Math" panose="02040503050406030204" pitchFamily="18" charset="0"/>
                        <a:ea typeface="Cambria Math" panose="02040503050406030204" pitchFamily="18" charset="0"/>
                      </a:rPr>
                      <m:t>poly</m:t>
                    </m:r>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𝑛</m:t>
                        </m:r>
                      </m:e>
                    </m:d>
                  </m:oMath>
                </a14:m>
                <a:endParaRPr lang="en-US" sz="3000" dirty="0">
                  <a:solidFill>
                    <a:srgbClr val="00B050"/>
                  </a:solidFill>
                </a:endParaRPr>
              </a:p>
              <a:p>
                <a:pPr>
                  <a:buClr>
                    <a:schemeClr val="tx1"/>
                  </a:buClr>
                </a:pPr>
                <a:endParaRPr lang="en-US" sz="3000" dirty="0">
                  <a:solidFill>
                    <a:srgbClr val="00B050"/>
                  </a:solidFill>
                </a:endParaRPr>
              </a:p>
              <a:p>
                <a:pPr>
                  <a:buClr>
                    <a:schemeClr val="tx1"/>
                  </a:buClr>
                </a:pPr>
                <a:r>
                  <a:rPr lang="en-US" sz="3000" dirty="0">
                    <a:solidFill>
                      <a:srgbClr val="00B050"/>
                    </a:solidFill>
                  </a:rPr>
                  <a:t>Key observation</a:t>
                </a:r>
                <a:r>
                  <a:rPr lang="en-US" sz="3000" dirty="0"/>
                  <a:t>: we can add more rows to</a:t>
                </a:r>
                <a:r>
                  <a:rPr lang="en-US" sz="3000" b="0" dirty="0">
                    <a:solidFill>
                      <a:srgbClr val="C00000"/>
                    </a:solidFill>
                    <a:ea typeface="Cambria Math" panose="02040503050406030204" pitchFamily="18" charset="0"/>
                  </a:rPr>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b="0" dirty="0">
                    <a:solidFill>
                      <a:srgbClr val="C00000"/>
                    </a:solidFill>
                    <a:ea typeface="Cambria Math" panose="02040503050406030204" pitchFamily="18" charset="0"/>
                  </a:rPr>
                  <a:t>,</a:t>
                </a:r>
                <a:r>
                  <a:rPr lang="en-US" sz="3000" dirty="0"/>
                  <a:t> as it only makes the sketching matrix stronger</a:t>
                </a:r>
              </a:p>
              <a:p>
                <a:pPr>
                  <a:buClr>
                    <a:schemeClr val="tx1"/>
                  </a:buClr>
                </a:pPr>
                <a:endParaRPr lang="en-US" sz="3000" dirty="0">
                  <a:solidFill>
                    <a:srgbClr val="00B050"/>
                  </a:solidFill>
                </a:endParaRPr>
              </a:p>
              <a:p>
                <a:pPr>
                  <a:buClr>
                    <a:schemeClr val="tx1"/>
                  </a:buClr>
                </a:pPr>
                <a:r>
                  <a:rPr lang="en-US" sz="3000" dirty="0">
                    <a:solidFill>
                      <a:srgbClr val="00B050"/>
                    </a:solidFill>
                  </a:rPr>
                  <a:t>What to do next</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3" name="Content Placeholder 2">
                <a:extLst>
                  <a:ext uri="{FF2B5EF4-FFF2-40B4-BE49-F238E27FC236}">
                    <a16:creationId xmlns:a16="http://schemas.microsoft.com/office/drawing/2014/main" id="{A3198449-668E-8BD2-F614-7707C81E4117}"/>
                  </a:ext>
                </a:extLst>
              </p:cNvPr>
              <p:cNvSpPr>
                <a:spLocks noGrp="1" noRot="1" noChangeAspect="1" noMove="1" noResize="1" noEditPoints="1" noAdjustHandles="1" noChangeArrowheads="1" noChangeShapeType="1" noTextEdit="1"/>
              </p:cNvSpPr>
              <p:nvPr>
                <p:ph idx="1"/>
              </p:nvPr>
            </p:nvSpPr>
            <p:spPr>
              <a:xfrm>
                <a:off x="838200" y="1592442"/>
                <a:ext cx="11093451" cy="4968614"/>
              </a:xfrm>
              <a:blipFill>
                <a:blip r:embed="rId3"/>
                <a:stretch>
                  <a:fillRect l="-1154"/>
                </a:stretch>
              </a:blipFill>
            </p:spPr>
            <p:txBody>
              <a:bodyPr/>
              <a:lstStyle/>
              <a:p>
                <a:r>
                  <a:rPr lang="en-US">
                    <a:noFill/>
                  </a:rPr>
                  <a:t> </a:t>
                </a:r>
              </a:p>
            </p:txBody>
          </p:sp>
        </mc:Fallback>
      </mc:AlternateContent>
    </p:spTree>
    <p:extLst>
      <p:ext uri="{BB962C8B-B14F-4D97-AF65-F5344CB8AC3E}">
        <p14:creationId xmlns:p14="http://schemas.microsoft.com/office/powerpoint/2010/main" val="4232374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2724346"/>
            <a:ext cx="3600000" cy="3600000"/>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32A0BA1D-F355-4CFA-A8F9-462052084347}"/>
                  </a:ext>
                </a:extLst>
              </p:cNvPr>
              <p:cNvSpPr txBox="1">
                <a:spLocks/>
              </p:cNvSpPr>
              <p:nvPr/>
            </p:nvSpPr>
            <p:spPr>
              <a:xfrm>
                <a:off x="4713152" y="4268259"/>
                <a:ext cx="4484800"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000" i="1" dirty="0">
                    <a:solidFill>
                      <a:schemeClr val="bg2">
                        <a:lumMod val="25000"/>
                      </a:schemeClr>
                    </a:solidFill>
                  </a:rPr>
                  <a:t>Full basis of an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𝑛</m:t>
                    </m:r>
                  </m:oMath>
                </a14:m>
                <a:r>
                  <a:rPr lang="en-US" sz="3000" i="1" dirty="0">
                    <a:solidFill>
                      <a:schemeClr val="bg2">
                        <a:lumMod val="25000"/>
                      </a:schemeClr>
                    </a:solidFill>
                  </a:rPr>
                  <a:t>-dim space</a:t>
                </a:r>
              </a:p>
            </p:txBody>
          </p:sp>
        </mc:Choice>
        <mc:Fallback xmlns="">
          <p:sp>
            <p:nvSpPr>
              <p:cNvPr id="25" name="Content Placeholder 2">
                <a:extLst>
                  <a:ext uri="{FF2B5EF4-FFF2-40B4-BE49-F238E27FC236}">
                    <a16:creationId xmlns:a16="http://schemas.microsoft.com/office/drawing/2014/main" id="{32A0BA1D-F355-4CFA-A8F9-462052084347}"/>
                  </a:ext>
                </a:extLst>
              </p:cNvPr>
              <p:cNvSpPr txBox="1">
                <a:spLocks noRot="1" noChangeAspect="1" noMove="1" noResize="1" noEditPoints="1" noAdjustHandles="1" noChangeArrowheads="1" noChangeShapeType="1" noTextEdit="1"/>
              </p:cNvSpPr>
              <p:nvPr/>
            </p:nvSpPr>
            <p:spPr>
              <a:xfrm>
                <a:off x="4713152" y="4268259"/>
                <a:ext cx="4484800" cy="510255"/>
              </a:xfrm>
              <a:prstGeom prst="rect">
                <a:avLst/>
              </a:prstGeom>
              <a:blipFill>
                <a:blip r:embed="rId4"/>
                <a:stretch>
                  <a:fillRect l="-3125" t="-23810" r="-2174" b="-35714"/>
                </a:stretch>
              </a:blipFill>
            </p:spPr>
            <p:txBody>
              <a:bodyPr/>
              <a:lstStyle/>
              <a:p>
                <a:r>
                  <a:rPr lang="en-US">
                    <a:noFill/>
                  </a:rPr>
                  <a:t> </a:t>
                </a:r>
              </a:p>
            </p:txBody>
          </p:sp>
        </mc:Fallback>
      </mc:AlternateContent>
    </p:spTree>
    <p:extLst>
      <p:ext uri="{BB962C8B-B14F-4D97-AF65-F5344CB8AC3E}">
        <p14:creationId xmlns:p14="http://schemas.microsoft.com/office/powerpoint/2010/main" val="166253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3264344"/>
            <a:ext cx="3600000" cy="3060000"/>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32A0BA1D-F355-4CFA-A8F9-462052084347}"/>
                  </a:ext>
                </a:extLst>
              </p:cNvPr>
              <p:cNvSpPr txBox="1">
                <a:spLocks/>
              </p:cNvSpPr>
              <p:nvPr/>
            </p:nvSpPr>
            <p:spPr>
              <a:xfrm>
                <a:off x="4713151" y="2724346"/>
                <a:ext cx="5741173"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𝐴</m:t>
                    </m:r>
                  </m:oMath>
                </a14:m>
                <a:r>
                  <a:rPr lang="en-US" i="1" dirty="0">
                    <a:solidFill>
                      <a:schemeClr val="bg2">
                        <a:lumMod val="25000"/>
                      </a:schemeClr>
                    </a:solidFill>
                  </a:rPr>
                  <a:t> </a:t>
                </a:r>
                <a:r>
                  <a:rPr lang="en-US" dirty="0">
                    <a:solidFill>
                      <a:schemeClr val="bg2">
                        <a:lumMod val="25000"/>
                      </a:schemeClr>
                    </a:solidFill>
                  </a:rPr>
                  <a:t>(</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25" name="Content Placeholder 2">
                <a:extLst>
                  <a:ext uri="{FF2B5EF4-FFF2-40B4-BE49-F238E27FC236}">
                    <a16:creationId xmlns:a16="http://schemas.microsoft.com/office/drawing/2014/main" id="{32A0BA1D-F355-4CFA-A8F9-462052084347}"/>
                  </a:ext>
                </a:extLst>
              </p:cNvPr>
              <p:cNvSpPr txBox="1">
                <a:spLocks noRot="1" noChangeAspect="1" noMove="1" noResize="1" noEditPoints="1" noAdjustHandles="1" noChangeArrowheads="1" noChangeShapeType="1" noTextEdit="1"/>
              </p:cNvSpPr>
              <p:nvPr/>
            </p:nvSpPr>
            <p:spPr>
              <a:xfrm>
                <a:off x="4713151" y="2724346"/>
                <a:ext cx="5741173" cy="510255"/>
              </a:xfrm>
              <a:prstGeom prst="rect">
                <a:avLst/>
              </a:prstGeom>
              <a:blipFill>
                <a:blip r:embed="rId4"/>
                <a:stretch>
                  <a:fillRect l="-2123" t="-20238" b="-27381"/>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019A2586-702F-4A6B-9180-5159DEDEECBC}"/>
              </a:ext>
            </a:extLst>
          </p:cNvPr>
          <p:cNvSpPr/>
          <p:nvPr/>
        </p:nvSpPr>
        <p:spPr>
          <a:xfrm>
            <a:off x="838200" y="2724346"/>
            <a:ext cx="3600000" cy="540000"/>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72B1A7A8-520D-4320-A081-9C017F909D8D}"/>
                  </a:ext>
                </a:extLst>
              </p:cNvPr>
              <p:cNvSpPr txBox="1">
                <a:spLocks/>
              </p:cNvSpPr>
              <p:nvPr/>
            </p:nvSpPr>
            <p:spPr>
              <a:xfrm>
                <a:off x="4713151" y="4539216"/>
                <a:ext cx="6520905"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dirty="0">
                    <a:solidFill>
                      <a:schemeClr val="bg2">
                        <a:lumMod val="25000"/>
                      </a:schemeClr>
                    </a:solidFill>
                  </a:rPr>
                  <a:t>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rPr>
                      <m:t>𝑛</m:t>
                    </m:r>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13" name="Content Placeholder 2">
                <a:extLst>
                  <a:ext uri="{FF2B5EF4-FFF2-40B4-BE49-F238E27FC236}">
                    <a16:creationId xmlns:a16="http://schemas.microsoft.com/office/drawing/2014/main" id="{72B1A7A8-520D-4320-A081-9C017F909D8D}"/>
                  </a:ext>
                </a:extLst>
              </p:cNvPr>
              <p:cNvSpPr txBox="1">
                <a:spLocks noRot="1" noChangeAspect="1" noMove="1" noResize="1" noEditPoints="1" noAdjustHandles="1" noChangeArrowheads="1" noChangeShapeType="1" noTextEdit="1"/>
              </p:cNvSpPr>
              <p:nvPr/>
            </p:nvSpPr>
            <p:spPr>
              <a:xfrm>
                <a:off x="4713151" y="4539216"/>
                <a:ext cx="6520905" cy="510255"/>
              </a:xfrm>
              <a:prstGeom prst="rect">
                <a:avLst/>
              </a:prstGeom>
              <a:blipFill>
                <a:blip r:embed="rId5"/>
                <a:stretch>
                  <a:fillRect l="-1869" t="-20482" b="-28916"/>
                </a:stretch>
              </a:blipFill>
            </p:spPr>
            <p:txBody>
              <a:bodyPr/>
              <a:lstStyle/>
              <a:p>
                <a:r>
                  <a:rPr lang="en-US">
                    <a:noFill/>
                  </a:rPr>
                  <a:t> </a:t>
                </a:r>
              </a:p>
            </p:txBody>
          </p:sp>
        </mc:Fallback>
      </mc:AlternateContent>
    </p:spTree>
    <p:extLst>
      <p:ext uri="{BB962C8B-B14F-4D97-AF65-F5344CB8AC3E}">
        <p14:creationId xmlns:p14="http://schemas.microsoft.com/office/powerpoint/2010/main" val="115877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3264346"/>
            <a:ext cx="3600000" cy="900000"/>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019A2586-702F-4A6B-9180-5159DEDEECBC}"/>
              </a:ext>
            </a:extLst>
          </p:cNvPr>
          <p:cNvSpPr/>
          <p:nvPr/>
        </p:nvSpPr>
        <p:spPr>
          <a:xfrm>
            <a:off x="838200" y="2724346"/>
            <a:ext cx="3600000" cy="540000"/>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A2223B6-ADF5-42C7-9143-163E1EFC24CC}"/>
              </a:ext>
            </a:extLst>
          </p:cNvPr>
          <p:cNvSpPr/>
          <p:nvPr/>
        </p:nvSpPr>
        <p:spPr>
          <a:xfrm>
            <a:off x="838200" y="4164345"/>
            <a:ext cx="3600000" cy="2160000"/>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EBC5765-7010-4990-A828-2EA51FDCF06D}"/>
                  </a:ext>
                </a:extLst>
              </p:cNvPr>
              <p:cNvSpPr txBox="1">
                <a:spLocks/>
              </p:cNvSpPr>
              <p:nvPr/>
            </p:nvSpPr>
            <p:spPr>
              <a:xfrm>
                <a:off x="4713152" y="2724346"/>
                <a:ext cx="4871298"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𝐴</m:t>
                    </m:r>
                  </m:oMath>
                </a14:m>
                <a:r>
                  <a:rPr lang="en-US" i="1" dirty="0">
                    <a:solidFill>
                      <a:schemeClr val="bg2">
                        <a:lumMod val="25000"/>
                      </a:schemeClr>
                    </a:solidFill>
                  </a:rPr>
                  <a:t> </a:t>
                </a:r>
                <a:r>
                  <a:rPr lang="en-US" dirty="0">
                    <a:solidFill>
                      <a:schemeClr val="bg2">
                        <a:lumMod val="25000"/>
                      </a:schemeClr>
                    </a:solidFill>
                  </a:rPr>
                  <a:t>(</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10" name="Content Placeholder 2">
                <a:extLst>
                  <a:ext uri="{FF2B5EF4-FFF2-40B4-BE49-F238E27FC236}">
                    <a16:creationId xmlns:a16="http://schemas.microsoft.com/office/drawing/2014/main" id="{8EBC5765-7010-4990-A828-2EA51FDCF06D}"/>
                  </a:ext>
                </a:extLst>
              </p:cNvPr>
              <p:cNvSpPr txBox="1">
                <a:spLocks noRot="1" noChangeAspect="1" noMove="1" noResize="1" noEditPoints="1" noAdjustHandles="1" noChangeArrowheads="1" noChangeShapeType="1" noTextEdit="1"/>
              </p:cNvSpPr>
              <p:nvPr/>
            </p:nvSpPr>
            <p:spPr>
              <a:xfrm>
                <a:off x="4713152" y="2724346"/>
                <a:ext cx="4871298" cy="510255"/>
              </a:xfrm>
              <a:prstGeom prst="rect">
                <a:avLst/>
              </a:prstGeom>
              <a:blipFill>
                <a:blip r:embed="rId4"/>
                <a:stretch>
                  <a:fillRect l="-2503" t="-20238" b="-27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6C0B3AD4-AB12-4431-B7FF-71592C9B28EA}"/>
                  </a:ext>
                </a:extLst>
              </p:cNvPr>
              <p:cNvSpPr txBox="1">
                <a:spLocks/>
              </p:cNvSpPr>
              <p:nvPr/>
            </p:nvSpPr>
            <p:spPr>
              <a:xfrm>
                <a:off x="4713152" y="4546844"/>
                <a:ext cx="6640649" cy="1395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tx1"/>
                  </a:buClr>
                  <a:buNone/>
                </a:pPr>
                <a:r>
                  <a:rPr lang="en-US" altLang="zh-CN" b="1" i="1" dirty="0">
                    <a:solidFill>
                      <a:schemeClr val="bg2">
                        <a:lumMod val="25000"/>
                      </a:schemeClr>
                    </a:solidFill>
                  </a:rPr>
                  <a:t>Construct</a:t>
                </a:r>
                <a:r>
                  <a:rPr lang="en-US" altLang="zh-CN" i="1" dirty="0">
                    <a:solidFill>
                      <a:schemeClr val="bg2">
                        <a:lumMod val="25000"/>
                      </a:schemeClr>
                    </a:solidFill>
                  </a:rPr>
                  <a:t> via a </a:t>
                </a:r>
                <a:r>
                  <a:rPr lang="en-US" altLang="zh-CN" i="1" dirty="0">
                    <a:solidFill>
                      <a:srgbClr val="00B0F0"/>
                    </a:solidFill>
                  </a:rPr>
                  <a:t>probabilistic argument</a:t>
                </a:r>
                <a:r>
                  <a:rPr lang="en-US" altLang="zh-CN" i="1" dirty="0">
                    <a:solidFill>
                      <a:schemeClr val="bg2">
                        <a:lumMod val="25000"/>
                      </a:schemeClr>
                    </a:solidFill>
                  </a:rPr>
                  <a:t>:</a:t>
                </a:r>
              </a:p>
              <a:p>
                <a:pPr marL="0" indent="0">
                  <a:spcBef>
                    <a:spcPts val="0"/>
                  </a:spcBef>
                  <a:buClr>
                    <a:schemeClr val="tx1"/>
                  </a:buClr>
                  <a:buNone/>
                </a:pP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−4</m:t>
                    </m:r>
                    <m:r>
                      <a:rPr lang="en-US" altLang="zh-CN" i="1">
                        <a:solidFill>
                          <a:srgbClr val="C00000"/>
                        </a:solidFill>
                        <a:latin typeface="Cambria Math" panose="02040503050406030204" pitchFamily="18" charset="0"/>
                        <a:ea typeface="Cambria Math" panose="02040503050406030204" pitchFamily="18" charset="0"/>
                      </a:rPr>
                      <m:t>𝑟</m:t>
                    </m:r>
                  </m:oMath>
                </a14:m>
                <a:r>
                  <a:rPr lang="en-US" altLang="zh-CN" dirty="0"/>
                  <a:t> </a:t>
                </a:r>
                <a:r>
                  <a:rPr lang="en-US" altLang="zh-CN" i="1" dirty="0">
                    <a:solidFill>
                      <a:schemeClr val="bg2">
                        <a:lumMod val="25000"/>
                      </a:schemeClr>
                    </a:solidFill>
                  </a:rPr>
                  <a:t>linearly independent integer vectors in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altLang="zh-CN" dirty="0"/>
                  <a:t> </a:t>
                </a:r>
                <a:r>
                  <a:rPr lang="en-US" altLang="zh-CN" i="1" dirty="0">
                    <a:solidFill>
                      <a:schemeClr val="bg2">
                        <a:lumMod val="25000"/>
                      </a:schemeClr>
                    </a:solidFill>
                  </a:rPr>
                  <a:t>with entries bounded by </a:t>
                </a:r>
                <a14:m>
                  <m:oMath xmlns:m="http://schemas.openxmlformats.org/officeDocument/2006/math">
                    <m:r>
                      <m:rPr>
                        <m:sty m:val="p"/>
                      </m:rPr>
                      <a:rPr lang="en-US" altLang="zh-CN">
                        <a:solidFill>
                          <a:srgbClr val="C00000"/>
                        </a:solidFill>
                        <a:latin typeface="Cambria Math" panose="02040503050406030204" pitchFamily="18" charset="0"/>
                        <a:ea typeface="Cambria Math" panose="02040503050406030204" pitchFamily="18" charset="0"/>
                      </a:rPr>
                      <m:t>poly</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m:t>
                    </m:r>
                  </m:oMath>
                </a14:m>
                <a:endParaRPr lang="en-US" dirty="0">
                  <a:solidFill>
                    <a:schemeClr val="bg2">
                      <a:lumMod val="25000"/>
                    </a:schemeClr>
                  </a:solidFill>
                </a:endParaRPr>
              </a:p>
            </p:txBody>
          </p:sp>
        </mc:Choice>
        <mc:Fallback>
          <p:sp>
            <p:nvSpPr>
              <p:cNvPr id="11" name="Content Placeholder 2">
                <a:extLst>
                  <a:ext uri="{FF2B5EF4-FFF2-40B4-BE49-F238E27FC236}">
                    <a16:creationId xmlns:a16="http://schemas.microsoft.com/office/drawing/2014/main" id="{6C0B3AD4-AB12-4431-B7FF-71592C9B28EA}"/>
                  </a:ext>
                </a:extLst>
              </p:cNvPr>
              <p:cNvSpPr txBox="1">
                <a:spLocks noRot="1" noChangeAspect="1" noMove="1" noResize="1" noEditPoints="1" noAdjustHandles="1" noChangeArrowheads="1" noChangeShapeType="1" noTextEdit="1"/>
              </p:cNvSpPr>
              <p:nvPr/>
            </p:nvSpPr>
            <p:spPr>
              <a:xfrm>
                <a:off x="4713152" y="4546844"/>
                <a:ext cx="6640649" cy="1395001"/>
              </a:xfrm>
              <a:prstGeom prst="rect">
                <a:avLst/>
              </a:prstGeom>
              <a:blipFill>
                <a:blip r:embed="rId5"/>
                <a:stretch>
                  <a:fillRect l="-1835" t="-7424" b="-1747"/>
                </a:stretch>
              </a:blipFill>
            </p:spPr>
            <p:txBody>
              <a:bodyPr/>
              <a:lstStyle/>
              <a:p>
                <a:r>
                  <a:rPr lang="en-US">
                    <a:noFill/>
                  </a:rPr>
                  <a:t> </a:t>
                </a:r>
              </a:p>
            </p:txBody>
          </p:sp>
        </mc:Fallback>
      </mc:AlternateContent>
    </p:spTree>
    <p:extLst>
      <p:ext uri="{BB962C8B-B14F-4D97-AF65-F5344CB8AC3E}">
        <p14:creationId xmlns:p14="http://schemas.microsoft.com/office/powerpoint/2010/main" val="30582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3264346"/>
            <a:ext cx="3600000" cy="900000"/>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32A0BA1D-F355-4CFA-A8F9-462052084347}"/>
                  </a:ext>
                </a:extLst>
              </p:cNvPr>
              <p:cNvSpPr txBox="1">
                <a:spLocks/>
              </p:cNvSpPr>
              <p:nvPr/>
            </p:nvSpPr>
            <p:spPr>
              <a:xfrm>
                <a:off x="4713152" y="2724346"/>
                <a:ext cx="4871298"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𝐴</m:t>
                    </m:r>
                  </m:oMath>
                </a14:m>
                <a:r>
                  <a:rPr lang="en-US" i="1" dirty="0">
                    <a:solidFill>
                      <a:schemeClr val="bg2">
                        <a:lumMod val="25000"/>
                      </a:schemeClr>
                    </a:solidFill>
                  </a:rPr>
                  <a:t> </a:t>
                </a:r>
                <a:r>
                  <a:rPr lang="en-US" dirty="0">
                    <a:solidFill>
                      <a:schemeClr val="bg2">
                        <a:lumMod val="25000"/>
                      </a:schemeClr>
                    </a:solidFill>
                  </a:rPr>
                  <a:t>(</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25" name="Content Placeholder 2">
                <a:extLst>
                  <a:ext uri="{FF2B5EF4-FFF2-40B4-BE49-F238E27FC236}">
                    <a16:creationId xmlns:a16="http://schemas.microsoft.com/office/drawing/2014/main" id="{32A0BA1D-F355-4CFA-A8F9-462052084347}"/>
                  </a:ext>
                </a:extLst>
              </p:cNvPr>
              <p:cNvSpPr txBox="1">
                <a:spLocks noRot="1" noChangeAspect="1" noMove="1" noResize="1" noEditPoints="1" noAdjustHandles="1" noChangeArrowheads="1" noChangeShapeType="1" noTextEdit="1"/>
              </p:cNvSpPr>
              <p:nvPr/>
            </p:nvSpPr>
            <p:spPr>
              <a:xfrm>
                <a:off x="4713152" y="2724346"/>
                <a:ext cx="4871298" cy="510255"/>
              </a:xfrm>
              <a:prstGeom prst="rect">
                <a:avLst/>
              </a:prstGeom>
              <a:blipFill>
                <a:blip r:embed="rId4"/>
                <a:stretch>
                  <a:fillRect l="-2503" t="-20238" b="-27381"/>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019A2586-702F-4A6B-9180-5159DEDEECBC}"/>
              </a:ext>
            </a:extLst>
          </p:cNvPr>
          <p:cNvSpPr/>
          <p:nvPr/>
        </p:nvSpPr>
        <p:spPr>
          <a:xfrm>
            <a:off x="838200" y="2724346"/>
            <a:ext cx="3600000" cy="540000"/>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A2223B6-ADF5-42C7-9143-163E1EFC24CC}"/>
              </a:ext>
            </a:extLst>
          </p:cNvPr>
          <p:cNvSpPr/>
          <p:nvPr/>
        </p:nvSpPr>
        <p:spPr>
          <a:xfrm>
            <a:off x="838200" y="4164345"/>
            <a:ext cx="3600000" cy="2160000"/>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735370E7-EBA4-44B2-BBD3-BEFC856CC3A2}"/>
                  </a:ext>
                </a:extLst>
              </p:cNvPr>
              <p:cNvSpPr txBox="1">
                <a:spLocks/>
              </p:cNvSpPr>
              <p:nvPr/>
            </p:nvSpPr>
            <p:spPr>
              <a:xfrm>
                <a:off x="4713151" y="3283106"/>
                <a:ext cx="7548699" cy="8505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tx1"/>
                  </a:buClr>
                  <a:buNone/>
                </a:pPr>
                <a:r>
                  <a:rPr lang="en-US" altLang="zh-CN" b="1" i="1" dirty="0">
                    <a:solidFill>
                      <a:schemeClr val="bg2">
                        <a:lumMod val="25000"/>
                      </a:schemeClr>
                    </a:solidFill>
                  </a:rPr>
                  <a:t>Construct</a:t>
                </a:r>
                <a:r>
                  <a:rPr lang="en-US" altLang="zh-CN" i="1" dirty="0">
                    <a:solidFill>
                      <a:schemeClr val="bg2">
                        <a:lumMod val="25000"/>
                      </a:schemeClr>
                    </a:solidFill>
                  </a:rPr>
                  <a:t> </a:t>
                </a:r>
                <a:r>
                  <a:rPr lang="en-US" altLang="zh-CN" i="1" dirty="0">
                    <a:solidFill>
                      <a:srgbClr val="00B0F0"/>
                    </a:solidFill>
                  </a:rPr>
                  <a:t>iteratively</a:t>
                </a:r>
                <a:r>
                  <a:rPr lang="en-US" altLang="zh-CN" i="1" dirty="0">
                    <a:solidFill>
                      <a:schemeClr val="bg2">
                        <a:lumMod val="25000"/>
                      </a:schemeClr>
                    </a:solidFill>
                  </a:rPr>
                  <a:t>: </a:t>
                </a:r>
              </a:p>
              <a:p>
                <a:pPr marL="0" indent="0">
                  <a:spcBef>
                    <a:spcPts val="0"/>
                  </a:spcBef>
                  <a:buClr>
                    <a:schemeClr val="tx1"/>
                  </a:buClr>
                  <a:buNone/>
                </a:pPr>
                <a:r>
                  <a:rPr lang="en-US" dirty="0">
                    <a:solidFill>
                      <a:schemeClr val="bg2">
                        <a:lumMod val="25000"/>
                      </a:schemeClr>
                    </a:solidFill>
                  </a:rPr>
                  <a:t>The remaining </a:t>
                </a:r>
                <a14:m>
                  <m:oMath xmlns:m="http://schemas.openxmlformats.org/officeDocument/2006/math">
                    <m:r>
                      <a:rPr lang="en-US" altLang="zh-CN" b="0" i="0" smtClean="0">
                        <a:solidFill>
                          <a:srgbClr val="C00000"/>
                        </a:solidFill>
                        <a:latin typeface="Cambria Math" panose="02040503050406030204" pitchFamily="18" charset="0"/>
                        <a:ea typeface="Cambria Math" panose="02040503050406030204" pitchFamily="18" charset="0"/>
                      </a:rPr>
                      <m:t>3</m:t>
                    </m:r>
                    <m:r>
                      <a:rPr lang="en-US" altLang="zh-CN" i="1">
                        <a:solidFill>
                          <a:srgbClr val="C00000"/>
                        </a:solidFill>
                        <a:latin typeface="Cambria Math" panose="02040503050406030204" pitchFamily="18" charset="0"/>
                        <a:ea typeface="Cambria Math" panose="02040503050406030204" pitchFamily="18" charset="0"/>
                      </a:rPr>
                      <m:t>𝑟</m:t>
                    </m:r>
                  </m:oMath>
                </a14:m>
                <a:r>
                  <a:rPr lang="en-US" altLang="zh-CN" dirty="0"/>
                  <a:t> integer vectors </a:t>
                </a:r>
              </a:p>
              <a:p>
                <a:pPr marL="0" indent="0">
                  <a:spcBef>
                    <a:spcPts val="0"/>
                  </a:spcBef>
                  <a:buClr>
                    <a:schemeClr val="tx1"/>
                  </a:buClr>
                  <a:buNone/>
                </a:pPr>
                <a:r>
                  <a:rPr lang="en-US" dirty="0">
                    <a:solidFill>
                      <a:srgbClr val="0070C0"/>
                    </a:solidFill>
                  </a:rPr>
                  <a:t>[Siegel’s Lemma]</a:t>
                </a:r>
                <a:r>
                  <a:rPr lang="en-US" altLang="zh-CN" dirty="0"/>
                  <a:t> </a:t>
                </a:r>
                <a:endParaRPr lang="en-US" dirty="0">
                  <a:solidFill>
                    <a:schemeClr val="bg2">
                      <a:lumMod val="25000"/>
                    </a:schemeClr>
                  </a:solidFill>
                </a:endParaRPr>
              </a:p>
            </p:txBody>
          </p:sp>
        </mc:Choice>
        <mc:Fallback>
          <p:sp>
            <p:nvSpPr>
              <p:cNvPr id="10" name="Content Placeholder 2">
                <a:extLst>
                  <a:ext uri="{FF2B5EF4-FFF2-40B4-BE49-F238E27FC236}">
                    <a16:creationId xmlns:a16="http://schemas.microsoft.com/office/drawing/2014/main" id="{735370E7-EBA4-44B2-BBD3-BEFC856CC3A2}"/>
                  </a:ext>
                </a:extLst>
              </p:cNvPr>
              <p:cNvSpPr txBox="1">
                <a:spLocks noRot="1" noChangeAspect="1" noMove="1" noResize="1" noEditPoints="1" noAdjustHandles="1" noChangeArrowheads="1" noChangeShapeType="1" noTextEdit="1"/>
              </p:cNvSpPr>
              <p:nvPr/>
            </p:nvSpPr>
            <p:spPr>
              <a:xfrm>
                <a:off x="4713151" y="3283106"/>
                <a:ext cx="7548699" cy="850549"/>
              </a:xfrm>
              <a:prstGeom prst="rect">
                <a:avLst/>
              </a:prstGeom>
              <a:blipFill>
                <a:blip r:embed="rId5"/>
                <a:stretch>
                  <a:fillRect l="-1616" t="-12230" b="-676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4589BFF1-1020-417A-99FC-ED34BE07B58A}"/>
                  </a:ext>
                </a:extLst>
              </p:cNvPr>
              <p:cNvSpPr txBox="1">
                <a:spLocks/>
              </p:cNvSpPr>
              <p:nvPr/>
            </p:nvSpPr>
            <p:spPr>
              <a:xfrm>
                <a:off x="4713152" y="4546844"/>
                <a:ext cx="6640649" cy="1395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tx1"/>
                  </a:buClr>
                  <a:buNone/>
                </a:pPr>
                <a:r>
                  <a:rPr lang="en-US" altLang="zh-CN" b="1" i="1" dirty="0">
                    <a:solidFill>
                      <a:schemeClr val="bg2">
                        <a:lumMod val="25000"/>
                      </a:schemeClr>
                    </a:solidFill>
                  </a:rPr>
                  <a:t>Construct</a:t>
                </a:r>
                <a:r>
                  <a:rPr lang="en-US" altLang="zh-CN" i="1" dirty="0">
                    <a:solidFill>
                      <a:schemeClr val="bg2">
                        <a:lumMod val="25000"/>
                      </a:schemeClr>
                    </a:solidFill>
                  </a:rPr>
                  <a:t> via a </a:t>
                </a:r>
                <a:r>
                  <a:rPr lang="en-US" altLang="zh-CN" i="1" dirty="0">
                    <a:solidFill>
                      <a:srgbClr val="00B0F0"/>
                    </a:solidFill>
                  </a:rPr>
                  <a:t>probabilistic argument</a:t>
                </a:r>
                <a:r>
                  <a:rPr lang="en-US" altLang="zh-CN" i="1" dirty="0">
                    <a:solidFill>
                      <a:schemeClr val="bg2">
                        <a:lumMod val="25000"/>
                      </a:schemeClr>
                    </a:solidFill>
                  </a:rPr>
                  <a:t>:</a:t>
                </a:r>
              </a:p>
              <a:p>
                <a:pPr marL="0" indent="0">
                  <a:spcBef>
                    <a:spcPts val="0"/>
                  </a:spcBef>
                  <a:buClr>
                    <a:schemeClr val="tx1"/>
                  </a:buClr>
                  <a:buNone/>
                </a:pP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−4</m:t>
                    </m:r>
                    <m:r>
                      <a:rPr lang="en-US" altLang="zh-CN" i="1">
                        <a:solidFill>
                          <a:srgbClr val="C00000"/>
                        </a:solidFill>
                        <a:latin typeface="Cambria Math" panose="02040503050406030204" pitchFamily="18" charset="0"/>
                        <a:ea typeface="Cambria Math" panose="02040503050406030204" pitchFamily="18" charset="0"/>
                      </a:rPr>
                      <m:t>𝑟</m:t>
                    </m:r>
                  </m:oMath>
                </a14:m>
                <a:r>
                  <a:rPr lang="en-US" altLang="zh-CN" dirty="0"/>
                  <a:t> </a:t>
                </a:r>
                <a:r>
                  <a:rPr lang="en-US" altLang="zh-CN" i="1" dirty="0">
                    <a:solidFill>
                      <a:schemeClr val="bg2">
                        <a:lumMod val="25000"/>
                      </a:schemeClr>
                    </a:solidFill>
                  </a:rPr>
                  <a:t>linearly independent integer vectors in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altLang="zh-CN" dirty="0"/>
                  <a:t> </a:t>
                </a:r>
                <a:r>
                  <a:rPr lang="en-US" altLang="zh-CN" i="1" dirty="0">
                    <a:solidFill>
                      <a:schemeClr val="bg2">
                        <a:lumMod val="25000"/>
                      </a:schemeClr>
                    </a:solidFill>
                  </a:rPr>
                  <a:t>with entries bounded by </a:t>
                </a:r>
                <a14:m>
                  <m:oMath xmlns:m="http://schemas.openxmlformats.org/officeDocument/2006/math">
                    <m:r>
                      <m:rPr>
                        <m:sty m:val="p"/>
                      </m:rPr>
                      <a:rPr lang="en-US" altLang="zh-CN">
                        <a:solidFill>
                          <a:srgbClr val="C00000"/>
                        </a:solidFill>
                        <a:latin typeface="Cambria Math" panose="02040503050406030204" pitchFamily="18" charset="0"/>
                        <a:ea typeface="Cambria Math" panose="02040503050406030204" pitchFamily="18" charset="0"/>
                      </a:rPr>
                      <m:t>poly</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m:t>
                    </m:r>
                  </m:oMath>
                </a14:m>
                <a:endParaRPr lang="en-US" dirty="0">
                  <a:solidFill>
                    <a:schemeClr val="bg2">
                      <a:lumMod val="25000"/>
                    </a:schemeClr>
                  </a:solidFill>
                </a:endParaRPr>
              </a:p>
            </p:txBody>
          </p:sp>
        </mc:Choice>
        <mc:Fallback>
          <p:sp>
            <p:nvSpPr>
              <p:cNvPr id="11" name="Content Placeholder 2">
                <a:extLst>
                  <a:ext uri="{FF2B5EF4-FFF2-40B4-BE49-F238E27FC236}">
                    <a16:creationId xmlns:a16="http://schemas.microsoft.com/office/drawing/2014/main" id="{4589BFF1-1020-417A-99FC-ED34BE07B58A}"/>
                  </a:ext>
                </a:extLst>
              </p:cNvPr>
              <p:cNvSpPr txBox="1">
                <a:spLocks noRot="1" noChangeAspect="1" noMove="1" noResize="1" noEditPoints="1" noAdjustHandles="1" noChangeArrowheads="1" noChangeShapeType="1" noTextEdit="1"/>
              </p:cNvSpPr>
              <p:nvPr/>
            </p:nvSpPr>
            <p:spPr>
              <a:xfrm>
                <a:off x="4713152" y="4546844"/>
                <a:ext cx="6640649" cy="1395001"/>
              </a:xfrm>
              <a:prstGeom prst="rect">
                <a:avLst/>
              </a:prstGeom>
              <a:blipFill>
                <a:blip r:embed="rId6"/>
                <a:stretch>
                  <a:fillRect l="-1835" t="-7424" b="-1747"/>
                </a:stretch>
              </a:blipFill>
            </p:spPr>
            <p:txBody>
              <a:bodyPr/>
              <a:lstStyle/>
              <a:p>
                <a:r>
                  <a:rPr lang="en-US">
                    <a:noFill/>
                  </a:rPr>
                  <a:t> </a:t>
                </a:r>
              </a:p>
            </p:txBody>
          </p:sp>
        </mc:Fallback>
      </mc:AlternateContent>
    </p:spTree>
    <p:extLst>
      <p:ext uri="{BB962C8B-B14F-4D97-AF65-F5344CB8AC3E}">
        <p14:creationId xmlns:p14="http://schemas.microsoft.com/office/powerpoint/2010/main" val="231286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2724346"/>
            <a:ext cx="3600000" cy="1440000"/>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32A0BA1D-F355-4CFA-A8F9-462052084347}"/>
                  </a:ext>
                </a:extLst>
              </p:cNvPr>
              <p:cNvSpPr txBox="1">
                <a:spLocks/>
              </p:cNvSpPr>
              <p:nvPr/>
            </p:nvSpPr>
            <p:spPr>
              <a:xfrm>
                <a:off x="4713151" y="3198644"/>
                <a:ext cx="4871298"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𝐴</m:t>
                    </m:r>
                    <m:r>
                      <a:rPr lang="en-US" altLang="zh-CN" b="0" i="1" smtClean="0">
                        <a:solidFill>
                          <a:srgbClr val="C00000"/>
                        </a:solidFill>
                        <a:latin typeface="Cambria Math" panose="02040503050406030204" pitchFamily="18" charset="0"/>
                        <a:ea typeface="Cambria Math" panose="02040503050406030204" pitchFamily="18" charset="0"/>
                      </a:rPr>
                      <m:t>′</m:t>
                    </m:r>
                  </m:oMath>
                </a14:m>
                <a:r>
                  <a:rPr lang="en-US" i="1" dirty="0">
                    <a:solidFill>
                      <a:schemeClr val="bg2">
                        <a:lumMod val="25000"/>
                      </a:schemeClr>
                    </a:solidFill>
                  </a:rPr>
                  <a:t> </a:t>
                </a:r>
                <a:r>
                  <a:rPr lang="en-US" dirty="0">
                    <a:solidFill>
                      <a:schemeClr val="bg2">
                        <a:lumMod val="25000"/>
                      </a:schemeClr>
                    </a:solidFill>
                  </a:rPr>
                  <a:t>(</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4</m:t>
                    </m:r>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25" name="Content Placeholder 2">
                <a:extLst>
                  <a:ext uri="{FF2B5EF4-FFF2-40B4-BE49-F238E27FC236}">
                    <a16:creationId xmlns:a16="http://schemas.microsoft.com/office/drawing/2014/main" id="{32A0BA1D-F355-4CFA-A8F9-462052084347}"/>
                  </a:ext>
                </a:extLst>
              </p:cNvPr>
              <p:cNvSpPr txBox="1">
                <a:spLocks noRot="1" noChangeAspect="1" noMove="1" noResize="1" noEditPoints="1" noAdjustHandles="1" noChangeArrowheads="1" noChangeShapeType="1" noTextEdit="1"/>
              </p:cNvSpPr>
              <p:nvPr/>
            </p:nvSpPr>
            <p:spPr>
              <a:xfrm>
                <a:off x="4713151" y="3198644"/>
                <a:ext cx="4871298" cy="510255"/>
              </a:xfrm>
              <a:prstGeom prst="rect">
                <a:avLst/>
              </a:prstGeom>
              <a:blipFill>
                <a:blip r:embed="rId4"/>
                <a:stretch>
                  <a:fillRect l="-2503" t="-20482" r="-2128" b="-28916"/>
                </a:stretch>
              </a:blipFill>
            </p:spPr>
            <p:txBody>
              <a:bodyPr/>
              <a:lstStyle/>
              <a:p>
                <a:r>
                  <a:rPr lang="en-US">
                    <a:noFill/>
                  </a:rPr>
                  <a:t> </a:t>
                </a:r>
              </a:p>
            </p:txBody>
          </p:sp>
        </mc:Fallback>
      </mc:AlternateContent>
      <p:sp>
        <p:nvSpPr>
          <p:cNvPr id="8" name="矩形 7">
            <a:extLst>
              <a:ext uri="{FF2B5EF4-FFF2-40B4-BE49-F238E27FC236}">
                <a16:creationId xmlns:a16="http://schemas.microsoft.com/office/drawing/2014/main" id="{8A2223B6-ADF5-42C7-9143-163E1EFC24CC}"/>
              </a:ext>
            </a:extLst>
          </p:cNvPr>
          <p:cNvSpPr/>
          <p:nvPr/>
        </p:nvSpPr>
        <p:spPr>
          <a:xfrm>
            <a:off x="838200" y="4164345"/>
            <a:ext cx="3600000" cy="2160000"/>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41B18A85-E5BC-4F1B-A87F-D38349D7EF11}"/>
                  </a:ext>
                </a:extLst>
              </p:cNvPr>
              <p:cNvSpPr txBox="1">
                <a:spLocks/>
              </p:cNvSpPr>
              <p:nvPr/>
            </p:nvSpPr>
            <p:spPr>
              <a:xfrm>
                <a:off x="1897804" y="3189218"/>
                <a:ext cx="1480792"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ea typeface="Cambria Math" panose="02040503050406030204" pitchFamily="18" charset="0"/>
                        </a:rPr>
                        <m:t>𝑨</m:t>
                      </m:r>
                      <m:r>
                        <a:rPr lang="en-US" altLang="zh-CN" b="1" i="1" smtClean="0">
                          <a:solidFill>
                            <a:schemeClr val="tx1"/>
                          </a:solidFill>
                          <a:latin typeface="Cambria Math" panose="02040503050406030204" pitchFamily="18" charset="0"/>
                          <a:ea typeface="Cambria Math" panose="02040503050406030204" pitchFamily="18" charset="0"/>
                        </a:rPr>
                        <m:t>′</m:t>
                      </m:r>
                    </m:oMath>
                  </m:oMathPara>
                </a14:m>
                <a:endParaRPr lang="en-US" b="1" dirty="0">
                  <a:solidFill>
                    <a:schemeClr val="tx1"/>
                  </a:solidFill>
                </a:endParaRPr>
              </a:p>
            </p:txBody>
          </p:sp>
        </mc:Choice>
        <mc:Fallback xmlns="">
          <p:sp>
            <p:nvSpPr>
              <p:cNvPr id="11" name="Content Placeholder 2">
                <a:extLst>
                  <a:ext uri="{FF2B5EF4-FFF2-40B4-BE49-F238E27FC236}">
                    <a16:creationId xmlns:a16="http://schemas.microsoft.com/office/drawing/2014/main" id="{41B18A85-E5BC-4F1B-A87F-D38349D7EF11}"/>
                  </a:ext>
                </a:extLst>
              </p:cNvPr>
              <p:cNvSpPr txBox="1">
                <a:spLocks noRot="1" noChangeAspect="1" noMove="1" noResize="1" noEditPoints="1" noAdjustHandles="1" noChangeArrowheads="1" noChangeShapeType="1" noTextEdit="1"/>
              </p:cNvSpPr>
              <p:nvPr/>
            </p:nvSpPr>
            <p:spPr>
              <a:xfrm>
                <a:off x="1897804" y="3189218"/>
                <a:ext cx="1480792" cy="51025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D695913A-E0B5-45CF-A2B7-B86BD935D868}"/>
                  </a:ext>
                </a:extLst>
              </p:cNvPr>
              <p:cNvSpPr txBox="1">
                <a:spLocks/>
              </p:cNvSpPr>
              <p:nvPr/>
            </p:nvSpPr>
            <p:spPr>
              <a:xfrm>
                <a:off x="1897804" y="4989218"/>
                <a:ext cx="1480792"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ea typeface="Cambria Math" panose="02040503050406030204" pitchFamily="18" charset="0"/>
                            </a:rPr>
                          </m:ctrlPr>
                        </m:sSupPr>
                        <m:e>
                          <m:r>
                            <a:rPr lang="en-US" altLang="zh-CN" b="1" i="1">
                              <a:solidFill>
                                <a:schemeClr val="tx1"/>
                              </a:solidFill>
                              <a:latin typeface="Cambria Math" panose="02040503050406030204" pitchFamily="18" charset="0"/>
                              <a:ea typeface="Cambria Math" panose="02040503050406030204" pitchFamily="18" charset="0"/>
                            </a:rPr>
                            <m:t>𝓛</m:t>
                          </m:r>
                        </m:e>
                        <m:sup>
                          <m:r>
                            <a:rPr lang="en-US" altLang="zh-CN" b="1" i="1">
                              <a:solidFill>
                                <a:schemeClr val="tx1"/>
                              </a:solidFill>
                              <a:latin typeface="Cambria Math" panose="02040503050406030204" pitchFamily="18" charset="0"/>
                              <a:ea typeface="Cambria Math" panose="02040503050406030204" pitchFamily="18" charset="0"/>
                            </a:rPr>
                            <m:t>⊥</m:t>
                          </m:r>
                        </m:sup>
                      </m:sSup>
                      <m:r>
                        <a:rPr lang="en-US" altLang="zh-CN" b="1" i="1" smtClean="0">
                          <a:solidFill>
                            <a:schemeClr val="tx1"/>
                          </a:solidFill>
                          <a:latin typeface="Cambria Math" panose="02040503050406030204" pitchFamily="18" charset="0"/>
                          <a:ea typeface="Cambria Math" panose="02040503050406030204" pitchFamily="18" charset="0"/>
                        </a:rPr>
                        <m:t>(</m:t>
                      </m:r>
                      <m:sSup>
                        <m:sSupPr>
                          <m:ctrlPr>
                            <a:rPr lang="en-US" altLang="zh-CN" b="1" i="1" smtClean="0">
                              <a:solidFill>
                                <a:schemeClr val="tx1"/>
                              </a:solidFill>
                              <a:latin typeface="Cambria Math" panose="02040503050406030204" pitchFamily="18" charset="0"/>
                              <a:ea typeface="Cambria Math" panose="02040503050406030204" pitchFamily="18" charset="0"/>
                            </a:rPr>
                          </m:ctrlPr>
                        </m:sSupPr>
                        <m:e>
                          <m:r>
                            <a:rPr lang="en-US" altLang="zh-CN" b="1" i="1" smtClean="0">
                              <a:solidFill>
                                <a:schemeClr val="tx1"/>
                              </a:solidFill>
                              <a:latin typeface="Cambria Math" panose="02040503050406030204" pitchFamily="18" charset="0"/>
                              <a:ea typeface="Cambria Math" panose="02040503050406030204" pitchFamily="18" charset="0"/>
                            </a:rPr>
                            <m:t>𝑨</m:t>
                          </m:r>
                        </m:e>
                        <m:sup>
                          <m:r>
                            <a:rPr lang="en-US" altLang="zh-CN" b="1" i="1" smtClean="0">
                              <a:solidFill>
                                <a:schemeClr val="tx1"/>
                              </a:solidFill>
                              <a:latin typeface="Cambria Math" panose="02040503050406030204" pitchFamily="18" charset="0"/>
                              <a:ea typeface="Cambria Math" panose="02040503050406030204" pitchFamily="18" charset="0"/>
                            </a:rPr>
                            <m:t>′</m:t>
                          </m:r>
                        </m:sup>
                      </m:sSup>
                      <m:r>
                        <a:rPr lang="en-US" altLang="zh-CN" b="1" i="1" smtClean="0">
                          <a:solidFill>
                            <a:schemeClr val="tx1"/>
                          </a:solidFill>
                          <a:latin typeface="Cambria Math" panose="02040503050406030204" pitchFamily="18" charset="0"/>
                          <a:ea typeface="Cambria Math" panose="02040503050406030204" pitchFamily="18" charset="0"/>
                        </a:rPr>
                        <m:t>)</m:t>
                      </m:r>
                    </m:oMath>
                  </m:oMathPara>
                </a14:m>
                <a:endParaRPr lang="en-US" b="1" dirty="0">
                  <a:solidFill>
                    <a:schemeClr val="tx1"/>
                  </a:solidFill>
                </a:endParaRPr>
              </a:p>
            </p:txBody>
          </p:sp>
        </mc:Choice>
        <mc:Fallback xmlns="">
          <p:sp>
            <p:nvSpPr>
              <p:cNvPr id="12" name="Content Placeholder 2">
                <a:extLst>
                  <a:ext uri="{FF2B5EF4-FFF2-40B4-BE49-F238E27FC236}">
                    <a16:creationId xmlns:a16="http://schemas.microsoft.com/office/drawing/2014/main" id="{D695913A-E0B5-45CF-A2B7-B86BD935D868}"/>
                  </a:ext>
                </a:extLst>
              </p:cNvPr>
              <p:cNvSpPr txBox="1">
                <a:spLocks noRot="1" noChangeAspect="1" noMove="1" noResize="1" noEditPoints="1" noAdjustHandles="1" noChangeArrowheads="1" noChangeShapeType="1" noTextEdit="1"/>
              </p:cNvSpPr>
              <p:nvPr/>
            </p:nvSpPr>
            <p:spPr>
              <a:xfrm>
                <a:off x="1897804" y="4989218"/>
                <a:ext cx="1480792" cy="510255"/>
              </a:xfrm>
              <a:prstGeom prst="rect">
                <a:avLst/>
              </a:prstGeom>
              <a:blipFill>
                <a:blip r:embed="rId6"/>
                <a:stretch>
                  <a:fillRect b="-142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B2DBD74E-0E48-42A5-B574-2F82A4E1E802}"/>
                  </a:ext>
                </a:extLst>
              </p:cNvPr>
              <p:cNvSpPr txBox="1">
                <a:spLocks/>
              </p:cNvSpPr>
              <p:nvPr/>
            </p:nvSpPr>
            <p:spPr>
              <a:xfrm>
                <a:off x="4713152" y="4546844"/>
                <a:ext cx="6640649" cy="1395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tx1"/>
                  </a:buClr>
                  <a:buNone/>
                </a:pPr>
                <a:r>
                  <a:rPr lang="en-US" altLang="zh-CN" b="1" i="1" dirty="0">
                    <a:solidFill>
                      <a:schemeClr val="bg2">
                        <a:lumMod val="25000"/>
                      </a:schemeClr>
                    </a:solidFill>
                  </a:rPr>
                  <a:t>Construct</a:t>
                </a:r>
                <a:r>
                  <a:rPr lang="en-US" altLang="zh-CN" i="1" dirty="0">
                    <a:solidFill>
                      <a:schemeClr val="bg2">
                        <a:lumMod val="25000"/>
                      </a:schemeClr>
                    </a:solidFill>
                  </a:rPr>
                  <a:t> via a </a:t>
                </a:r>
                <a:r>
                  <a:rPr lang="en-US" altLang="zh-CN" i="1" dirty="0">
                    <a:solidFill>
                      <a:srgbClr val="00B0F0"/>
                    </a:solidFill>
                  </a:rPr>
                  <a:t>probabilistic argument</a:t>
                </a:r>
                <a:r>
                  <a:rPr lang="en-US" altLang="zh-CN" i="1" dirty="0">
                    <a:solidFill>
                      <a:schemeClr val="bg2">
                        <a:lumMod val="25000"/>
                      </a:schemeClr>
                    </a:solidFill>
                  </a:rPr>
                  <a:t>:</a:t>
                </a:r>
              </a:p>
              <a:p>
                <a:pPr marL="0" indent="0">
                  <a:spcBef>
                    <a:spcPts val="0"/>
                  </a:spcBef>
                  <a:buClr>
                    <a:schemeClr val="tx1"/>
                  </a:buClr>
                  <a:buNone/>
                </a:pP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−4</m:t>
                    </m:r>
                    <m:r>
                      <a:rPr lang="en-US" altLang="zh-CN" i="1">
                        <a:solidFill>
                          <a:srgbClr val="C00000"/>
                        </a:solidFill>
                        <a:latin typeface="Cambria Math" panose="02040503050406030204" pitchFamily="18" charset="0"/>
                        <a:ea typeface="Cambria Math" panose="02040503050406030204" pitchFamily="18" charset="0"/>
                      </a:rPr>
                      <m:t>𝑟</m:t>
                    </m:r>
                  </m:oMath>
                </a14:m>
                <a:r>
                  <a:rPr lang="en-US" altLang="zh-CN" dirty="0"/>
                  <a:t> </a:t>
                </a:r>
                <a:r>
                  <a:rPr lang="en-US" altLang="zh-CN" i="1" dirty="0">
                    <a:solidFill>
                      <a:schemeClr val="bg2">
                        <a:lumMod val="25000"/>
                      </a:schemeClr>
                    </a:solidFill>
                  </a:rPr>
                  <a:t>linearly independent integer vectors in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altLang="zh-CN" dirty="0"/>
                  <a:t> </a:t>
                </a:r>
                <a:r>
                  <a:rPr lang="en-US" altLang="zh-CN" i="1" dirty="0">
                    <a:solidFill>
                      <a:schemeClr val="bg2">
                        <a:lumMod val="25000"/>
                      </a:schemeClr>
                    </a:solidFill>
                  </a:rPr>
                  <a:t>with entries bounded by </a:t>
                </a:r>
                <a14:m>
                  <m:oMath xmlns:m="http://schemas.openxmlformats.org/officeDocument/2006/math">
                    <m:r>
                      <m:rPr>
                        <m:sty m:val="p"/>
                      </m:rPr>
                      <a:rPr lang="en-US" altLang="zh-CN">
                        <a:solidFill>
                          <a:srgbClr val="C00000"/>
                        </a:solidFill>
                        <a:latin typeface="Cambria Math" panose="02040503050406030204" pitchFamily="18" charset="0"/>
                        <a:ea typeface="Cambria Math" panose="02040503050406030204" pitchFamily="18" charset="0"/>
                      </a:rPr>
                      <m:t>poly</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m:t>
                    </m:r>
                  </m:oMath>
                </a14:m>
                <a:endParaRPr lang="en-US" dirty="0">
                  <a:solidFill>
                    <a:schemeClr val="bg2">
                      <a:lumMod val="25000"/>
                    </a:schemeClr>
                  </a:solidFill>
                </a:endParaRPr>
              </a:p>
            </p:txBody>
          </p:sp>
        </mc:Choice>
        <mc:Fallback>
          <p:sp>
            <p:nvSpPr>
              <p:cNvPr id="13" name="Content Placeholder 2">
                <a:extLst>
                  <a:ext uri="{FF2B5EF4-FFF2-40B4-BE49-F238E27FC236}">
                    <a16:creationId xmlns:a16="http://schemas.microsoft.com/office/drawing/2014/main" id="{B2DBD74E-0E48-42A5-B574-2F82A4E1E802}"/>
                  </a:ext>
                </a:extLst>
              </p:cNvPr>
              <p:cNvSpPr txBox="1">
                <a:spLocks noRot="1" noChangeAspect="1" noMove="1" noResize="1" noEditPoints="1" noAdjustHandles="1" noChangeArrowheads="1" noChangeShapeType="1" noTextEdit="1"/>
              </p:cNvSpPr>
              <p:nvPr/>
            </p:nvSpPr>
            <p:spPr>
              <a:xfrm>
                <a:off x="4713152" y="4546844"/>
                <a:ext cx="6640649" cy="1395001"/>
              </a:xfrm>
              <a:prstGeom prst="rect">
                <a:avLst/>
              </a:prstGeom>
              <a:blipFill>
                <a:blip r:embed="rId7"/>
                <a:stretch>
                  <a:fillRect l="-1835" t="-7424" b="-1747"/>
                </a:stretch>
              </a:blipFill>
            </p:spPr>
            <p:txBody>
              <a:bodyPr/>
              <a:lstStyle/>
              <a:p>
                <a:r>
                  <a:rPr lang="en-US">
                    <a:noFill/>
                  </a:rPr>
                  <a:t> </a:t>
                </a:r>
              </a:p>
            </p:txBody>
          </p:sp>
        </mc:Fallback>
      </mc:AlternateContent>
    </p:spTree>
    <p:extLst>
      <p:ext uri="{BB962C8B-B14F-4D97-AF65-F5344CB8AC3E}">
        <p14:creationId xmlns:p14="http://schemas.microsoft.com/office/powerpoint/2010/main" val="71988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2724346"/>
            <a:ext cx="3600000" cy="1440000"/>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32A0BA1D-F355-4CFA-A8F9-462052084347}"/>
                  </a:ext>
                </a:extLst>
              </p:cNvPr>
              <p:cNvSpPr txBox="1">
                <a:spLocks/>
              </p:cNvSpPr>
              <p:nvPr/>
            </p:nvSpPr>
            <p:spPr>
              <a:xfrm>
                <a:off x="4713151" y="3198644"/>
                <a:ext cx="4871298"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𝐴</m:t>
                    </m:r>
                    <m:r>
                      <a:rPr lang="en-US" altLang="zh-CN" b="0" i="1" smtClean="0">
                        <a:solidFill>
                          <a:srgbClr val="C00000"/>
                        </a:solidFill>
                        <a:latin typeface="Cambria Math" panose="02040503050406030204" pitchFamily="18" charset="0"/>
                        <a:ea typeface="Cambria Math" panose="02040503050406030204" pitchFamily="18" charset="0"/>
                      </a:rPr>
                      <m:t>′</m:t>
                    </m:r>
                  </m:oMath>
                </a14:m>
                <a:r>
                  <a:rPr lang="en-US" i="1" dirty="0">
                    <a:solidFill>
                      <a:schemeClr val="bg2">
                        <a:lumMod val="25000"/>
                      </a:schemeClr>
                    </a:solidFill>
                  </a:rPr>
                  <a:t> </a:t>
                </a:r>
                <a:r>
                  <a:rPr lang="en-US" dirty="0">
                    <a:solidFill>
                      <a:schemeClr val="bg2">
                        <a:lumMod val="25000"/>
                      </a:schemeClr>
                    </a:solidFill>
                  </a:rPr>
                  <a:t>(</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4</m:t>
                    </m:r>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25" name="Content Placeholder 2">
                <a:extLst>
                  <a:ext uri="{FF2B5EF4-FFF2-40B4-BE49-F238E27FC236}">
                    <a16:creationId xmlns:a16="http://schemas.microsoft.com/office/drawing/2014/main" id="{32A0BA1D-F355-4CFA-A8F9-462052084347}"/>
                  </a:ext>
                </a:extLst>
              </p:cNvPr>
              <p:cNvSpPr txBox="1">
                <a:spLocks noRot="1" noChangeAspect="1" noMove="1" noResize="1" noEditPoints="1" noAdjustHandles="1" noChangeArrowheads="1" noChangeShapeType="1" noTextEdit="1"/>
              </p:cNvSpPr>
              <p:nvPr/>
            </p:nvSpPr>
            <p:spPr>
              <a:xfrm>
                <a:off x="4713151" y="3198644"/>
                <a:ext cx="4871298" cy="510255"/>
              </a:xfrm>
              <a:prstGeom prst="rect">
                <a:avLst/>
              </a:prstGeom>
              <a:blipFill>
                <a:blip r:embed="rId4"/>
                <a:stretch>
                  <a:fillRect l="-2503" t="-20482" r="-2128" b="-28916"/>
                </a:stretch>
              </a:blipFill>
            </p:spPr>
            <p:txBody>
              <a:bodyPr/>
              <a:lstStyle/>
              <a:p>
                <a:r>
                  <a:rPr lang="en-US">
                    <a:noFill/>
                  </a:rPr>
                  <a:t> </a:t>
                </a:r>
              </a:p>
            </p:txBody>
          </p:sp>
        </mc:Fallback>
      </mc:AlternateContent>
      <p:sp>
        <p:nvSpPr>
          <p:cNvPr id="8" name="矩形 7">
            <a:extLst>
              <a:ext uri="{FF2B5EF4-FFF2-40B4-BE49-F238E27FC236}">
                <a16:creationId xmlns:a16="http://schemas.microsoft.com/office/drawing/2014/main" id="{8A2223B6-ADF5-42C7-9143-163E1EFC24CC}"/>
              </a:ext>
            </a:extLst>
          </p:cNvPr>
          <p:cNvSpPr/>
          <p:nvPr/>
        </p:nvSpPr>
        <p:spPr>
          <a:xfrm>
            <a:off x="838200" y="4164345"/>
            <a:ext cx="3600000" cy="2160000"/>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41B18A85-E5BC-4F1B-A87F-D38349D7EF11}"/>
                  </a:ext>
                </a:extLst>
              </p:cNvPr>
              <p:cNvSpPr txBox="1">
                <a:spLocks/>
              </p:cNvSpPr>
              <p:nvPr/>
            </p:nvSpPr>
            <p:spPr>
              <a:xfrm>
                <a:off x="1897804" y="3189218"/>
                <a:ext cx="1480792"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ea typeface="Cambria Math" panose="02040503050406030204" pitchFamily="18" charset="0"/>
                        </a:rPr>
                        <m:t>𝑨</m:t>
                      </m:r>
                      <m:r>
                        <a:rPr lang="en-US" altLang="zh-CN" b="1" i="1" smtClean="0">
                          <a:solidFill>
                            <a:schemeClr val="tx1"/>
                          </a:solidFill>
                          <a:latin typeface="Cambria Math" panose="02040503050406030204" pitchFamily="18" charset="0"/>
                          <a:ea typeface="Cambria Math" panose="02040503050406030204" pitchFamily="18" charset="0"/>
                        </a:rPr>
                        <m:t>′</m:t>
                      </m:r>
                    </m:oMath>
                  </m:oMathPara>
                </a14:m>
                <a:endParaRPr lang="en-US" b="1" dirty="0">
                  <a:solidFill>
                    <a:schemeClr val="tx1"/>
                  </a:solidFill>
                </a:endParaRPr>
              </a:p>
            </p:txBody>
          </p:sp>
        </mc:Choice>
        <mc:Fallback xmlns="">
          <p:sp>
            <p:nvSpPr>
              <p:cNvPr id="11" name="Content Placeholder 2">
                <a:extLst>
                  <a:ext uri="{FF2B5EF4-FFF2-40B4-BE49-F238E27FC236}">
                    <a16:creationId xmlns:a16="http://schemas.microsoft.com/office/drawing/2014/main" id="{41B18A85-E5BC-4F1B-A87F-D38349D7EF11}"/>
                  </a:ext>
                </a:extLst>
              </p:cNvPr>
              <p:cNvSpPr txBox="1">
                <a:spLocks noRot="1" noChangeAspect="1" noMove="1" noResize="1" noEditPoints="1" noAdjustHandles="1" noChangeArrowheads="1" noChangeShapeType="1" noTextEdit="1"/>
              </p:cNvSpPr>
              <p:nvPr/>
            </p:nvSpPr>
            <p:spPr>
              <a:xfrm>
                <a:off x="1897804" y="3189218"/>
                <a:ext cx="1480792" cy="51025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D695913A-E0B5-45CF-A2B7-B86BD935D868}"/>
                  </a:ext>
                </a:extLst>
              </p:cNvPr>
              <p:cNvSpPr txBox="1">
                <a:spLocks/>
              </p:cNvSpPr>
              <p:nvPr/>
            </p:nvSpPr>
            <p:spPr>
              <a:xfrm>
                <a:off x="1897804" y="4989218"/>
                <a:ext cx="1480792"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ea typeface="Cambria Math" panose="02040503050406030204" pitchFamily="18" charset="0"/>
                            </a:rPr>
                          </m:ctrlPr>
                        </m:sSupPr>
                        <m:e>
                          <m:r>
                            <a:rPr lang="en-US" altLang="zh-CN" b="1" i="1">
                              <a:solidFill>
                                <a:schemeClr val="tx1"/>
                              </a:solidFill>
                              <a:latin typeface="Cambria Math" panose="02040503050406030204" pitchFamily="18" charset="0"/>
                              <a:ea typeface="Cambria Math" panose="02040503050406030204" pitchFamily="18" charset="0"/>
                            </a:rPr>
                            <m:t>𝓛</m:t>
                          </m:r>
                        </m:e>
                        <m:sup>
                          <m:r>
                            <a:rPr lang="en-US" altLang="zh-CN" b="1" i="1">
                              <a:solidFill>
                                <a:schemeClr val="tx1"/>
                              </a:solidFill>
                              <a:latin typeface="Cambria Math" panose="02040503050406030204" pitchFamily="18" charset="0"/>
                              <a:ea typeface="Cambria Math" panose="02040503050406030204" pitchFamily="18" charset="0"/>
                            </a:rPr>
                            <m:t>⊥</m:t>
                          </m:r>
                        </m:sup>
                      </m:sSup>
                      <m:r>
                        <a:rPr lang="en-US" altLang="zh-CN" b="1" i="1" smtClean="0">
                          <a:solidFill>
                            <a:schemeClr val="tx1"/>
                          </a:solidFill>
                          <a:latin typeface="Cambria Math" panose="02040503050406030204" pitchFamily="18" charset="0"/>
                          <a:ea typeface="Cambria Math" panose="02040503050406030204" pitchFamily="18" charset="0"/>
                        </a:rPr>
                        <m:t>(</m:t>
                      </m:r>
                      <m:sSup>
                        <m:sSupPr>
                          <m:ctrlPr>
                            <a:rPr lang="en-US" altLang="zh-CN" b="1" i="1" smtClean="0">
                              <a:solidFill>
                                <a:schemeClr val="tx1"/>
                              </a:solidFill>
                              <a:latin typeface="Cambria Math" panose="02040503050406030204" pitchFamily="18" charset="0"/>
                              <a:ea typeface="Cambria Math" panose="02040503050406030204" pitchFamily="18" charset="0"/>
                            </a:rPr>
                          </m:ctrlPr>
                        </m:sSupPr>
                        <m:e>
                          <m:r>
                            <a:rPr lang="en-US" altLang="zh-CN" b="1" i="1" smtClean="0">
                              <a:solidFill>
                                <a:schemeClr val="tx1"/>
                              </a:solidFill>
                              <a:latin typeface="Cambria Math" panose="02040503050406030204" pitchFamily="18" charset="0"/>
                              <a:ea typeface="Cambria Math" panose="02040503050406030204" pitchFamily="18" charset="0"/>
                            </a:rPr>
                            <m:t>𝑨</m:t>
                          </m:r>
                        </m:e>
                        <m:sup>
                          <m:r>
                            <a:rPr lang="en-US" altLang="zh-CN" b="1" i="1" smtClean="0">
                              <a:solidFill>
                                <a:schemeClr val="tx1"/>
                              </a:solidFill>
                              <a:latin typeface="Cambria Math" panose="02040503050406030204" pitchFamily="18" charset="0"/>
                              <a:ea typeface="Cambria Math" panose="02040503050406030204" pitchFamily="18" charset="0"/>
                            </a:rPr>
                            <m:t>′</m:t>
                          </m:r>
                        </m:sup>
                      </m:sSup>
                      <m:r>
                        <a:rPr lang="en-US" altLang="zh-CN" b="1" i="1" smtClean="0">
                          <a:solidFill>
                            <a:schemeClr val="tx1"/>
                          </a:solidFill>
                          <a:latin typeface="Cambria Math" panose="02040503050406030204" pitchFamily="18" charset="0"/>
                          <a:ea typeface="Cambria Math" panose="02040503050406030204" pitchFamily="18" charset="0"/>
                        </a:rPr>
                        <m:t>)</m:t>
                      </m:r>
                    </m:oMath>
                  </m:oMathPara>
                </a14:m>
                <a:endParaRPr lang="en-US" b="1" dirty="0">
                  <a:solidFill>
                    <a:schemeClr val="tx1"/>
                  </a:solidFill>
                </a:endParaRPr>
              </a:p>
            </p:txBody>
          </p:sp>
        </mc:Choice>
        <mc:Fallback xmlns="">
          <p:sp>
            <p:nvSpPr>
              <p:cNvPr id="12" name="Content Placeholder 2">
                <a:extLst>
                  <a:ext uri="{FF2B5EF4-FFF2-40B4-BE49-F238E27FC236}">
                    <a16:creationId xmlns:a16="http://schemas.microsoft.com/office/drawing/2014/main" id="{D695913A-E0B5-45CF-A2B7-B86BD935D868}"/>
                  </a:ext>
                </a:extLst>
              </p:cNvPr>
              <p:cNvSpPr txBox="1">
                <a:spLocks noRot="1" noChangeAspect="1" noMove="1" noResize="1" noEditPoints="1" noAdjustHandles="1" noChangeArrowheads="1" noChangeShapeType="1" noTextEdit="1"/>
              </p:cNvSpPr>
              <p:nvPr/>
            </p:nvSpPr>
            <p:spPr>
              <a:xfrm>
                <a:off x="1897804" y="4989218"/>
                <a:ext cx="1480792" cy="510255"/>
              </a:xfrm>
              <a:prstGeom prst="rect">
                <a:avLst/>
              </a:prstGeom>
              <a:blipFill>
                <a:blip r:embed="rId6"/>
                <a:stretch>
                  <a:fillRect b="-142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B2DBD74E-0E48-42A5-B574-2F82A4E1E802}"/>
                  </a:ext>
                </a:extLst>
              </p:cNvPr>
              <p:cNvSpPr txBox="1">
                <a:spLocks/>
              </p:cNvSpPr>
              <p:nvPr/>
            </p:nvSpPr>
            <p:spPr>
              <a:xfrm>
                <a:off x="4713152" y="4546844"/>
                <a:ext cx="6640649" cy="1395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tx1"/>
                  </a:buClr>
                  <a:buNone/>
                </a:pPr>
                <a:r>
                  <a:rPr lang="en-US" altLang="zh-CN" b="1" i="1" dirty="0">
                    <a:solidFill>
                      <a:schemeClr val="bg2">
                        <a:lumMod val="25000"/>
                      </a:schemeClr>
                    </a:solidFill>
                  </a:rPr>
                  <a:t>Construct</a:t>
                </a:r>
                <a:r>
                  <a:rPr lang="en-US" altLang="zh-CN" i="1" dirty="0">
                    <a:solidFill>
                      <a:schemeClr val="bg2">
                        <a:lumMod val="25000"/>
                      </a:schemeClr>
                    </a:solidFill>
                  </a:rPr>
                  <a:t> via a </a:t>
                </a:r>
                <a:r>
                  <a:rPr lang="en-US" altLang="zh-CN" i="1" dirty="0">
                    <a:solidFill>
                      <a:srgbClr val="00B0F0"/>
                    </a:solidFill>
                  </a:rPr>
                  <a:t>probabilistic argument</a:t>
                </a:r>
                <a:r>
                  <a:rPr lang="en-US" altLang="zh-CN" i="1" dirty="0">
                    <a:solidFill>
                      <a:schemeClr val="bg2">
                        <a:lumMod val="25000"/>
                      </a:schemeClr>
                    </a:solidFill>
                  </a:rPr>
                  <a:t>:</a:t>
                </a:r>
              </a:p>
              <a:p>
                <a:pPr marL="0" indent="0">
                  <a:spcBef>
                    <a:spcPts val="0"/>
                  </a:spcBef>
                  <a:buClr>
                    <a:schemeClr val="tx1"/>
                  </a:buClr>
                  <a:buNone/>
                </a:pP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−4</m:t>
                    </m:r>
                    <m:r>
                      <a:rPr lang="en-US" altLang="zh-CN" i="1">
                        <a:solidFill>
                          <a:srgbClr val="C00000"/>
                        </a:solidFill>
                        <a:latin typeface="Cambria Math" panose="02040503050406030204" pitchFamily="18" charset="0"/>
                        <a:ea typeface="Cambria Math" panose="02040503050406030204" pitchFamily="18" charset="0"/>
                      </a:rPr>
                      <m:t>𝑟</m:t>
                    </m:r>
                  </m:oMath>
                </a14:m>
                <a:r>
                  <a:rPr lang="en-US" altLang="zh-CN" dirty="0"/>
                  <a:t> </a:t>
                </a:r>
                <a:r>
                  <a:rPr lang="en-US" altLang="zh-CN" i="1" dirty="0">
                    <a:solidFill>
                      <a:schemeClr val="bg2">
                        <a:lumMod val="25000"/>
                      </a:schemeClr>
                    </a:solidFill>
                  </a:rPr>
                  <a:t>linearly independent integer vectors in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altLang="zh-CN" dirty="0"/>
                  <a:t> </a:t>
                </a:r>
                <a:r>
                  <a:rPr lang="en-US" altLang="zh-CN" i="1" dirty="0">
                    <a:solidFill>
                      <a:schemeClr val="bg2">
                        <a:lumMod val="25000"/>
                      </a:schemeClr>
                    </a:solidFill>
                  </a:rPr>
                  <a:t>with entries bounded by </a:t>
                </a:r>
                <a14:m>
                  <m:oMath xmlns:m="http://schemas.openxmlformats.org/officeDocument/2006/math">
                    <m:r>
                      <m:rPr>
                        <m:sty m:val="p"/>
                      </m:rPr>
                      <a:rPr lang="en-US" altLang="zh-CN">
                        <a:solidFill>
                          <a:srgbClr val="C00000"/>
                        </a:solidFill>
                        <a:latin typeface="Cambria Math" panose="02040503050406030204" pitchFamily="18" charset="0"/>
                        <a:ea typeface="Cambria Math" panose="02040503050406030204" pitchFamily="18" charset="0"/>
                      </a:rPr>
                      <m:t>poly</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m:t>
                    </m:r>
                  </m:oMath>
                </a14:m>
                <a:endParaRPr lang="en-US" dirty="0">
                  <a:solidFill>
                    <a:schemeClr val="bg2">
                      <a:lumMod val="25000"/>
                    </a:schemeClr>
                  </a:solidFill>
                </a:endParaRPr>
              </a:p>
            </p:txBody>
          </p:sp>
        </mc:Choice>
        <mc:Fallback>
          <p:sp>
            <p:nvSpPr>
              <p:cNvPr id="13" name="Content Placeholder 2">
                <a:extLst>
                  <a:ext uri="{FF2B5EF4-FFF2-40B4-BE49-F238E27FC236}">
                    <a16:creationId xmlns:a16="http://schemas.microsoft.com/office/drawing/2014/main" id="{B2DBD74E-0E48-42A5-B574-2F82A4E1E802}"/>
                  </a:ext>
                </a:extLst>
              </p:cNvPr>
              <p:cNvSpPr txBox="1">
                <a:spLocks noRot="1" noChangeAspect="1" noMove="1" noResize="1" noEditPoints="1" noAdjustHandles="1" noChangeArrowheads="1" noChangeShapeType="1" noTextEdit="1"/>
              </p:cNvSpPr>
              <p:nvPr/>
            </p:nvSpPr>
            <p:spPr>
              <a:xfrm>
                <a:off x="4713152" y="4546844"/>
                <a:ext cx="6640649" cy="1395001"/>
              </a:xfrm>
              <a:prstGeom prst="rect">
                <a:avLst/>
              </a:prstGeom>
              <a:blipFill>
                <a:blip r:embed="rId7"/>
                <a:stretch>
                  <a:fillRect l="-1835" t="-7424" b="-1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C7EEA97-19A4-45F2-A9F0-4DDE4CBBE132}"/>
                  </a:ext>
                </a:extLst>
              </p:cNvPr>
              <p:cNvSpPr/>
              <p:nvPr/>
            </p:nvSpPr>
            <p:spPr>
              <a:xfrm>
                <a:off x="5146766" y="4516243"/>
                <a:ext cx="5515579" cy="1285296"/>
              </a:xfrm>
              <a:prstGeom prst="rect">
                <a:avLst/>
              </a:prstGeom>
              <a:solidFill>
                <a:srgbClr val="4472C4">
                  <a:alpha val="85098"/>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By definition of successive minima:</a:t>
                </a:r>
              </a:p>
              <a:p>
                <a:pPr algn="ctr"/>
                <a14:m>
                  <m:oMath xmlns:m="http://schemas.openxmlformats.org/officeDocument/2006/math">
                    <m:sSup>
                      <m:sSupPr>
                        <m:ctrlPr>
                          <a:rPr lang="en-US" altLang="zh-CN" sz="2800" i="1">
                            <a:solidFill>
                              <a:schemeClr val="bg1"/>
                            </a:solidFill>
                            <a:latin typeface="Cambria Math" panose="02040503050406030204" pitchFamily="18" charset="0"/>
                            <a:ea typeface="Cambria Math" panose="02040503050406030204" pitchFamily="18" charset="0"/>
                          </a:rPr>
                        </m:ctrlPr>
                      </m:sSupPr>
                      <m:e>
                        <m:sSub>
                          <m:sSubPr>
                            <m:ctrlPr>
                              <a:rPr lang="en-US" altLang="zh-CN" sz="2800" i="1">
                                <a:solidFill>
                                  <a:schemeClr val="bg1"/>
                                </a:solidFill>
                                <a:latin typeface="Cambria Math" panose="02040503050406030204" pitchFamily="18" charset="0"/>
                                <a:ea typeface="Cambria Math" panose="02040503050406030204" pitchFamily="18" charset="0"/>
                              </a:rPr>
                            </m:ctrlPr>
                          </m:sSubPr>
                          <m:e>
                            <m:r>
                              <a:rPr lang="en-US" altLang="zh-CN" sz="2800" i="1">
                                <a:solidFill>
                                  <a:schemeClr val="bg1"/>
                                </a:solidFill>
                                <a:latin typeface="Cambria Math" panose="02040503050406030204" pitchFamily="18" charset="0"/>
                                <a:ea typeface="Cambria Math" panose="02040503050406030204" pitchFamily="18" charset="0"/>
                              </a:rPr>
                              <m:t>𝜆</m:t>
                            </m:r>
                          </m:e>
                          <m:sub>
                            <m:r>
                              <m:rPr>
                                <m:sty m:val="p"/>
                              </m:rPr>
                              <a:rPr lang="en-US" altLang="zh-CN" sz="2800" i="1">
                                <a:solidFill>
                                  <a:schemeClr val="bg1"/>
                                </a:solidFill>
                                <a:latin typeface="Cambria Math" panose="02040503050406030204" pitchFamily="18" charset="0"/>
                                <a:ea typeface="Cambria Math" panose="02040503050406030204" pitchFamily="18" charset="0"/>
                              </a:rPr>
                              <m:t>max</m:t>
                            </m:r>
                          </m:sub>
                        </m:sSub>
                        <m:r>
                          <a:rPr lang="en-US" altLang="zh-CN" sz="2800" i="1">
                            <a:solidFill>
                              <a:schemeClr val="bg1"/>
                            </a:solidFill>
                            <a:latin typeface="Cambria Math" panose="02040503050406030204" pitchFamily="18" charset="0"/>
                            <a:ea typeface="Cambria Math" panose="02040503050406030204" pitchFamily="18" charset="0"/>
                          </a:rPr>
                          <m:t>(</m:t>
                        </m:r>
                        <m:r>
                          <a:rPr lang="en-US" altLang="zh-CN" sz="2800" i="1">
                            <a:solidFill>
                              <a:schemeClr val="bg1"/>
                            </a:solidFill>
                            <a:latin typeface="Cambria Math" panose="02040503050406030204" pitchFamily="18" charset="0"/>
                            <a:ea typeface="Cambria Math" panose="02040503050406030204" pitchFamily="18" charset="0"/>
                          </a:rPr>
                          <m:t>ℒ</m:t>
                        </m:r>
                      </m:e>
                      <m:sup>
                        <m:r>
                          <a:rPr lang="en-US" altLang="zh-CN" sz="2800" i="1">
                            <a:solidFill>
                              <a:schemeClr val="bg1"/>
                            </a:solidFill>
                            <a:latin typeface="Cambria Math" panose="02040503050406030204" pitchFamily="18" charset="0"/>
                            <a:ea typeface="Cambria Math" panose="02040503050406030204" pitchFamily="18" charset="0"/>
                          </a:rPr>
                          <m:t>⊥</m:t>
                        </m:r>
                      </m:sup>
                    </m:sSup>
                    <m:d>
                      <m:dPr>
                        <m:ctrlPr>
                          <a:rPr lang="en-US" altLang="zh-CN" sz="2800" i="1">
                            <a:solidFill>
                              <a:schemeClr val="bg1"/>
                            </a:solidFill>
                            <a:latin typeface="Cambria Math" panose="02040503050406030204" pitchFamily="18" charset="0"/>
                            <a:ea typeface="Cambria Math" panose="02040503050406030204" pitchFamily="18" charset="0"/>
                          </a:rPr>
                        </m:ctrlPr>
                      </m:dPr>
                      <m:e>
                        <m:r>
                          <a:rPr lang="en-US" altLang="zh-CN" sz="2800" i="1">
                            <a:solidFill>
                              <a:schemeClr val="bg1"/>
                            </a:solidFill>
                            <a:latin typeface="Cambria Math" panose="02040503050406030204" pitchFamily="18" charset="0"/>
                            <a:ea typeface="Cambria Math" panose="02040503050406030204" pitchFamily="18" charset="0"/>
                          </a:rPr>
                          <m:t>𝐴</m:t>
                        </m:r>
                        <m:r>
                          <a:rPr lang="en-US" altLang="zh-CN" sz="2800" i="1">
                            <a:solidFill>
                              <a:schemeClr val="bg1"/>
                            </a:solidFill>
                            <a:latin typeface="Cambria Math" panose="02040503050406030204" pitchFamily="18" charset="0"/>
                            <a:ea typeface="Cambria Math" panose="02040503050406030204" pitchFamily="18" charset="0"/>
                          </a:rPr>
                          <m:t>′</m:t>
                        </m:r>
                      </m:e>
                    </m:d>
                    <m:r>
                      <a:rPr lang="en-US" altLang="zh-CN" sz="2800" i="1">
                        <a:solidFill>
                          <a:schemeClr val="bg1"/>
                        </a:solidFill>
                        <a:latin typeface="Cambria Math" panose="02040503050406030204" pitchFamily="18" charset="0"/>
                        <a:ea typeface="Cambria Math" panose="02040503050406030204" pitchFamily="18" charset="0"/>
                      </a:rPr>
                      <m:t>)</m:t>
                    </m:r>
                  </m:oMath>
                </a14:m>
                <a:r>
                  <a:rPr lang="en-US" altLang="zh-CN" sz="2800" dirty="0">
                    <a:solidFill>
                      <a:schemeClr val="bg1"/>
                    </a:solidFill>
                  </a:rPr>
                  <a:t> </a:t>
                </a:r>
                <a14:m>
                  <m:oMath xmlns:m="http://schemas.openxmlformats.org/officeDocument/2006/math">
                    <m:r>
                      <a:rPr lang="en-US" altLang="zh-CN" sz="2800" i="1">
                        <a:solidFill>
                          <a:schemeClr val="bg1"/>
                        </a:solidFill>
                        <a:latin typeface="Cambria Math" panose="02040503050406030204" pitchFamily="18" charset="0"/>
                        <a:ea typeface="Cambria Math" panose="02040503050406030204" pitchFamily="18" charset="0"/>
                      </a:rPr>
                      <m:t>≤</m:t>
                    </m:r>
                    <m:r>
                      <m:rPr>
                        <m:sty m:val="p"/>
                      </m:rPr>
                      <a:rPr lang="en-US" altLang="zh-CN" sz="2800">
                        <a:solidFill>
                          <a:schemeClr val="bg1"/>
                        </a:solidFill>
                        <a:latin typeface="Cambria Math" panose="02040503050406030204" pitchFamily="18" charset="0"/>
                        <a:ea typeface="Cambria Math" panose="02040503050406030204" pitchFamily="18" charset="0"/>
                      </a:rPr>
                      <m:t>poly</m:t>
                    </m:r>
                    <m:r>
                      <a:rPr lang="en-US" altLang="zh-CN" sz="2800">
                        <a:solidFill>
                          <a:schemeClr val="bg1"/>
                        </a:solidFill>
                        <a:latin typeface="Cambria Math" panose="02040503050406030204" pitchFamily="18" charset="0"/>
                        <a:ea typeface="Cambria Math" panose="02040503050406030204" pitchFamily="18" charset="0"/>
                      </a:rPr>
                      <m:t>(</m:t>
                    </m:r>
                    <m:r>
                      <a:rPr lang="en-US" altLang="zh-CN" sz="2800" i="1">
                        <a:solidFill>
                          <a:schemeClr val="bg1"/>
                        </a:solidFill>
                        <a:latin typeface="Cambria Math" panose="02040503050406030204" pitchFamily="18" charset="0"/>
                        <a:ea typeface="Cambria Math" panose="02040503050406030204" pitchFamily="18" charset="0"/>
                      </a:rPr>
                      <m:t>𝑛</m:t>
                    </m:r>
                    <m:r>
                      <a:rPr lang="en-US" altLang="zh-CN" sz="2800" i="1">
                        <a:solidFill>
                          <a:schemeClr val="bg1"/>
                        </a:solidFill>
                        <a:latin typeface="Cambria Math" panose="02040503050406030204" pitchFamily="18" charset="0"/>
                        <a:ea typeface="Cambria Math" panose="02040503050406030204" pitchFamily="18" charset="0"/>
                      </a:rPr>
                      <m:t>)</m:t>
                    </m:r>
                  </m:oMath>
                </a14:m>
                <a:r>
                  <a:rPr lang="en-US" altLang="zh-CN" sz="2800" dirty="0">
                    <a:solidFill>
                      <a:schemeClr val="bg1"/>
                    </a:solidFill>
                  </a:rPr>
                  <a:t> </a:t>
                </a:r>
              </a:p>
            </p:txBody>
          </p:sp>
        </mc:Choice>
        <mc:Fallback xmlns="">
          <p:sp>
            <p:nvSpPr>
              <p:cNvPr id="3" name="矩形 2">
                <a:extLst>
                  <a:ext uri="{FF2B5EF4-FFF2-40B4-BE49-F238E27FC236}">
                    <a16:creationId xmlns:a16="http://schemas.microsoft.com/office/drawing/2014/main" id="{6C7EEA97-19A4-45F2-A9F0-4DDE4CBBE132}"/>
                  </a:ext>
                </a:extLst>
              </p:cNvPr>
              <p:cNvSpPr>
                <a:spLocks noRot="1" noChangeAspect="1" noMove="1" noResize="1" noEditPoints="1" noAdjustHandles="1" noChangeArrowheads="1" noChangeShapeType="1" noTextEdit="1"/>
              </p:cNvSpPr>
              <p:nvPr/>
            </p:nvSpPr>
            <p:spPr>
              <a:xfrm>
                <a:off x="5146766" y="4516243"/>
                <a:ext cx="5515579" cy="1285296"/>
              </a:xfrm>
              <a:prstGeom prst="rect">
                <a:avLst/>
              </a:prstGeom>
              <a:blipFill>
                <a:blip r:embed="rId8"/>
                <a:stretch>
                  <a:fillRect/>
                </a:stretch>
              </a:blipFill>
              <a:ln>
                <a:noFill/>
              </a:ln>
              <a:effectLst>
                <a:outerShdw blurRad="107950" dist="12700" dir="5400000" algn="ctr">
                  <a:srgbClr val="000000"/>
                </a:outerShdw>
              </a:effectLst>
            </p:spPr>
            <p:txBody>
              <a:bodyPr/>
              <a:lstStyle/>
              <a:p>
                <a:r>
                  <a:rPr lang="en-US">
                    <a:noFill/>
                  </a:rPr>
                  <a:t> </a:t>
                </a:r>
              </a:p>
            </p:txBody>
          </p:sp>
        </mc:Fallback>
      </mc:AlternateContent>
    </p:spTree>
    <p:extLst>
      <p:ext uri="{BB962C8B-B14F-4D97-AF65-F5344CB8AC3E}">
        <p14:creationId xmlns:p14="http://schemas.microsoft.com/office/powerpoint/2010/main" val="310963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A41C5-5441-8B3F-8D02-63FC477A53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D3061E-A5FD-8CC6-6F2B-49E7DE9CDF64}"/>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0BFB69-DA49-1CAB-AE99-9E8DC983E000}"/>
                  </a:ext>
                </a:extLst>
              </p:cNvPr>
              <p:cNvSpPr>
                <a:spLocks noGrp="1"/>
              </p:cNvSpPr>
              <p:nvPr>
                <p:ph idx="1"/>
              </p:nvPr>
            </p:nvSpPr>
            <p:spPr>
              <a:xfrm>
                <a:off x="838197" y="1238250"/>
                <a:ext cx="10906127" cy="5619750"/>
              </a:xfrm>
            </p:spPr>
            <p:txBody>
              <a:bodyPr>
                <a:normAutofit/>
              </a:bodyPr>
              <a:lstStyle/>
              <a:p>
                <a:pPr marL="0" indent="0">
                  <a:buClr>
                    <a:schemeClr val="tx1"/>
                  </a:buClr>
                  <a:buNone/>
                </a:pPr>
                <a:endParaRPr lang="en-US" sz="3200" i="1" dirty="0">
                  <a:solidFill>
                    <a:srgbClr val="C00000"/>
                  </a:solidFill>
                  <a:latin typeface="Cambria Math" panose="02040503050406030204" pitchFamily="18" charset="0"/>
                </a:endParaRPr>
              </a:p>
              <a:p>
                <a:pPr>
                  <a:buClr>
                    <a:schemeClr val="tx1"/>
                  </a:buClr>
                </a:pPr>
                <a:r>
                  <a:rPr lang="en-US" sz="3200" dirty="0"/>
                  <a:t>We show that we can generate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𝑛</m:t>
                    </m:r>
                    <m:r>
                      <a:rPr lang="en-US" sz="3200" i="1">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𝑂</m:t>
                    </m:r>
                    <m:r>
                      <a:rPr lang="en-US" sz="3200" b="0" i="1" smtClean="0">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linearly independent integer vectors in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ℒ</m:t>
                        </m:r>
                      </m:e>
                      <m:sup>
                        <m:r>
                          <a:rPr lang="en-US" sz="3200" i="1">
                            <a:solidFill>
                              <a:srgbClr val="C00000"/>
                            </a:solidFill>
                            <a:latin typeface="Cambria Math" panose="02040503050406030204" pitchFamily="18" charset="0"/>
                            <a:ea typeface="Cambria Math" panose="02040503050406030204" pitchFamily="18" charset="0"/>
                          </a:rPr>
                          <m:t>⊥</m:t>
                        </m:r>
                      </m:sup>
                    </m:sSup>
                    <m:d>
                      <m:dPr>
                        <m:ctrlPr>
                          <a:rPr lang="en-US" sz="3200" i="1">
                            <a:solidFill>
                              <a:srgbClr val="C00000"/>
                            </a:solidFill>
                            <a:latin typeface="Cambria Math" panose="02040503050406030204" pitchFamily="18" charset="0"/>
                            <a:ea typeface="Cambria Math" panose="02040503050406030204" pitchFamily="18" charset="0"/>
                          </a:rPr>
                        </m:ctrlPr>
                      </m:dPr>
                      <m:e>
                        <m:r>
                          <a:rPr lang="en-US" sz="3200" i="1">
                            <a:solidFill>
                              <a:srgbClr val="C00000"/>
                            </a:solidFill>
                            <a:latin typeface="Cambria Math" panose="02040503050406030204" pitchFamily="18" charset="0"/>
                            <a:ea typeface="Cambria Math" panose="02040503050406030204" pitchFamily="18" charset="0"/>
                          </a:rPr>
                          <m:t>𝐴</m:t>
                        </m:r>
                      </m:e>
                    </m:d>
                  </m:oMath>
                </a14:m>
                <a:r>
                  <a:rPr lang="en-US" sz="3200" dirty="0"/>
                  <a:t> with entries bounded by </a:t>
                </a:r>
                <a14:m>
                  <m:oMath xmlns:m="http://schemas.openxmlformats.org/officeDocument/2006/math">
                    <m:r>
                      <m:rPr>
                        <m:sty m:val="p"/>
                      </m:rPr>
                      <a:rPr lang="en-US" sz="3200" b="0" i="0" smtClean="0">
                        <a:solidFill>
                          <a:srgbClr val="C00000"/>
                        </a:solidFill>
                        <a:latin typeface="Cambria Math" panose="02040503050406030204" pitchFamily="18" charset="0"/>
                        <a:ea typeface="Cambria Math" panose="02040503050406030204" pitchFamily="18" charset="0"/>
                      </a:rPr>
                      <m:t>poly</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𝑛</m:t>
                    </m:r>
                    <m:r>
                      <a:rPr lang="en-US" sz="3200" b="0" i="1" smtClean="0">
                        <a:solidFill>
                          <a:srgbClr val="C00000"/>
                        </a:solidFill>
                        <a:latin typeface="Cambria Math" panose="02040503050406030204" pitchFamily="18" charset="0"/>
                        <a:ea typeface="Cambria Math" panose="02040503050406030204" pitchFamily="18" charset="0"/>
                      </a:rPr>
                      <m:t>)</m:t>
                    </m:r>
                  </m:oMath>
                </a14:m>
                <a:endParaRPr lang="en-US" sz="3200" dirty="0"/>
              </a:p>
              <a:p>
                <a:pPr>
                  <a:buClr>
                    <a:schemeClr val="tx1"/>
                  </a:buClr>
                </a:pPr>
                <a:endParaRPr lang="en-US" sz="3200" dirty="0"/>
              </a:p>
              <a:p>
                <a:pPr>
                  <a:buClr>
                    <a:schemeClr val="tx1"/>
                  </a:buClr>
                </a:pPr>
                <a:r>
                  <a:rPr lang="en-US" sz="3200" dirty="0">
                    <a:solidFill>
                      <a:srgbClr val="00B050"/>
                    </a:solidFill>
                  </a:rPr>
                  <a:t>Probabilistic argument</a:t>
                </a:r>
                <a:r>
                  <a:rPr lang="en-US" sz="3200" dirty="0"/>
                  <a:t>: Suppose we have found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𝑡</m:t>
                    </m:r>
                  </m:oMath>
                </a14:m>
                <a:r>
                  <a:rPr lang="en-US" sz="3200" dirty="0"/>
                  <a:t> such vectors</a:t>
                </a:r>
              </a:p>
              <a:p>
                <a:pPr>
                  <a:buClr>
                    <a:schemeClr val="tx1"/>
                  </a:buClr>
                </a:pPr>
                <a:r>
                  <a:rPr lang="en-US" sz="3200" dirty="0"/>
                  <a:t>Let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𝐵</m:t>
                    </m:r>
                    <m:r>
                      <a:rPr lang="en-US" sz="3200" b="0" i="1" smtClean="0">
                        <a:solidFill>
                          <a:srgbClr val="C00000"/>
                        </a:solidFill>
                        <a:latin typeface="Cambria Math" panose="02040503050406030204" pitchFamily="18" charset="0"/>
                        <a:ea typeface="Cambria Math" panose="02040503050406030204" pitchFamily="18" charset="0"/>
                      </a:rPr>
                      <m:t>∈</m:t>
                    </m:r>
                    <m:sSup>
                      <m:sSupPr>
                        <m:ctrlPr>
                          <a:rPr lang="en-US" altLang="zh-CN" sz="3200" b="0" i="1" dirty="0" smtClean="0">
                            <a:solidFill>
                              <a:srgbClr val="C00000"/>
                            </a:solidFill>
                            <a:latin typeface="Cambria Math" panose="02040503050406030204" pitchFamily="18" charset="0"/>
                            <a:ea typeface="Cambria Math" panose="02040503050406030204" pitchFamily="18" charset="0"/>
                          </a:rPr>
                        </m:ctrlPr>
                      </m:sSupPr>
                      <m:e>
                        <m:r>
                          <a:rPr lang="en-US" altLang="zh-CN" sz="3200" i="1" dirty="0">
                            <a:solidFill>
                              <a:srgbClr val="C00000"/>
                            </a:solidFill>
                            <a:latin typeface="Cambria Math" panose="02040503050406030204" pitchFamily="18" charset="0"/>
                            <a:ea typeface="Cambria Math" panose="02040503050406030204" pitchFamily="18" charset="0"/>
                          </a:rPr>
                          <m:t>ℝ</m:t>
                        </m:r>
                      </m:e>
                      <m:sup>
                        <m:d>
                          <m:dPr>
                            <m:ctrlPr>
                              <a:rPr lang="en-US" altLang="zh-CN" sz="3200" b="0" i="1" dirty="0" smtClean="0">
                                <a:solidFill>
                                  <a:srgbClr val="C00000"/>
                                </a:solidFill>
                                <a:latin typeface="Cambria Math" panose="02040503050406030204" pitchFamily="18" charset="0"/>
                                <a:ea typeface="Cambria Math" panose="02040503050406030204" pitchFamily="18" charset="0"/>
                              </a:rPr>
                            </m:ctrlPr>
                          </m:dPr>
                          <m:e>
                            <m:r>
                              <a:rPr lang="en-US" altLang="zh-CN" sz="3200" b="0" i="1" dirty="0" smtClean="0">
                                <a:solidFill>
                                  <a:srgbClr val="C00000"/>
                                </a:solidFill>
                                <a:latin typeface="Cambria Math" panose="02040503050406030204" pitchFamily="18" charset="0"/>
                                <a:ea typeface="Cambria Math" panose="02040503050406030204" pitchFamily="18" charset="0"/>
                              </a:rPr>
                              <m:t>𝑛</m:t>
                            </m:r>
                            <m:r>
                              <a:rPr lang="en-US" altLang="zh-CN" sz="3200" b="0" i="1" dirty="0" smtClean="0">
                                <a:solidFill>
                                  <a:srgbClr val="C00000"/>
                                </a:solidFill>
                                <a:latin typeface="Cambria Math" panose="02040503050406030204" pitchFamily="18" charset="0"/>
                                <a:ea typeface="Cambria Math" panose="02040503050406030204" pitchFamily="18" charset="0"/>
                              </a:rPr>
                              <m:t>−</m:t>
                            </m:r>
                            <m:r>
                              <a:rPr lang="en-US" altLang="zh-CN" sz="3200" b="0" i="1" dirty="0" smtClean="0">
                                <a:solidFill>
                                  <a:srgbClr val="C00000"/>
                                </a:solidFill>
                                <a:latin typeface="Cambria Math" panose="02040503050406030204" pitchFamily="18" charset="0"/>
                                <a:ea typeface="Cambria Math" panose="02040503050406030204" pitchFamily="18" charset="0"/>
                              </a:rPr>
                              <m:t>𝑡</m:t>
                            </m:r>
                          </m:e>
                        </m:d>
                        <m:r>
                          <a:rPr lang="en-US" altLang="zh-CN" sz="3200" b="0" i="1" dirty="0" smtClean="0">
                            <a:solidFill>
                              <a:srgbClr val="C00000"/>
                            </a:solidFill>
                            <a:latin typeface="Cambria Math" panose="02040503050406030204" pitchFamily="18" charset="0"/>
                            <a:ea typeface="Cambria Math" panose="02040503050406030204" pitchFamily="18" charset="0"/>
                          </a:rPr>
                          <m:t> × </m:t>
                        </m:r>
                        <m:r>
                          <a:rPr lang="en-US" altLang="zh-CN" sz="3200" b="0" i="1" dirty="0" smtClean="0">
                            <a:solidFill>
                              <a:srgbClr val="C00000"/>
                            </a:solidFill>
                            <a:latin typeface="Cambria Math" panose="02040503050406030204" pitchFamily="18" charset="0"/>
                            <a:ea typeface="Cambria Math" panose="02040503050406030204" pitchFamily="18" charset="0"/>
                          </a:rPr>
                          <m:t>𝑛</m:t>
                        </m:r>
                      </m:sup>
                    </m:sSup>
                  </m:oMath>
                </a14:m>
                <a:r>
                  <a:rPr lang="en-US" sz="3200" dirty="0"/>
                  <a:t> denote the matrix whose rows form a basis of the orthogonal complement to the span of these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𝑡</m:t>
                    </m:r>
                    <m:r>
                      <a:rPr lang="en-US" sz="3200" i="1">
                        <a:solidFill>
                          <a:srgbClr val="C00000"/>
                        </a:solidFill>
                        <a:latin typeface="Cambria Math" panose="02040503050406030204" pitchFamily="18" charset="0"/>
                        <a:ea typeface="Cambria Math" panose="02040503050406030204" pitchFamily="18" charset="0"/>
                      </a:rPr>
                      <m:t> </m:t>
                    </m:r>
                  </m:oMath>
                </a14:m>
                <a:r>
                  <a:rPr lang="en-US" sz="3200" dirty="0"/>
                  <a:t>vectors</a:t>
                </a:r>
              </a:p>
            </p:txBody>
          </p:sp>
        </mc:Choice>
        <mc:Fallback xmlns="">
          <p:sp>
            <p:nvSpPr>
              <p:cNvPr id="3" name="Content Placeholder 2">
                <a:extLst>
                  <a:ext uri="{FF2B5EF4-FFF2-40B4-BE49-F238E27FC236}">
                    <a16:creationId xmlns:a16="http://schemas.microsoft.com/office/drawing/2014/main" id="{150BFB69-DA49-1CAB-AE99-9E8DC983E000}"/>
                  </a:ext>
                </a:extLst>
              </p:cNvPr>
              <p:cNvSpPr>
                <a:spLocks noGrp="1" noRot="1" noChangeAspect="1" noMove="1" noResize="1" noEditPoints="1" noAdjustHandles="1" noChangeArrowheads="1" noChangeShapeType="1" noTextEdit="1"/>
              </p:cNvSpPr>
              <p:nvPr>
                <p:ph idx="1"/>
              </p:nvPr>
            </p:nvSpPr>
            <p:spPr>
              <a:xfrm>
                <a:off x="838197" y="1238250"/>
                <a:ext cx="10906127" cy="5619750"/>
              </a:xfrm>
              <a:blipFill>
                <a:blip r:embed="rId3"/>
                <a:stretch>
                  <a:fillRect l="-1229" r="-56"/>
                </a:stretch>
              </a:blipFill>
            </p:spPr>
            <p:txBody>
              <a:bodyPr/>
              <a:lstStyle/>
              <a:p>
                <a:r>
                  <a:rPr lang="en-US">
                    <a:noFill/>
                  </a:rPr>
                  <a:t> </a:t>
                </a:r>
              </a:p>
            </p:txBody>
          </p:sp>
        </mc:Fallback>
      </mc:AlternateContent>
    </p:spTree>
    <p:extLst>
      <p:ext uri="{BB962C8B-B14F-4D97-AF65-F5344CB8AC3E}">
        <p14:creationId xmlns:p14="http://schemas.microsoft.com/office/powerpoint/2010/main" val="292655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4ED71-4629-2709-00AB-70C7BDDB2E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490792-488B-5B92-C227-A53A8AB1F005}"/>
              </a:ext>
            </a:extLst>
          </p:cNvPr>
          <p:cNvSpPr>
            <a:spLocks noGrp="1"/>
          </p:cNvSpPr>
          <p:nvPr>
            <p:ph type="title"/>
          </p:nvPr>
        </p:nvSpPr>
        <p:spPr/>
        <p:txBody>
          <a:bodyPr/>
          <a:lstStyle/>
          <a:p>
            <a:r>
              <a:rPr lang="en-US" dirty="0">
                <a:solidFill>
                  <a:srgbClr val="C00000"/>
                </a:solidFill>
              </a:rPr>
              <a:t>Probabilistic Argument for Preprocessing</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D8EA335-294A-400F-FA2F-6681932818DE}"/>
                  </a:ext>
                </a:extLst>
              </p:cNvPr>
              <p:cNvSpPr>
                <a:spLocks noGrp="1"/>
              </p:cNvSpPr>
              <p:nvPr>
                <p:ph idx="1"/>
              </p:nvPr>
            </p:nvSpPr>
            <p:spPr>
              <a:xfrm>
                <a:off x="838198" y="1238250"/>
                <a:ext cx="10926454" cy="5619750"/>
              </a:xfrm>
            </p:spPr>
            <p:txBody>
              <a:bodyPr>
                <a:normAutofit/>
              </a:bodyPr>
              <a:lstStyle/>
              <a:p>
                <a:pPr marL="0" indent="0">
                  <a:buClr>
                    <a:schemeClr val="tx1"/>
                  </a:buClr>
                  <a:buNone/>
                </a:pPr>
                <a:endParaRPr lang="en-US" sz="3200" i="1" dirty="0">
                  <a:solidFill>
                    <a:srgbClr val="C00000"/>
                  </a:solidFill>
                  <a:latin typeface="Cambria Math" panose="02040503050406030204" pitchFamily="18" charset="0"/>
                </a:endParaRPr>
              </a:p>
              <a:p>
                <a:pPr>
                  <a:buClr>
                    <a:schemeClr val="tx1"/>
                  </a:buClr>
                </a:pPr>
                <a:r>
                  <a:rPr lang="en-US" sz="3200" dirty="0"/>
                  <a:t>Randomly pick </a:t>
                </a:r>
                <a14:m>
                  <m:oMath xmlns:m="http://schemas.openxmlformats.org/officeDocument/2006/math">
                    <m:r>
                      <m:rPr>
                        <m:sty m:val="p"/>
                      </m:rPr>
                      <a:rPr lang="en-US" sz="3200" b="0" i="0" smtClean="0">
                        <a:solidFill>
                          <a:srgbClr val="C00000"/>
                        </a:solidFill>
                        <a:latin typeface="Cambria Math" panose="02040503050406030204" pitchFamily="18" charset="0"/>
                        <a:ea typeface="Cambria Math" panose="02040503050406030204" pitchFamily="18" charset="0"/>
                      </a:rPr>
                      <m:t>s</m:t>
                    </m:r>
                    <m:r>
                      <a:rPr lang="en-US" sz="3200" b="0" i="0" smtClean="0">
                        <a:solidFill>
                          <a:srgbClr val="C00000"/>
                        </a:solidFill>
                        <a:latin typeface="Cambria Math" panose="02040503050406030204" pitchFamily="18" charset="0"/>
                        <a:ea typeface="Cambria Math" panose="02040503050406030204" pitchFamily="18" charset="0"/>
                      </a:rPr>
                      <m:t>= </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𝑛</m:t>
                        </m:r>
                      </m:e>
                      <m:sup>
                        <m:r>
                          <a:rPr lang="en-US" sz="3200" b="0" i="1" smtClean="0">
                            <a:solidFill>
                              <a:srgbClr val="C00000"/>
                            </a:solidFill>
                            <a:latin typeface="Cambria Math" panose="02040503050406030204" pitchFamily="18" charset="0"/>
                            <a:ea typeface="Cambria Math" panose="02040503050406030204" pitchFamily="18" charset="0"/>
                          </a:rPr>
                          <m:t>𝑂</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sup>
                    </m:sSup>
                  </m:oMath>
                </a14:m>
                <a:r>
                  <a:rPr lang="en-US" sz="3200" dirty="0"/>
                  <a:t> vectors</a:t>
                </a:r>
                <a:r>
                  <a:rPr lang="en-US" sz="3200" dirty="0">
                    <a:solidFill>
                      <a:srgbClr val="C00000"/>
                    </a:solidFill>
                    <a:ea typeface="Cambria Math" panose="02040503050406030204" pitchFamily="18" charset="0"/>
                  </a:rPr>
                  <a:t> </a:t>
                </a:r>
                <a14:m>
                  <m:oMath xmlns:m="http://schemas.openxmlformats.org/officeDocument/2006/math">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𝑖</m:t>
                        </m:r>
                      </m:sup>
                    </m:sSup>
                  </m:oMath>
                </a14:m>
                <a:r>
                  <a:rPr lang="en-US" sz="3200" dirty="0"/>
                  <a:t> with entries in </a:t>
                </a:r>
                <a14:m>
                  <m:oMath xmlns:m="http://schemas.openxmlformats.org/officeDocument/2006/math">
                    <m:d>
                      <m:dPr>
                        <m:begChr m:val="{"/>
                        <m:endChr m:val="}"/>
                        <m:ctrlPr>
                          <a:rPr lang="en-US" sz="3200" b="0" i="1" smtClean="0">
                            <a:solidFill>
                              <a:srgbClr val="C00000"/>
                            </a:solidFill>
                            <a:latin typeface="Cambria Math" panose="02040503050406030204" pitchFamily="18" charset="0"/>
                            <a:ea typeface="Cambria Math" panose="02040503050406030204" pitchFamily="18" charset="0"/>
                          </a:rPr>
                        </m:ctrlPr>
                      </m:dPr>
                      <m:e>
                        <m:r>
                          <a:rPr lang="en-US" sz="3200" b="0" i="1" smtClean="0">
                            <a:solidFill>
                              <a:srgbClr val="C00000"/>
                            </a:solidFill>
                            <a:latin typeface="Cambria Math" panose="02040503050406030204" pitchFamily="18" charset="0"/>
                            <a:ea typeface="Cambria Math" panose="02040503050406030204" pitchFamily="18" charset="0"/>
                          </a:rPr>
                          <m:t>0, 1, 2,…, </m:t>
                        </m:r>
                        <m:r>
                          <a:rPr lang="en-US" sz="3200" b="0" i="1" smtClean="0">
                            <a:solidFill>
                              <a:srgbClr val="C00000"/>
                            </a:solidFill>
                            <a:latin typeface="Cambria Math" panose="02040503050406030204" pitchFamily="18" charset="0"/>
                            <a:ea typeface="Cambria Math" panose="02040503050406030204" pitchFamily="18" charset="0"/>
                          </a:rPr>
                          <m:t>𝑀</m:t>
                        </m:r>
                        <m:r>
                          <a:rPr lang="en-US" sz="3200" b="0" i="1" smtClean="0">
                            <a:solidFill>
                              <a:srgbClr val="C00000"/>
                            </a:solidFill>
                            <a:latin typeface="Cambria Math" panose="02040503050406030204" pitchFamily="18" charset="0"/>
                            <a:ea typeface="Cambria Math" panose="02040503050406030204" pitchFamily="18" charset="0"/>
                          </a:rPr>
                          <m:t>−1</m:t>
                        </m:r>
                      </m:e>
                    </m:d>
                  </m:oMath>
                </a14:m>
                <a:r>
                  <a:rPr lang="en-US" sz="3200" dirty="0"/>
                  <a:t>, for sufficiently large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𝑀</m:t>
                    </m:r>
                    <m:r>
                      <a:rPr lang="en-US" sz="3200" b="0" i="1" smtClean="0">
                        <a:solidFill>
                          <a:srgbClr val="C00000"/>
                        </a:solidFill>
                        <a:latin typeface="Cambria Math" panose="02040503050406030204" pitchFamily="18" charset="0"/>
                        <a:ea typeface="Cambria Math" panose="02040503050406030204" pitchFamily="18" charset="0"/>
                      </a:rPr>
                      <m:t>=</m:t>
                    </m:r>
                    <m:r>
                      <m:rPr>
                        <m:sty m:val="p"/>
                      </m:rPr>
                      <a:rPr lang="en-US" sz="3200" b="0" i="0" smtClean="0">
                        <a:solidFill>
                          <a:srgbClr val="C00000"/>
                        </a:solidFill>
                        <a:latin typeface="Cambria Math" panose="02040503050406030204" pitchFamily="18" charset="0"/>
                        <a:ea typeface="Cambria Math" panose="02040503050406030204" pitchFamily="18" charset="0"/>
                      </a:rPr>
                      <m:t>poly</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𝑛</m:t>
                    </m:r>
                    <m:r>
                      <a:rPr lang="en-US" sz="3200" b="0" i="1" smtClean="0">
                        <a:solidFill>
                          <a:srgbClr val="C00000"/>
                        </a:solidFill>
                        <a:latin typeface="Cambria Math" panose="02040503050406030204" pitchFamily="18" charset="0"/>
                        <a:ea typeface="Cambria Math" panose="02040503050406030204" pitchFamily="18" charset="0"/>
                      </a:rPr>
                      <m:t>)</m:t>
                    </m:r>
                  </m:oMath>
                </a14:m>
                <a:endParaRPr lang="en-US" sz="3200" dirty="0"/>
              </a:p>
              <a:p>
                <a:pPr>
                  <a:buClr>
                    <a:schemeClr val="tx1"/>
                  </a:buClr>
                </a:pPr>
                <a:endParaRPr lang="en-US" sz="3200" dirty="0"/>
              </a:p>
              <a:p>
                <a:pPr>
                  <a:buClr>
                    <a:schemeClr val="tx1"/>
                  </a:buClr>
                </a:pPr>
                <a:r>
                  <a:rPr lang="en-US" sz="3200" dirty="0">
                    <a:solidFill>
                      <a:srgbClr val="00B050"/>
                    </a:solidFill>
                  </a:rPr>
                  <a:t>Event (</a:t>
                </a:r>
                <a:r>
                  <a:rPr lang="en-US" sz="3200" dirty="0" err="1">
                    <a:solidFill>
                      <a:srgbClr val="00B050"/>
                    </a:solidFill>
                  </a:rPr>
                  <a:t>i</a:t>
                </a:r>
                <a:r>
                  <a:rPr lang="en-US" sz="3200" dirty="0">
                    <a:solidFill>
                      <a:srgbClr val="00B050"/>
                    </a:solidFill>
                  </a:rPr>
                  <a:t>)</a:t>
                </a:r>
                <a:r>
                  <a:rPr lang="en-US" sz="3200" dirty="0"/>
                  <a:t>: There exists </a:t>
                </a:r>
                <a14:m>
                  <m:oMath xmlns:m="http://schemas.openxmlformats.org/officeDocument/2006/math">
                    <m:r>
                      <a:rPr lang="en-US" sz="3200">
                        <a:solidFill>
                          <a:srgbClr val="C00000"/>
                        </a:solidFill>
                        <a:latin typeface="Cambria Math" panose="02040503050406030204" pitchFamily="18" charset="0"/>
                        <a:ea typeface="Cambria Math" panose="02040503050406030204" pitchFamily="18" charset="0"/>
                      </a:rPr>
                      <m:t>1</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𝑖</m:t>
                    </m:r>
                    <m:r>
                      <a:rPr lang="en-US" sz="3200" i="1">
                        <a:solidFill>
                          <a:srgbClr val="C00000"/>
                        </a:solidFill>
                        <a:latin typeface="Cambria Math" panose="02040503050406030204" pitchFamily="18" charset="0"/>
                        <a:ea typeface="Cambria Math" panose="02040503050406030204" pitchFamily="18" charset="0"/>
                      </a:rPr>
                      <m:t>&lt;</m:t>
                    </m:r>
                    <m:r>
                      <a:rPr lang="en-US" sz="3200" i="1">
                        <a:solidFill>
                          <a:srgbClr val="C00000"/>
                        </a:solidFill>
                        <a:latin typeface="Cambria Math" panose="02040503050406030204" pitchFamily="18" charset="0"/>
                        <a:ea typeface="Cambria Math" panose="02040503050406030204" pitchFamily="18" charset="0"/>
                      </a:rPr>
                      <m:t>𝑗</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𝑠</m:t>
                    </m:r>
                  </m:oMath>
                </a14:m>
                <a:r>
                  <a:rPr lang="en-US" sz="3200" dirty="0"/>
                  <a:t> such that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𝐴</m:t>
                        </m:r>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𝐴</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𝑗</m:t>
                        </m:r>
                      </m:sup>
                    </m:sSup>
                  </m:oMath>
                </a14:m>
                <a:r>
                  <a:rPr lang="en-US" sz="3200" dirty="0"/>
                  <a:t> </a:t>
                </a:r>
              </a:p>
              <a:p>
                <a:pPr>
                  <a:buClr>
                    <a:schemeClr val="tx1"/>
                  </a:buClr>
                </a:pPr>
                <a:endParaRPr lang="en-US" sz="3200" dirty="0"/>
              </a:p>
              <a:p>
                <a:pPr>
                  <a:buClr>
                    <a:schemeClr val="tx1"/>
                  </a:buClr>
                </a:pPr>
                <a:r>
                  <a:rPr lang="en-US" sz="3200" dirty="0"/>
                  <a:t>Event (</a:t>
                </a:r>
                <a:r>
                  <a:rPr lang="en-US" sz="3200" dirty="0" err="1"/>
                  <a:t>i</a:t>
                </a:r>
                <a:r>
                  <a:rPr lang="en-US" sz="3200" dirty="0"/>
                  <a:t>) holds with high probability: the entries of </a:t>
                </a:r>
                <a14:m>
                  <m:oMath xmlns:m="http://schemas.openxmlformats.org/officeDocument/2006/math">
                    <m:sSup>
                      <m:sSupPr>
                        <m:ctrlPr>
                          <a:rPr lang="en-US" sz="320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𝐴</m:t>
                        </m:r>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oMath>
                </a14:m>
                <a:r>
                  <a:rPr lang="en-US" sz="3200" dirty="0"/>
                  <a:t> are bounded by </a:t>
                </a:r>
                <a14:m>
                  <m:oMath xmlns:m="http://schemas.openxmlformats.org/officeDocument/2006/math">
                    <m:r>
                      <m:rPr>
                        <m:sty m:val="p"/>
                      </m:rPr>
                      <a:rPr lang="en-US" sz="3200" b="0" i="0" smtClean="0">
                        <a:solidFill>
                          <a:srgbClr val="C00000"/>
                        </a:solidFill>
                        <a:latin typeface="Cambria Math" panose="02040503050406030204" pitchFamily="18" charset="0"/>
                      </a:rPr>
                      <m:t>poly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solidFill>
                      <a:srgbClr val="C00000"/>
                    </a:solidFill>
                  </a:rPr>
                  <a:t>, </a:t>
                </a:r>
                <a:r>
                  <a:rPr lang="en-US" sz="3200" dirty="0"/>
                  <a:t>so use birthday paradox</a:t>
                </a:r>
              </a:p>
            </p:txBody>
          </p:sp>
        </mc:Choice>
        <mc:Fallback>
          <p:sp>
            <p:nvSpPr>
              <p:cNvPr id="3" name="Content Placeholder 2">
                <a:extLst>
                  <a:ext uri="{FF2B5EF4-FFF2-40B4-BE49-F238E27FC236}">
                    <a16:creationId xmlns:a16="http://schemas.microsoft.com/office/drawing/2014/main" id="{ED8EA335-294A-400F-FA2F-6681932818DE}"/>
                  </a:ext>
                </a:extLst>
              </p:cNvPr>
              <p:cNvSpPr>
                <a:spLocks noGrp="1" noRot="1" noChangeAspect="1" noMove="1" noResize="1" noEditPoints="1" noAdjustHandles="1" noChangeArrowheads="1" noChangeShapeType="1" noTextEdit="1"/>
              </p:cNvSpPr>
              <p:nvPr>
                <p:ph idx="1"/>
              </p:nvPr>
            </p:nvSpPr>
            <p:spPr>
              <a:xfrm>
                <a:off x="838198" y="1238250"/>
                <a:ext cx="10926454" cy="5619750"/>
              </a:xfrm>
              <a:blipFill>
                <a:blip r:embed="rId3"/>
                <a:stretch>
                  <a:fillRect l="-1227"/>
                </a:stretch>
              </a:blipFill>
            </p:spPr>
            <p:txBody>
              <a:bodyPr/>
              <a:lstStyle/>
              <a:p>
                <a:r>
                  <a:rPr lang="en-US">
                    <a:noFill/>
                  </a:rPr>
                  <a:t> </a:t>
                </a:r>
              </a:p>
            </p:txBody>
          </p:sp>
        </mc:Fallback>
      </mc:AlternateContent>
    </p:spTree>
    <p:extLst>
      <p:ext uri="{BB962C8B-B14F-4D97-AF65-F5344CB8AC3E}">
        <p14:creationId xmlns:p14="http://schemas.microsoft.com/office/powerpoint/2010/main" val="9961817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3FD8A-DDB2-2250-077C-213263F9A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88CA4F-D22F-B12F-A12F-686A7DE5B37B}"/>
              </a:ext>
            </a:extLst>
          </p:cNvPr>
          <p:cNvSpPr>
            <a:spLocks noGrp="1"/>
          </p:cNvSpPr>
          <p:nvPr>
            <p:ph type="title"/>
          </p:nvPr>
        </p:nvSpPr>
        <p:spPr/>
        <p:txBody>
          <a:bodyPr/>
          <a:lstStyle/>
          <a:p>
            <a:r>
              <a:rPr lang="en-US" dirty="0">
                <a:solidFill>
                  <a:srgbClr val="C00000"/>
                </a:solidFill>
              </a:rPr>
              <a:t>Probabilistic Argument for Preprocessing</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093729A-693A-08F7-BCC6-1F9CEC761CE4}"/>
                  </a:ext>
                </a:extLst>
              </p:cNvPr>
              <p:cNvSpPr>
                <a:spLocks noGrp="1"/>
              </p:cNvSpPr>
              <p:nvPr>
                <p:ph idx="1"/>
              </p:nvPr>
            </p:nvSpPr>
            <p:spPr>
              <a:xfrm>
                <a:off x="838198" y="1238250"/>
                <a:ext cx="11182352" cy="5619750"/>
              </a:xfrm>
            </p:spPr>
            <p:txBody>
              <a:bodyPr>
                <a:normAutofit/>
              </a:bodyPr>
              <a:lstStyle/>
              <a:p>
                <a:pPr marL="0" indent="0">
                  <a:buClr>
                    <a:schemeClr val="tx1"/>
                  </a:buClr>
                  <a:buNone/>
                </a:pPr>
                <a:endParaRPr lang="en-US" sz="3200" i="1" dirty="0">
                  <a:solidFill>
                    <a:srgbClr val="C00000"/>
                  </a:solidFill>
                  <a:latin typeface="Cambria Math" panose="02040503050406030204" pitchFamily="18" charset="0"/>
                </a:endParaRPr>
              </a:p>
              <a:p>
                <a:pPr>
                  <a:buClr>
                    <a:schemeClr val="tx1"/>
                  </a:buClr>
                </a:pPr>
                <a:r>
                  <a:rPr lang="en-US" sz="3200" dirty="0"/>
                  <a:t>Randomly pick </a:t>
                </a:r>
                <a14:m>
                  <m:oMath xmlns:m="http://schemas.openxmlformats.org/officeDocument/2006/math">
                    <m:r>
                      <m:rPr>
                        <m:sty m:val="p"/>
                      </m:rPr>
                      <a:rPr lang="en-US" sz="3200">
                        <a:solidFill>
                          <a:srgbClr val="C00000"/>
                        </a:solidFill>
                        <a:latin typeface="Cambria Math" panose="02040503050406030204" pitchFamily="18" charset="0"/>
                        <a:ea typeface="Cambria Math" panose="02040503050406030204" pitchFamily="18" charset="0"/>
                      </a:rPr>
                      <m:t>s</m:t>
                    </m:r>
                    <m:r>
                      <a:rPr lang="en-US" sz="3200">
                        <a:solidFill>
                          <a:srgbClr val="C00000"/>
                        </a:solidFill>
                        <a:latin typeface="Cambria Math" panose="02040503050406030204" pitchFamily="18" charset="0"/>
                        <a:ea typeface="Cambria Math" panose="02040503050406030204" pitchFamily="18" charset="0"/>
                      </a:rPr>
                      <m:t>= </m:t>
                    </m:r>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𝑛</m:t>
                        </m:r>
                      </m:e>
                      <m:sup>
                        <m:r>
                          <a:rPr lang="en-US" sz="3200" i="1">
                            <a:solidFill>
                              <a:srgbClr val="C00000"/>
                            </a:solidFill>
                            <a:latin typeface="Cambria Math" panose="02040503050406030204" pitchFamily="18" charset="0"/>
                            <a:ea typeface="Cambria Math" panose="02040503050406030204" pitchFamily="18" charset="0"/>
                          </a:rPr>
                          <m:t>𝑂</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𝑟</m:t>
                        </m:r>
                        <m:r>
                          <a:rPr lang="en-US" sz="3200" i="1">
                            <a:solidFill>
                              <a:srgbClr val="C00000"/>
                            </a:solidFill>
                            <a:latin typeface="Cambria Math" panose="02040503050406030204" pitchFamily="18" charset="0"/>
                            <a:ea typeface="Cambria Math" panose="02040503050406030204" pitchFamily="18" charset="0"/>
                          </a:rPr>
                          <m:t>)</m:t>
                        </m:r>
                      </m:sup>
                    </m:sSup>
                  </m:oMath>
                </a14:m>
                <a:r>
                  <a:rPr lang="en-US" sz="3200" dirty="0"/>
                  <a:t> vectors</a:t>
                </a:r>
                <a:r>
                  <a:rPr lang="en-US" sz="3200" dirty="0">
                    <a:solidFill>
                      <a:srgbClr val="C00000"/>
                    </a:solidFill>
                    <a:ea typeface="Cambria Math" panose="02040503050406030204" pitchFamily="18" charset="0"/>
                  </a:rPr>
                  <a:t>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oMath>
                </a14:m>
                <a:r>
                  <a:rPr lang="en-US" sz="3200" dirty="0"/>
                  <a:t> with entries in </a:t>
                </a:r>
                <a14:m>
                  <m:oMath xmlns:m="http://schemas.openxmlformats.org/officeDocument/2006/math">
                    <m:d>
                      <m:dPr>
                        <m:begChr m:val="{"/>
                        <m:endChr m:val="}"/>
                        <m:ctrlPr>
                          <a:rPr lang="en-US" sz="3200" i="1">
                            <a:solidFill>
                              <a:srgbClr val="C00000"/>
                            </a:solidFill>
                            <a:latin typeface="Cambria Math" panose="02040503050406030204" pitchFamily="18" charset="0"/>
                            <a:ea typeface="Cambria Math" panose="02040503050406030204" pitchFamily="18" charset="0"/>
                          </a:rPr>
                        </m:ctrlPr>
                      </m:dPr>
                      <m:e>
                        <m:r>
                          <a:rPr lang="en-US" sz="3200" i="1">
                            <a:solidFill>
                              <a:srgbClr val="C00000"/>
                            </a:solidFill>
                            <a:latin typeface="Cambria Math" panose="02040503050406030204" pitchFamily="18" charset="0"/>
                            <a:ea typeface="Cambria Math" panose="02040503050406030204" pitchFamily="18" charset="0"/>
                          </a:rPr>
                          <m:t>0, 1, 2,…, </m:t>
                        </m:r>
                        <m:r>
                          <a:rPr lang="en-US" sz="3200" i="1">
                            <a:solidFill>
                              <a:srgbClr val="C00000"/>
                            </a:solidFill>
                            <a:latin typeface="Cambria Math" panose="02040503050406030204" pitchFamily="18" charset="0"/>
                            <a:ea typeface="Cambria Math" panose="02040503050406030204" pitchFamily="18" charset="0"/>
                          </a:rPr>
                          <m:t>𝑀</m:t>
                        </m:r>
                        <m:r>
                          <a:rPr lang="en-US" sz="3200" i="1">
                            <a:solidFill>
                              <a:srgbClr val="C00000"/>
                            </a:solidFill>
                            <a:latin typeface="Cambria Math" panose="02040503050406030204" pitchFamily="18" charset="0"/>
                            <a:ea typeface="Cambria Math" panose="02040503050406030204" pitchFamily="18" charset="0"/>
                          </a:rPr>
                          <m:t>−1</m:t>
                        </m:r>
                      </m:e>
                    </m:d>
                  </m:oMath>
                </a14:m>
                <a:r>
                  <a:rPr lang="en-US" sz="3200" dirty="0"/>
                  <a:t>, for sufficiently large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𝑀</m:t>
                    </m:r>
                    <m:r>
                      <a:rPr lang="en-US" sz="3200" i="1">
                        <a:solidFill>
                          <a:srgbClr val="C00000"/>
                        </a:solidFill>
                        <a:latin typeface="Cambria Math" panose="02040503050406030204" pitchFamily="18" charset="0"/>
                        <a:ea typeface="Cambria Math" panose="02040503050406030204" pitchFamily="18" charset="0"/>
                      </a:rPr>
                      <m:t>=</m:t>
                    </m:r>
                    <m:r>
                      <m:rPr>
                        <m:sty m:val="p"/>
                      </m:rPr>
                      <a:rPr lang="en-US" sz="3200">
                        <a:solidFill>
                          <a:srgbClr val="C00000"/>
                        </a:solidFill>
                        <a:latin typeface="Cambria Math" panose="02040503050406030204" pitchFamily="18" charset="0"/>
                        <a:ea typeface="Cambria Math" panose="02040503050406030204" pitchFamily="18" charset="0"/>
                      </a:rPr>
                      <m:t>poly</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𝑛</m:t>
                    </m:r>
                    <m:r>
                      <a:rPr lang="en-US" sz="3200" i="1">
                        <a:solidFill>
                          <a:srgbClr val="C00000"/>
                        </a:solidFill>
                        <a:latin typeface="Cambria Math" panose="02040503050406030204" pitchFamily="18" charset="0"/>
                        <a:ea typeface="Cambria Math" panose="02040503050406030204" pitchFamily="18" charset="0"/>
                      </a:rPr>
                      <m:t>)</m:t>
                    </m:r>
                  </m:oMath>
                </a14:m>
                <a:endParaRPr lang="en-US" sz="3200" dirty="0"/>
              </a:p>
              <a:p>
                <a:pPr>
                  <a:buClr>
                    <a:schemeClr val="tx1"/>
                  </a:buClr>
                </a:pPr>
                <a:endParaRPr lang="en-US" sz="3200" dirty="0"/>
              </a:p>
              <a:p>
                <a:pPr>
                  <a:buClr>
                    <a:schemeClr val="tx1"/>
                  </a:buClr>
                </a:pPr>
                <a:r>
                  <a:rPr lang="en-US" sz="3200" dirty="0">
                    <a:solidFill>
                      <a:srgbClr val="00B050"/>
                    </a:solidFill>
                  </a:rPr>
                  <a:t>Event (ii)</a:t>
                </a:r>
                <a:r>
                  <a:rPr lang="en-US" sz="3200" dirty="0"/>
                  <a:t>: For all </a:t>
                </a:r>
                <a14:m>
                  <m:oMath xmlns:m="http://schemas.openxmlformats.org/officeDocument/2006/math">
                    <m:r>
                      <a:rPr lang="en-US" sz="3200">
                        <a:solidFill>
                          <a:srgbClr val="C00000"/>
                        </a:solidFill>
                        <a:latin typeface="Cambria Math" panose="02040503050406030204" pitchFamily="18" charset="0"/>
                        <a:ea typeface="Cambria Math" panose="02040503050406030204" pitchFamily="18" charset="0"/>
                      </a:rPr>
                      <m:t>1</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𝑖</m:t>
                    </m:r>
                    <m:r>
                      <a:rPr lang="en-US" sz="3200" i="1">
                        <a:solidFill>
                          <a:srgbClr val="C00000"/>
                        </a:solidFill>
                        <a:latin typeface="Cambria Math" panose="02040503050406030204" pitchFamily="18" charset="0"/>
                        <a:ea typeface="Cambria Math" panose="02040503050406030204" pitchFamily="18" charset="0"/>
                      </a:rPr>
                      <m:t>&lt;</m:t>
                    </m:r>
                    <m:r>
                      <a:rPr lang="en-US" sz="3200" i="1">
                        <a:solidFill>
                          <a:srgbClr val="C00000"/>
                        </a:solidFill>
                        <a:latin typeface="Cambria Math" panose="02040503050406030204" pitchFamily="18" charset="0"/>
                        <a:ea typeface="Cambria Math" panose="02040503050406030204" pitchFamily="18" charset="0"/>
                      </a:rPr>
                      <m:t>𝑗</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𝑠</m:t>
                    </m:r>
                  </m:oMath>
                </a14:m>
                <a:r>
                  <a:rPr lang="en-US" sz="3200" dirty="0"/>
                  <a:t> we have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𝐵</m:t>
                        </m:r>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𝐵</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𝑗</m:t>
                        </m:r>
                      </m:sup>
                    </m:sSup>
                  </m:oMath>
                </a14:m>
                <a:r>
                  <a:rPr lang="en-US" sz="3200" dirty="0"/>
                  <a:t> </a:t>
                </a:r>
              </a:p>
              <a:p>
                <a:pPr>
                  <a:buClr>
                    <a:schemeClr val="tx1"/>
                  </a:buClr>
                </a:pPr>
                <a:r>
                  <a:rPr lang="en-US" sz="3200" dirty="0"/>
                  <a:t>Event (ii) holds with high probability: W.L.O.G., we can write </a:t>
                </a:r>
                <a:r>
                  <a:rPr lang="en-US" sz="3200" i="1" dirty="0">
                    <a:solidFill>
                      <a:srgbClr val="C00000"/>
                    </a:solidFill>
                  </a:rPr>
                  <a:t>B</a:t>
                </a:r>
                <a:r>
                  <a:rPr lang="en-US" sz="3200" dirty="0"/>
                  <a:t> in reduced row echelon form</a:t>
                </a:r>
              </a:p>
              <a:p>
                <a:pPr>
                  <a:buClr>
                    <a:schemeClr val="tx1"/>
                  </a:buClr>
                </a:pPr>
                <a:r>
                  <a:rPr lang="en-US" sz="3200" dirty="0"/>
                  <a:t>Then for every </a:t>
                </a:r>
                <a14:m>
                  <m:oMath xmlns:m="http://schemas.openxmlformats.org/officeDocument/2006/math">
                    <m:sSup>
                      <m:sSupPr>
                        <m:ctrlPr>
                          <a:rPr lang="en-US" sz="3200" i="1" smtClean="0">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r>
                      <a:rPr lang="en-US" sz="3200" b="0" i="1" smtClean="0">
                        <a:solidFill>
                          <a:srgbClr val="C00000"/>
                        </a:solidFill>
                        <a:latin typeface="Cambria Math" panose="02040503050406030204" pitchFamily="18" charset="0"/>
                        <a:ea typeface="Cambria Math" panose="02040503050406030204" pitchFamily="18" charset="0"/>
                      </a:rPr>
                      <m:t>,</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𝑗</m:t>
                        </m:r>
                      </m:sup>
                    </m:sSup>
                  </m:oMath>
                </a14:m>
                <a:r>
                  <a:rPr lang="en-US" sz="3200" dirty="0"/>
                  <a:t> we have </a:t>
                </a:r>
                <a14:m>
                  <m:oMath xmlns:m="http://schemas.openxmlformats.org/officeDocument/2006/math">
                    <m:r>
                      <m:rPr>
                        <m:sty m:val="p"/>
                      </m:rPr>
                      <a:rPr lang="en-US" sz="3200" b="0" i="1" smtClean="0">
                        <a:solidFill>
                          <a:srgbClr val="C00000"/>
                        </a:solidFill>
                        <a:latin typeface="Cambria Math" panose="02040503050406030204" pitchFamily="18" charset="0"/>
                        <a:ea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ea typeface="Cambria Math" panose="02040503050406030204" pitchFamily="18" charset="0"/>
                          </a:rPr>
                        </m:ctrlPr>
                      </m:dPr>
                      <m:e>
                        <m:r>
                          <a:rPr lang="en-US" sz="3200" b="0" i="1" smtClean="0">
                            <a:solidFill>
                              <a:srgbClr val="C00000"/>
                            </a:solidFill>
                            <a:latin typeface="Cambria Math" panose="02040503050406030204" pitchFamily="18" charset="0"/>
                            <a:ea typeface="Cambria Math" panose="02040503050406030204" pitchFamily="18" charset="0"/>
                          </a:rPr>
                          <m:t>𝐵</m:t>
                        </m:r>
                        <m:d>
                          <m:dPr>
                            <m:ctrlPr>
                              <a:rPr lang="en-US" sz="3200" b="0" i="1" smtClean="0">
                                <a:solidFill>
                                  <a:srgbClr val="C00000"/>
                                </a:solidFill>
                                <a:latin typeface="Cambria Math" panose="02040503050406030204" pitchFamily="18" charset="0"/>
                                <a:ea typeface="Cambria Math" panose="02040503050406030204" pitchFamily="18" charset="0"/>
                              </a:rPr>
                            </m:ctrlPr>
                          </m:dPr>
                          <m:e>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𝑖</m:t>
                                </m:r>
                              </m:sup>
                            </m:sSup>
                            <m:r>
                              <a:rPr lang="en-US" sz="3200" b="0" i="1" smtClean="0">
                                <a:solidFill>
                                  <a:srgbClr val="C00000"/>
                                </a:solidFill>
                                <a:latin typeface="Cambria Math" panose="02040503050406030204" pitchFamily="18" charset="0"/>
                                <a:ea typeface="Cambria Math" panose="02040503050406030204" pitchFamily="18" charset="0"/>
                              </a:rPr>
                              <m:t>−</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𝑗</m:t>
                                </m:r>
                              </m:sup>
                            </m:sSup>
                          </m:e>
                        </m:d>
                        <m:r>
                          <a:rPr lang="en-US" sz="3200" b="0" i="1" smtClean="0">
                            <a:solidFill>
                              <a:srgbClr val="C00000"/>
                            </a:solidFill>
                            <a:latin typeface="Cambria Math" panose="02040503050406030204" pitchFamily="18" charset="0"/>
                            <a:ea typeface="Cambria Math" panose="02040503050406030204" pitchFamily="18" charset="0"/>
                          </a:rPr>
                          <m:t>=0</m:t>
                        </m:r>
                      </m:e>
                    </m:d>
                    <m:r>
                      <a:rPr lang="en-US" sz="3200" b="0" i="1" smtClean="0">
                        <a:solidFill>
                          <a:srgbClr val="C00000"/>
                        </a:solidFill>
                        <a:latin typeface="Cambria Math" panose="02040503050406030204" pitchFamily="18" charset="0"/>
                        <a:ea typeface="Cambria Math" panose="02040503050406030204" pitchFamily="18" charset="0"/>
                      </a:rPr>
                      <m:t>≤</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d>
                          <m:dPr>
                            <m:ctrlPr>
                              <a:rPr lang="en-US" sz="3200" b="0" i="1" smtClean="0">
                                <a:solidFill>
                                  <a:srgbClr val="C00000"/>
                                </a:solidFill>
                                <a:latin typeface="Cambria Math" panose="02040503050406030204" pitchFamily="18" charset="0"/>
                                <a:ea typeface="Cambria Math" panose="02040503050406030204" pitchFamily="18" charset="0"/>
                              </a:rPr>
                            </m:ctrlPr>
                          </m:dPr>
                          <m:e>
                            <m:f>
                              <m:fPr>
                                <m:ctrlPr>
                                  <a:rPr lang="en-US" sz="3200" b="0" i="1" smtClean="0">
                                    <a:solidFill>
                                      <a:srgbClr val="C00000"/>
                                    </a:solidFill>
                                    <a:latin typeface="Cambria Math" panose="02040503050406030204" pitchFamily="18" charset="0"/>
                                    <a:ea typeface="Cambria Math" panose="02040503050406030204" pitchFamily="18" charset="0"/>
                                  </a:rPr>
                                </m:ctrlPr>
                              </m:fPr>
                              <m:num>
                                <m:r>
                                  <a:rPr lang="en-US" sz="3200" b="0" i="1" smtClean="0">
                                    <a:solidFill>
                                      <a:srgbClr val="C00000"/>
                                    </a:solidFill>
                                    <a:latin typeface="Cambria Math" panose="02040503050406030204" pitchFamily="18" charset="0"/>
                                    <a:ea typeface="Cambria Math" panose="02040503050406030204" pitchFamily="18" charset="0"/>
                                  </a:rPr>
                                  <m:t>1</m:t>
                                </m:r>
                              </m:num>
                              <m:den>
                                <m:r>
                                  <a:rPr lang="en-US" sz="3200" b="0" i="1" smtClean="0">
                                    <a:solidFill>
                                      <a:srgbClr val="C00000"/>
                                    </a:solidFill>
                                    <a:latin typeface="Cambria Math" panose="02040503050406030204" pitchFamily="18" charset="0"/>
                                    <a:ea typeface="Cambria Math" panose="02040503050406030204" pitchFamily="18" charset="0"/>
                                  </a:rPr>
                                  <m:t>𝑀</m:t>
                                </m:r>
                                <m:r>
                                  <a:rPr lang="en-US" sz="3200" b="0" i="1" smtClean="0">
                                    <a:solidFill>
                                      <a:srgbClr val="C00000"/>
                                    </a:solidFill>
                                    <a:latin typeface="Cambria Math" panose="02040503050406030204" pitchFamily="18" charset="0"/>
                                    <a:ea typeface="Cambria Math" panose="02040503050406030204" pitchFamily="18" charset="0"/>
                                  </a:rPr>
                                  <m:t> </m:t>
                                </m:r>
                              </m:den>
                            </m:f>
                          </m:e>
                        </m:d>
                      </m:e>
                      <m:sup>
                        <m:r>
                          <a:rPr lang="en-US" sz="3200" b="0" i="1" smtClean="0">
                            <a:solidFill>
                              <a:srgbClr val="C00000"/>
                            </a:solidFill>
                            <a:latin typeface="Cambria Math" panose="02040503050406030204" pitchFamily="18" charset="0"/>
                            <a:ea typeface="Cambria Math" panose="02040503050406030204" pitchFamily="18" charset="0"/>
                          </a:rPr>
                          <m:t>𝑛</m:t>
                        </m:r>
                        <m:r>
                          <a:rPr lang="en-US" sz="3200" b="0" i="1" smtClean="0">
                            <a:solidFill>
                              <a:srgbClr val="C00000"/>
                            </a:solidFill>
                            <a:latin typeface="Cambria Math" panose="02040503050406030204" pitchFamily="18" charset="0"/>
                            <a:ea typeface="Cambria Math" panose="02040503050406030204" pitchFamily="18" charset="0"/>
                          </a:rPr>
                          <m:t> − </m:t>
                        </m:r>
                        <m:r>
                          <a:rPr lang="en-US" sz="3200" b="0" i="1" smtClean="0">
                            <a:solidFill>
                              <a:srgbClr val="C00000"/>
                            </a:solidFill>
                            <a:latin typeface="Cambria Math" panose="02040503050406030204" pitchFamily="18" charset="0"/>
                            <a:ea typeface="Cambria Math" panose="02040503050406030204" pitchFamily="18" charset="0"/>
                          </a:rPr>
                          <m:t>𝑡</m:t>
                        </m:r>
                      </m:sup>
                    </m:sSup>
                    <m:r>
                      <a:rPr lang="en-US" sz="3200" b="0" i="1" smtClean="0">
                        <a:solidFill>
                          <a:srgbClr val="C00000"/>
                        </a:solidFill>
                        <a:latin typeface="Cambria Math" panose="02040503050406030204" pitchFamily="18" charset="0"/>
                        <a:ea typeface="Cambria Math" panose="02040503050406030204" pitchFamily="18" charset="0"/>
                      </a:rPr>
                      <m:t> </m:t>
                    </m:r>
                  </m:oMath>
                </a14:m>
                <a:endParaRPr lang="en-US" sz="3200" dirty="0"/>
              </a:p>
              <a:p>
                <a:pPr>
                  <a:buClr>
                    <a:schemeClr val="tx1"/>
                  </a:buClr>
                </a:pPr>
                <a:r>
                  <a:rPr lang="en-US" sz="3200" dirty="0"/>
                  <a:t>Take a union bound over all</a:t>
                </a:r>
                <a14:m>
                  <m:oMath xmlns:m="http://schemas.openxmlformats.org/officeDocument/2006/math">
                    <m:r>
                      <a:rPr lang="en-US" sz="3200" b="0" i="0" smtClean="0">
                        <a:solidFill>
                          <a:srgbClr val="C00000"/>
                        </a:solidFill>
                        <a:latin typeface="Cambria Math" panose="02040503050406030204" pitchFamily="18" charset="0"/>
                        <a:ea typeface="Cambria Math" panose="02040503050406030204" pitchFamily="18" charset="0"/>
                      </a:rPr>
                      <m:t> </m:t>
                    </m:r>
                    <m:r>
                      <a:rPr lang="en-US" sz="3200" i="1">
                        <a:solidFill>
                          <a:srgbClr val="C00000"/>
                        </a:solidFill>
                        <a:latin typeface="Cambria Math" panose="02040503050406030204" pitchFamily="18" charset="0"/>
                        <a:ea typeface="Cambria Math" panose="02040503050406030204" pitchFamily="18" charset="0"/>
                      </a:rPr>
                      <m:t>𝑖</m:t>
                    </m:r>
                    <m:r>
                      <a:rPr lang="en-US" sz="3200" i="1">
                        <a:solidFill>
                          <a:srgbClr val="C00000"/>
                        </a:solidFill>
                        <a:latin typeface="Cambria Math" panose="02040503050406030204" pitchFamily="18" charset="0"/>
                        <a:ea typeface="Cambria Math" panose="02040503050406030204" pitchFamily="18" charset="0"/>
                      </a:rPr>
                      <m:t>, </m:t>
                    </m:r>
                    <m:r>
                      <a:rPr lang="en-US" sz="3200" i="1">
                        <a:solidFill>
                          <a:srgbClr val="C00000"/>
                        </a:solidFill>
                        <a:latin typeface="Cambria Math" panose="02040503050406030204" pitchFamily="18" charset="0"/>
                        <a:ea typeface="Cambria Math" panose="02040503050406030204" pitchFamily="18" charset="0"/>
                      </a:rPr>
                      <m:t>𝑗</m:t>
                    </m:r>
                  </m:oMath>
                </a14:m>
                <a:endParaRPr lang="en-US" sz="3200" dirty="0"/>
              </a:p>
            </p:txBody>
          </p:sp>
        </mc:Choice>
        <mc:Fallback>
          <p:sp>
            <p:nvSpPr>
              <p:cNvPr id="3" name="Content Placeholder 2">
                <a:extLst>
                  <a:ext uri="{FF2B5EF4-FFF2-40B4-BE49-F238E27FC236}">
                    <a16:creationId xmlns:a16="http://schemas.microsoft.com/office/drawing/2014/main" id="{D093729A-693A-08F7-BCC6-1F9CEC761CE4}"/>
                  </a:ext>
                </a:extLst>
              </p:cNvPr>
              <p:cNvSpPr>
                <a:spLocks noGrp="1" noRot="1" noChangeAspect="1" noMove="1" noResize="1" noEditPoints="1" noAdjustHandles="1" noChangeArrowheads="1" noChangeShapeType="1" noTextEdit="1"/>
              </p:cNvSpPr>
              <p:nvPr>
                <p:ph idx="1"/>
              </p:nvPr>
            </p:nvSpPr>
            <p:spPr>
              <a:xfrm>
                <a:off x="838198" y="1238250"/>
                <a:ext cx="11182352" cy="5619750"/>
              </a:xfrm>
              <a:blipFill>
                <a:blip r:embed="rId3"/>
                <a:stretch>
                  <a:fillRect l="-1199" r="-490"/>
                </a:stretch>
              </a:blipFill>
            </p:spPr>
            <p:txBody>
              <a:bodyPr/>
              <a:lstStyle/>
              <a:p>
                <a:r>
                  <a:rPr lang="en-US">
                    <a:noFill/>
                  </a:rPr>
                  <a:t> </a:t>
                </a:r>
              </a:p>
            </p:txBody>
          </p:sp>
        </mc:Fallback>
      </mc:AlternateContent>
    </p:spTree>
    <p:extLst>
      <p:ext uri="{BB962C8B-B14F-4D97-AF65-F5344CB8AC3E}">
        <p14:creationId xmlns:p14="http://schemas.microsoft.com/office/powerpoint/2010/main" val="46687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Example</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sz="3200" dirty="0"/>
                  <a:t>Each update of the stream can only increase a coordinate of the frequency vector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𝑛</m:t>
                        </m:r>
                      </m:sup>
                    </m:sSup>
                  </m:oMath>
                </a14:m>
                <a:endParaRPr lang="en-US" sz="3200" dirty="0"/>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369" t="-294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49C66A2-1883-CA27-0183-70B03A6B87CC}"/>
              </a:ext>
            </a:extLst>
          </p:cNvPr>
          <p:cNvSpPr txBox="1"/>
          <p:nvPr/>
        </p:nvSpPr>
        <p:spPr>
          <a:xfrm>
            <a:off x="1960775" y="3071188"/>
            <a:ext cx="3704734" cy="707886"/>
          </a:xfrm>
          <a:prstGeom prst="rect">
            <a:avLst/>
          </a:prstGeom>
          <a:noFill/>
        </p:spPr>
        <p:txBody>
          <a:bodyPr wrap="square" rtlCol="0">
            <a:spAutoFit/>
          </a:bodyPr>
          <a:lstStyle/>
          <a:p>
            <a:r>
              <a:rPr lang="en-US" sz="4000" dirty="0">
                <a:solidFill>
                  <a:prstClr val="black"/>
                </a:solidFill>
              </a:rPr>
              <a:t>1 5 2 1 3 5 5 1</a:t>
            </a:r>
            <a:r>
              <a:rPr lang="en-US" sz="4000" dirty="0">
                <a:sym typeface="Wingdings 3" panose="05040102010807070707" pitchFamily="18" charset="2"/>
              </a:rPr>
              <a:t> </a:t>
            </a:r>
            <a:endParaRPr lang="en-US" sz="40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5393E9-603E-3D5F-916A-623C6AA0AED1}"/>
                  </a:ext>
                </a:extLst>
              </p:cNvPr>
              <p:cNvSpPr txBox="1"/>
              <p:nvPr/>
            </p:nvSpPr>
            <p:spPr>
              <a:xfrm>
                <a:off x="5231876" y="3071188"/>
                <a:ext cx="4477731"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3, 1, 1, 0, 3</m:t>
                          </m:r>
                        </m:e>
                      </m:d>
                      <m:r>
                        <a:rPr lang="en-US" sz="4000" b="0" i="1" smtClean="0">
                          <a:solidFill>
                            <a:srgbClr val="C00000"/>
                          </a:solidFill>
                          <a:latin typeface="Cambria Math" panose="02040503050406030204" pitchFamily="18" charset="0"/>
                        </a:rPr>
                        <m:t>≔</m:t>
                      </m:r>
                      <m:r>
                        <a:rPr lang="en-US" sz="4000" b="0" i="1" smtClean="0">
                          <a:solidFill>
                            <a:srgbClr val="C00000"/>
                          </a:solidFill>
                          <a:latin typeface="Cambria Math" panose="02040503050406030204" pitchFamily="18" charset="0"/>
                        </a:rPr>
                        <m:t>𝑥</m:t>
                      </m:r>
                    </m:oMath>
                  </m:oMathPara>
                </a14:m>
                <a:endParaRPr lang="en-US" sz="4000" dirty="0"/>
              </a:p>
            </p:txBody>
          </p:sp>
        </mc:Choice>
        <mc:Fallback xmlns="">
          <p:sp>
            <p:nvSpPr>
              <p:cNvPr id="11" name="TextBox 10">
                <a:extLst>
                  <a:ext uri="{FF2B5EF4-FFF2-40B4-BE49-F238E27FC236}">
                    <a16:creationId xmlns:a16="http://schemas.microsoft.com/office/drawing/2014/main" id="{BC5393E9-603E-3D5F-916A-623C6AA0AED1}"/>
                  </a:ext>
                </a:extLst>
              </p:cNvPr>
              <p:cNvSpPr txBox="1">
                <a:spLocks noRot="1" noChangeAspect="1" noMove="1" noResize="1" noEditPoints="1" noAdjustHandles="1" noChangeArrowheads="1" noChangeShapeType="1" noTextEdit="1"/>
              </p:cNvSpPr>
              <p:nvPr/>
            </p:nvSpPr>
            <p:spPr>
              <a:xfrm>
                <a:off x="5231876" y="3071188"/>
                <a:ext cx="4477731" cy="707886"/>
              </a:xfrm>
              <a:prstGeom prst="rect">
                <a:avLst/>
              </a:prstGeom>
              <a:blipFill>
                <a:blip r:embed="rId3"/>
                <a:stretch>
                  <a:fillRect/>
                </a:stretch>
              </a:blipFill>
            </p:spPr>
            <p:txBody>
              <a:bodyPr/>
              <a:lstStyle/>
              <a:p>
                <a:r>
                  <a:rPr lang="en-US">
                    <a:noFill/>
                  </a:rPr>
                  <a:t> </a:t>
                </a:r>
              </a:p>
            </p:txBody>
          </p:sp>
        </mc:Fallback>
      </mc:AlternateContent>
      <p:sp>
        <p:nvSpPr>
          <p:cNvPr id="13" name="Cloud 12">
            <a:extLst>
              <a:ext uri="{FF2B5EF4-FFF2-40B4-BE49-F238E27FC236}">
                <a16:creationId xmlns:a16="http://schemas.microsoft.com/office/drawing/2014/main" id="{B7409F0A-AB2B-27FA-FE11-AE4B91DF68CA}"/>
              </a:ext>
            </a:extLst>
          </p:cNvPr>
          <p:cNvSpPr/>
          <p:nvPr/>
        </p:nvSpPr>
        <p:spPr>
          <a:xfrm>
            <a:off x="2860720" y="4067099"/>
            <a:ext cx="5420413" cy="2205872"/>
          </a:xfrm>
          <a:prstGeom prst="cloud">
            <a:avLst/>
          </a:prstGeom>
          <a:solidFill>
            <a:schemeClr val="accent4">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4 Distinct Elements</a:t>
            </a:r>
          </a:p>
        </p:txBody>
      </p:sp>
    </p:spTree>
    <p:extLst>
      <p:ext uri="{BB962C8B-B14F-4D97-AF65-F5344CB8AC3E}">
        <p14:creationId xmlns:p14="http://schemas.microsoft.com/office/powerpoint/2010/main" val="325613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5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par>
                          <p:cTn id="7" fill="hold">
                            <p:stCondLst>
                              <p:cond delay="4001"/>
                            </p:stCondLst>
                            <p:childTnLst>
                              <p:par>
                                <p:cTn id="8" presetID="1" presetClass="entr" presetSubtype="0" fill="hold" nodeType="after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childTnLst>
                                </p:cTn>
                              </p:par>
                            </p:childTnLst>
                          </p:cTn>
                        </p:par>
                        <p:par>
                          <p:cTn id="10" fill="hold">
                            <p:stCondLst>
                              <p:cond delay="4001"/>
                            </p:stCondLst>
                            <p:childTnLst>
                              <p:par>
                                <p:cTn id="11" presetID="1"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557B-12C5-C6B0-2276-665A2E6864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03824F-5BC9-8DA1-4EB7-F0DB6C3B0021}"/>
              </a:ext>
            </a:extLst>
          </p:cNvPr>
          <p:cNvSpPr>
            <a:spLocks noGrp="1"/>
          </p:cNvSpPr>
          <p:nvPr>
            <p:ph type="title"/>
          </p:nvPr>
        </p:nvSpPr>
        <p:spPr/>
        <p:txBody>
          <a:bodyPr/>
          <a:lstStyle/>
          <a:p>
            <a:r>
              <a:rPr lang="en-US" dirty="0">
                <a:solidFill>
                  <a:srgbClr val="C00000"/>
                </a:solidFill>
              </a:rPr>
              <a:t>Bounding the Successive Minima</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DA249D6-55A7-ABB3-85BD-10AC8EAC99D7}"/>
                  </a:ext>
                </a:extLst>
              </p:cNvPr>
              <p:cNvSpPr>
                <a:spLocks noGrp="1"/>
              </p:cNvSpPr>
              <p:nvPr>
                <p:ph idx="1"/>
              </p:nvPr>
            </p:nvSpPr>
            <p:spPr>
              <a:xfrm>
                <a:off x="838198" y="1238250"/>
                <a:ext cx="10325102" cy="5619750"/>
              </a:xfrm>
            </p:spPr>
            <p:txBody>
              <a:bodyPr>
                <a:normAutofit lnSpcReduction="10000"/>
              </a:bodyPr>
              <a:lstStyle/>
              <a:p>
                <a:pPr marL="0" indent="0">
                  <a:buClr>
                    <a:schemeClr val="tx1"/>
                  </a:buClr>
                  <a:buNone/>
                </a:pPr>
                <a:endParaRPr lang="en-US" sz="3200" i="1" dirty="0">
                  <a:solidFill>
                    <a:srgbClr val="C00000"/>
                  </a:solidFill>
                  <a:latin typeface="Cambria Math" panose="02040503050406030204" pitchFamily="18" charset="0"/>
                </a:endParaRPr>
              </a:p>
              <a:p>
                <a:pPr>
                  <a:buClr>
                    <a:schemeClr val="tx1"/>
                  </a:buClr>
                </a:pPr>
                <a:r>
                  <a:rPr lang="en-US" sz="3200" dirty="0"/>
                  <a:t>Randomly pick </a:t>
                </a:r>
                <a14:m>
                  <m:oMath xmlns:m="http://schemas.openxmlformats.org/officeDocument/2006/math">
                    <m:r>
                      <m:rPr>
                        <m:sty m:val="p"/>
                      </m:rPr>
                      <a:rPr lang="en-US" sz="3200">
                        <a:solidFill>
                          <a:srgbClr val="C00000"/>
                        </a:solidFill>
                        <a:latin typeface="Cambria Math" panose="02040503050406030204" pitchFamily="18" charset="0"/>
                        <a:ea typeface="Cambria Math" panose="02040503050406030204" pitchFamily="18" charset="0"/>
                      </a:rPr>
                      <m:t>s</m:t>
                    </m:r>
                    <m:r>
                      <a:rPr lang="en-US" sz="3200">
                        <a:solidFill>
                          <a:srgbClr val="C00000"/>
                        </a:solidFill>
                        <a:latin typeface="Cambria Math" panose="02040503050406030204" pitchFamily="18" charset="0"/>
                        <a:ea typeface="Cambria Math" panose="02040503050406030204" pitchFamily="18" charset="0"/>
                      </a:rPr>
                      <m:t>= </m:t>
                    </m:r>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𝑛</m:t>
                        </m:r>
                      </m:e>
                      <m:sup>
                        <m:r>
                          <a:rPr lang="en-US" sz="3200" i="1">
                            <a:solidFill>
                              <a:srgbClr val="C00000"/>
                            </a:solidFill>
                            <a:latin typeface="Cambria Math" panose="02040503050406030204" pitchFamily="18" charset="0"/>
                            <a:ea typeface="Cambria Math" panose="02040503050406030204" pitchFamily="18" charset="0"/>
                          </a:rPr>
                          <m:t>𝑂</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𝑟</m:t>
                        </m:r>
                        <m:r>
                          <a:rPr lang="en-US" sz="3200" i="1">
                            <a:solidFill>
                              <a:srgbClr val="C00000"/>
                            </a:solidFill>
                            <a:latin typeface="Cambria Math" panose="02040503050406030204" pitchFamily="18" charset="0"/>
                            <a:ea typeface="Cambria Math" panose="02040503050406030204" pitchFamily="18" charset="0"/>
                          </a:rPr>
                          <m:t>)</m:t>
                        </m:r>
                      </m:sup>
                    </m:sSup>
                  </m:oMath>
                </a14:m>
                <a:r>
                  <a:rPr lang="en-US" sz="3200" dirty="0"/>
                  <a:t> vectors</a:t>
                </a:r>
                <a:r>
                  <a:rPr lang="en-US" sz="3200" dirty="0">
                    <a:solidFill>
                      <a:srgbClr val="C00000"/>
                    </a:solidFill>
                    <a:ea typeface="Cambria Math" panose="02040503050406030204" pitchFamily="18" charset="0"/>
                  </a:rPr>
                  <a:t>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oMath>
                </a14:m>
                <a:r>
                  <a:rPr lang="en-US" sz="3200" dirty="0"/>
                  <a:t> with entries in </a:t>
                </a:r>
                <a14:m>
                  <m:oMath xmlns:m="http://schemas.openxmlformats.org/officeDocument/2006/math">
                    <m:d>
                      <m:dPr>
                        <m:begChr m:val="{"/>
                        <m:endChr m:val="}"/>
                        <m:ctrlPr>
                          <a:rPr lang="en-US" sz="3200" i="1">
                            <a:solidFill>
                              <a:srgbClr val="C00000"/>
                            </a:solidFill>
                            <a:latin typeface="Cambria Math" panose="02040503050406030204" pitchFamily="18" charset="0"/>
                            <a:ea typeface="Cambria Math" panose="02040503050406030204" pitchFamily="18" charset="0"/>
                          </a:rPr>
                        </m:ctrlPr>
                      </m:dPr>
                      <m:e>
                        <m:r>
                          <a:rPr lang="en-US" sz="3200" i="1">
                            <a:solidFill>
                              <a:srgbClr val="C00000"/>
                            </a:solidFill>
                            <a:latin typeface="Cambria Math" panose="02040503050406030204" pitchFamily="18" charset="0"/>
                            <a:ea typeface="Cambria Math" panose="02040503050406030204" pitchFamily="18" charset="0"/>
                          </a:rPr>
                          <m:t>0, 1, 2,…, </m:t>
                        </m:r>
                        <m:r>
                          <a:rPr lang="en-US" sz="3200" i="1">
                            <a:solidFill>
                              <a:srgbClr val="C00000"/>
                            </a:solidFill>
                            <a:latin typeface="Cambria Math" panose="02040503050406030204" pitchFamily="18" charset="0"/>
                            <a:ea typeface="Cambria Math" panose="02040503050406030204" pitchFamily="18" charset="0"/>
                          </a:rPr>
                          <m:t>𝑀</m:t>
                        </m:r>
                        <m:r>
                          <a:rPr lang="en-US" sz="3200" i="1">
                            <a:solidFill>
                              <a:srgbClr val="C00000"/>
                            </a:solidFill>
                            <a:latin typeface="Cambria Math" panose="02040503050406030204" pitchFamily="18" charset="0"/>
                            <a:ea typeface="Cambria Math" panose="02040503050406030204" pitchFamily="18" charset="0"/>
                          </a:rPr>
                          <m:t>−1</m:t>
                        </m:r>
                      </m:e>
                    </m:d>
                  </m:oMath>
                </a14:m>
                <a:r>
                  <a:rPr lang="en-US" sz="3200" dirty="0"/>
                  <a:t>, for sufficiently large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𝑀</m:t>
                    </m:r>
                    <m:r>
                      <a:rPr lang="en-US" sz="3200" i="1">
                        <a:solidFill>
                          <a:srgbClr val="C00000"/>
                        </a:solidFill>
                        <a:latin typeface="Cambria Math" panose="02040503050406030204" pitchFamily="18" charset="0"/>
                        <a:ea typeface="Cambria Math" panose="02040503050406030204" pitchFamily="18" charset="0"/>
                      </a:rPr>
                      <m:t>=</m:t>
                    </m:r>
                    <m:r>
                      <m:rPr>
                        <m:sty m:val="p"/>
                      </m:rPr>
                      <a:rPr lang="en-US" sz="3200">
                        <a:solidFill>
                          <a:srgbClr val="C00000"/>
                        </a:solidFill>
                        <a:latin typeface="Cambria Math" panose="02040503050406030204" pitchFamily="18" charset="0"/>
                        <a:ea typeface="Cambria Math" panose="02040503050406030204" pitchFamily="18" charset="0"/>
                      </a:rPr>
                      <m:t>poly</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𝑛</m:t>
                    </m:r>
                    <m:r>
                      <a:rPr lang="en-US" sz="3200" i="1">
                        <a:solidFill>
                          <a:srgbClr val="C00000"/>
                        </a:solidFill>
                        <a:latin typeface="Cambria Math" panose="02040503050406030204" pitchFamily="18" charset="0"/>
                        <a:ea typeface="Cambria Math" panose="02040503050406030204" pitchFamily="18" charset="0"/>
                      </a:rPr>
                      <m:t>)</m:t>
                    </m:r>
                  </m:oMath>
                </a14:m>
                <a:endParaRPr lang="en-US" sz="3200" dirty="0"/>
              </a:p>
              <a:p>
                <a:pPr>
                  <a:buClr>
                    <a:schemeClr val="tx1"/>
                  </a:buClr>
                </a:pPr>
                <a:endParaRPr lang="en-US" sz="3200" dirty="0"/>
              </a:p>
              <a:p>
                <a:pPr>
                  <a:buClr>
                    <a:schemeClr val="tx1"/>
                  </a:buClr>
                </a:pPr>
                <a:r>
                  <a:rPr lang="en-US" sz="3200" dirty="0"/>
                  <a:t>Conditioning on events (</a:t>
                </a:r>
                <a:r>
                  <a:rPr lang="en-US" sz="3200" dirty="0" err="1"/>
                  <a:t>i</a:t>
                </a:r>
                <a:r>
                  <a:rPr lang="en-US" sz="3200" dirty="0"/>
                  <a:t>) and (ii) holding, then </a:t>
                </a:r>
                <a14:m>
                  <m:oMath xmlns:m="http://schemas.openxmlformats.org/officeDocument/2006/math">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𝑖</m:t>
                        </m:r>
                      </m:sup>
                    </m:sSup>
                    <m:r>
                      <a:rPr lang="en-US" sz="3200" b="0" i="1" smtClean="0">
                        <a:solidFill>
                          <a:srgbClr val="C00000"/>
                        </a:solidFill>
                        <a:latin typeface="Cambria Math" panose="02040503050406030204" pitchFamily="18" charset="0"/>
                        <a:ea typeface="Cambria Math" panose="02040503050406030204" pitchFamily="18" charset="0"/>
                      </a:rPr>
                      <m:t>−</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𝑗</m:t>
                        </m:r>
                      </m:sup>
                    </m:sSup>
                  </m:oMath>
                </a14:m>
                <a:r>
                  <a:rPr lang="en-US" sz="3200" dirty="0"/>
                  <a:t> is the vector we need</a:t>
                </a:r>
              </a:p>
              <a:p>
                <a:pPr lvl="1">
                  <a:buClr>
                    <a:schemeClr val="tx1"/>
                  </a:buClr>
                </a:pPr>
                <a:r>
                  <a:rPr lang="en-US" sz="3200" dirty="0"/>
                  <a:t>It is in kernel of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𝐴</m:t>
                    </m:r>
                  </m:oMath>
                </a14:m>
                <a:r>
                  <a:rPr lang="en-US" sz="3200" dirty="0"/>
                  <a:t> so in orthogonal lattice</a:t>
                </a:r>
              </a:p>
              <a:p>
                <a:pPr lvl="1">
                  <a:buClr>
                    <a:schemeClr val="tx1"/>
                  </a:buClr>
                </a:pPr>
                <a:r>
                  <a:rPr lang="en-US" sz="3200" dirty="0"/>
                  <a:t>It is not in kernel of rows in orthogonal lattice already found</a:t>
                </a:r>
              </a:p>
              <a:p>
                <a:pPr>
                  <a:buClr>
                    <a:schemeClr val="tx1"/>
                  </a:buClr>
                </a:pPr>
                <a:endParaRPr lang="en-US" sz="3200" dirty="0"/>
              </a:p>
              <a:p>
                <a:pPr>
                  <a:buClr>
                    <a:schemeClr val="tx1"/>
                  </a:buClr>
                </a:pPr>
                <a:r>
                  <a:rPr lang="en-US" sz="3200" dirty="0"/>
                  <a:t>We can iteratively apply this argument until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𝑡</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𝑛</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𝑂</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a:t>
                </a:r>
              </a:p>
            </p:txBody>
          </p:sp>
        </mc:Choice>
        <mc:Fallback>
          <p:sp>
            <p:nvSpPr>
              <p:cNvPr id="3" name="Content Placeholder 2">
                <a:extLst>
                  <a:ext uri="{FF2B5EF4-FFF2-40B4-BE49-F238E27FC236}">
                    <a16:creationId xmlns:a16="http://schemas.microsoft.com/office/drawing/2014/main" id="{9DA249D6-55A7-ABB3-85BD-10AC8EAC99D7}"/>
                  </a:ext>
                </a:extLst>
              </p:cNvPr>
              <p:cNvSpPr>
                <a:spLocks noGrp="1" noRot="1" noChangeAspect="1" noMove="1" noResize="1" noEditPoints="1" noAdjustHandles="1" noChangeArrowheads="1" noChangeShapeType="1" noTextEdit="1"/>
              </p:cNvSpPr>
              <p:nvPr>
                <p:ph idx="1"/>
              </p:nvPr>
            </p:nvSpPr>
            <p:spPr>
              <a:xfrm>
                <a:off x="838198" y="1238250"/>
                <a:ext cx="10325102" cy="5619750"/>
              </a:xfrm>
              <a:blipFill>
                <a:blip r:embed="rId3"/>
                <a:stretch>
                  <a:fillRect l="-1299"/>
                </a:stretch>
              </a:blipFill>
            </p:spPr>
            <p:txBody>
              <a:bodyPr/>
              <a:lstStyle/>
              <a:p>
                <a:r>
                  <a:rPr lang="en-US">
                    <a:noFill/>
                  </a:rPr>
                  <a:t> </a:t>
                </a:r>
              </a:p>
            </p:txBody>
          </p:sp>
        </mc:Fallback>
      </mc:AlternateContent>
    </p:spTree>
    <p:extLst>
      <p:ext uri="{BB962C8B-B14F-4D97-AF65-F5344CB8AC3E}">
        <p14:creationId xmlns:p14="http://schemas.microsoft.com/office/powerpoint/2010/main" val="2876067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7BBC7-D8FD-78E8-28D9-7161663EB7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CD2A2-8FE0-11E6-811C-E5287C56CF8C}"/>
              </a:ext>
            </a:extLst>
          </p:cNvPr>
          <p:cNvSpPr>
            <a:spLocks noGrp="1"/>
          </p:cNvSpPr>
          <p:nvPr>
            <p:ph type="title"/>
          </p:nvPr>
        </p:nvSpPr>
        <p:spPr/>
        <p:txBody>
          <a:bodyPr/>
          <a:lstStyle/>
          <a:p>
            <a:r>
              <a:rPr lang="en-US" dirty="0">
                <a:solidFill>
                  <a:srgbClr val="C00000"/>
                </a:solidFill>
              </a:rPr>
              <a:t>Bounding the Successive Minima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67A63F-73AF-DBCA-1A3E-FDDEA28B2B5F}"/>
                  </a:ext>
                </a:extLst>
              </p:cNvPr>
              <p:cNvSpPr>
                <a:spLocks noGrp="1"/>
              </p:cNvSpPr>
              <p:nvPr>
                <p:ph idx="1"/>
              </p:nvPr>
            </p:nvSpPr>
            <p:spPr>
              <a:xfrm>
                <a:off x="838198" y="1238250"/>
                <a:ext cx="10325102" cy="5619750"/>
              </a:xfrm>
            </p:spPr>
            <p:txBody>
              <a:bodyPr>
                <a:normAutofit/>
              </a:bodyPr>
              <a:lstStyle/>
              <a:p>
                <a:pPr marL="0" indent="0">
                  <a:buClr>
                    <a:schemeClr val="tx1"/>
                  </a:buClr>
                  <a:buNone/>
                </a:pPr>
                <a:endParaRPr lang="en-US" sz="3200" i="1" dirty="0">
                  <a:solidFill>
                    <a:srgbClr val="C00000"/>
                  </a:solidFill>
                  <a:latin typeface="Cambria Math" panose="02040503050406030204" pitchFamily="18" charset="0"/>
                </a:endParaRPr>
              </a:p>
              <a:p>
                <a:pPr>
                  <a:buClr>
                    <a:schemeClr val="tx1"/>
                  </a:buClr>
                </a:pPr>
                <a:r>
                  <a:rPr lang="en-US" sz="3200" dirty="0"/>
                  <a:t>Suppose we have chosen these</a:t>
                </a:r>
                <a:r>
                  <a:rPr lang="en-US" sz="3200" b="0" dirty="0">
                    <a:solidFill>
                      <a:srgbClr val="C00000"/>
                    </a:solidFill>
                    <a:ea typeface="Cambria Math" panose="02040503050406030204" pitchFamily="18" charset="0"/>
                  </a:rPr>
                  <a:t>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𝑛</m:t>
                    </m:r>
                    <m:r>
                      <a:rPr lang="en-US" sz="3200" b="0" i="1" smtClean="0">
                        <a:solidFill>
                          <a:srgbClr val="C00000"/>
                        </a:solidFill>
                        <a:latin typeface="Cambria Math" panose="02040503050406030204" pitchFamily="18" charset="0"/>
                        <a:ea typeface="Cambria Math" panose="02040503050406030204" pitchFamily="18" charset="0"/>
                      </a:rPr>
                      <m:t> −</m:t>
                    </m:r>
                    <m:r>
                      <a:rPr lang="en-US" sz="3200" b="0" i="1" smtClean="0">
                        <a:solidFill>
                          <a:srgbClr val="C00000"/>
                        </a:solidFill>
                        <a:latin typeface="Cambria Math" panose="02040503050406030204" pitchFamily="18" charset="0"/>
                        <a:ea typeface="Cambria Math" panose="02040503050406030204" pitchFamily="18" charset="0"/>
                      </a:rPr>
                      <m:t>𝑂</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 </m:t>
                    </m:r>
                  </m:oMath>
                </a14:m>
                <a:r>
                  <a:rPr lang="en-US" sz="3200" dirty="0"/>
                  <a:t>vectors</a:t>
                </a:r>
              </a:p>
              <a:p>
                <a:pPr>
                  <a:buClr>
                    <a:schemeClr val="tx1"/>
                  </a:buClr>
                </a:pPr>
                <a:endParaRPr lang="en-US" sz="3200" dirty="0"/>
              </a:p>
              <a:p>
                <a:pPr>
                  <a:buClr>
                    <a:schemeClr val="tx1"/>
                  </a:buClr>
                </a:pPr>
                <a:r>
                  <a:rPr lang="en-US" sz="3200" dirty="0"/>
                  <a:t>Iteratively generate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𝑂</m:t>
                    </m:r>
                    <m:r>
                      <a:rPr lang="en-US" sz="3200" b="0" i="0"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integer vectors that are orthogonal to both the row span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𝐴</m:t>
                    </m:r>
                    <m:r>
                      <a:rPr lang="en-US" sz="3200" i="1" smtClean="0">
                        <a:solidFill>
                          <a:srgbClr val="C00000"/>
                        </a:solidFill>
                        <a:latin typeface="Cambria Math" panose="02040503050406030204" pitchFamily="18" charset="0"/>
                        <a:ea typeface="Cambria Math" panose="02040503050406030204" pitchFamily="18" charset="0"/>
                      </a:rPr>
                      <m:t> </m:t>
                    </m:r>
                  </m:oMath>
                </a14:m>
                <a:r>
                  <a:rPr lang="en-US" sz="3200" dirty="0"/>
                  <a:t>of and the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𝑛</m:t>
                    </m:r>
                    <m:r>
                      <a:rPr lang="en-US" sz="3200" i="1">
                        <a:solidFill>
                          <a:srgbClr val="C00000"/>
                        </a:solidFill>
                        <a:latin typeface="Cambria Math" panose="02040503050406030204" pitchFamily="18" charset="0"/>
                        <a:ea typeface="Cambria Math" panose="02040503050406030204" pitchFamily="18" charset="0"/>
                      </a:rPr>
                      <m:t>−4</m:t>
                    </m:r>
                    <m:r>
                      <a:rPr lang="en-US" sz="3200" i="1">
                        <a:solidFill>
                          <a:srgbClr val="C00000"/>
                        </a:solidFill>
                        <a:latin typeface="Cambria Math" panose="02040503050406030204" pitchFamily="18" charset="0"/>
                        <a:ea typeface="Cambria Math" panose="02040503050406030204" pitchFamily="18" charset="0"/>
                      </a:rPr>
                      <m:t>𝑟</m:t>
                    </m:r>
                  </m:oMath>
                </a14:m>
                <a:r>
                  <a:rPr lang="en-US" sz="3200" dirty="0"/>
                  <a:t> integer vectors</a:t>
                </a:r>
              </a:p>
              <a:p>
                <a:pPr>
                  <a:buClr>
                    <a:schemeClr val="tx1"/>
                  </a:buClr>
                </a:pPr>
                <a:endParaRPr lang="en-US" sz="3200" dirty="0"/>
              </a:p>
              <a:p>
                <a:pPr>
                  <a:buClr>
                    <a:schemeClr val="tx1"/>
                  </a:buClr>
                </a:pPr>
                <a:r>
                  <a:rPr lang="en-US" sz="3200" dirty="0"/>
                  <a:t>Add these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𝑂</m:t>
                    </m:r>
                    <m:r>
                      <a:rPr lang="en-US" sz="3200" b="0" i="0"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vectors to rows of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𝐴</m:t>
                    </m:r>
                  </m:oMath>
                </a14:m>
                <a:r>
                  <a:rPr lang="en-US" sz="3200" dirty="0"/>
                  <a:t> and form a new matrix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𝐴</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with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𝑂</m:t>
                    </m:r>
                    <m:r>
                      <a:rPr lang="en-US" sz="3200" b="0" i="0" smtClean="0">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rows, which satisfies the requirement</a:t>
                </a:r>
              </a:p>
            </p:txBody>
          </p:sp>
        </mc:Choice>
        <mc:Fallback xmlns="">
          <p:sp>
            <p:nvSpPr>
              <p:cNvPr id="3" name="Content Placeholder 2">
                <a:extLst>
                  <a:ext uri="{FF2B5EF4-FFF2-40B4-BE49-F238E27FC236}">
                    <a16:creationId xmlns:a16="http://schemas.microsoft.com/office/drawing/2014/main" id="{8C67A63F-73AF-DBCA-1A3E-FDDEA28B2B5F}"/>
                  </a:ext>
                </a:extLst>
              </p:cNvPr>
              <p:cNvSpPr>
                <a:spLocks noGrp="1" noRot="1" noChangeAspect="1" noMove="1" noResize="1" noEditPoints="1" noAdjustHandles="1" noChangeArrowheads="1" noChangeShapeType="1" noTextEdit="1"/>
              </p:cNvSpPr>
              <p:nvPr>
                <p:ph idx="1"/>
              </p:nvPr>
            </p:nvSpPr>
            <p:spPr>
              <a:xfrm>
                <a:off x="838198" y="1238250"/>
                <a:ext cx="10325102" cy="5619750"/>
              </a:xfrm>
              <a:blipFill>
                <a:blip r:embed="rId3"/>
                <a:stretch>
                  <a:fillRect l="-1299" r="-1535"/>
                </a:stretch>
              </a:blipFill>
            </p:spPr>
            <p:txBody>
              <a:bodyPr/>
              <a:lstStyle/>
              <a:p>
                <a:r>
                  <a:rPr lang="en-US">
                    <a:noFill/>
                  </a:rPr>
                  <a:t> </a:t>
                </a:r>
              </a:p>
            </p:txBody>
          </p:sp>
        </mc:Fallback>
      </mc:AlternateContent>
    </p:spTree>
    <p:extLst>
      <p:ext uri="{BB962C8B-B14F-4D97-AF65-F5344CB8AC3E}">
        <p14:creationId xmlns:p14="http://schemas.microsoft.com/office/powerpoint/2010/main" val="424042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C4A21-6757-71DB-9E8F-F63661F82A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683B80-2F8B-00F8-26D4-42754B7E9CB4}"/>
              </a:ext>
            </a:extLst>
          </p:cNvPr>
          <p:cNvSpPr>
            <a:spLocks noGrp="1"/>
          </p:cNvSpPr>
          <p:nvPr>
            <p:ph type="title"/>
          </p:nvPr>
        </p:nvSpPr>
        <p:spPr>
          <a:xfrm>
            <a:off x="7711126" y="365125"/>
            <a:ext cx="3642674" cy="1325563"/>
          </a:xfrm>
        </p:spPr>
        <p:txBody>
          <a:bodyPr/>
          <a:lstStyle/>
          <a:p>
            <a:r>
              <a:rPr lang="en-US" dirty="0">
                <a:solidFill>
                  <a:srgbClr val="C00000"/>
                </a:solidFill>
              </a:rPr>
              <a:t>Questions?</a:t>
            </a:r>
          </a:p>
        </p:txBody>
      </p:sp>
      <p:pic>
        <p:nvPicPr>
          <p:cNvPr id="6" name="Content Placeholder 5" descr="conan.jpg">
            <a:extLst>
              <a:ext uri="{FF2B5EF4-FFF2-40B4-BE49-F238E27FC236}">
                <a16:creationId xmlns:a16="http://schemas.microsoft.com/office/drawing/2014/main" id="{6CFCC055-F98F-D095-5BAF-52D4A2182625}"/>
              </a:ext>
            </a:extLst>
          </p:cNvPr>
          <p:cNvPicPr>
            <a:picLocks noGrp="1" noChangeAspect="1"/>
          </p:cNvPicPr>
          <p:nvPr>
            <p:ph idx="1"/>
          </p:nvPr>
        </p:nvPicPr>
        <p:blipFill>
          <a:blip r:embed="rId2" cstate="print"/>
          <a:stretch>
            <a:fillRect/>
          </a:stretch>
        </p:blipFill>
        <p:spPr>
          <a:xfrm>
            <a:off x="7752761" y="1825625"/>
            <a:ext cx="2502210" cy="2150659"/>
          </a:xfrm>
        </p:spPr>
      </p:pic>
      <p:sp>
        <p:nvSpPr>
          <p:cNvPr id="7" name="Title 1">
            <a:extLst>
              <a:ext uri="{FF2B5EF4-FFF2-40B4-BE49-F238E27FC236}">
                <a16:creationId xmlns:a16="http://schemas.microsoft.com/office/drawing/2014/main" id="{7F5CED24-797F-4A00-F6C0-F644F2A375BC}"/>
              </a:ext>
            </a:extLst>
          </p:cNvPr>
          <p:cNvSpPr txBox="1">
            <a:spLocks/>
          </p:cNvSpPr>
          <p:nvPr/>
        </p:nvSpPr>
        <p:spPr>
          <a:xfrm>
            <a:off x="838200" y="365125"/>
            <a:ext cx="39317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C00000"/>
                </a:solidFill>
              </a:rPr>
              <a:t>Upcoming</a:t>
            </a:r>
          </a:p>
        </p:txBody>
      </p:sp>
      <p:cxnSp>
        <p:nvCxnSpPr>
          <p:cNvPr id="4" name="Straight Connector 3">
            <a:extLst>
              <a:ext uri="{FF2B5EF4-FFF2-40B4-BE49-F238E27FC236}">
                <a16:creationId xmlns:a16="http://schemas.microsoft.com/office/drawing/2014/main" id="{1592338E-0E44-2679-FBF5-DF5EA07FF9E2}"/>
              </a:ext>
            </a:extLst>
          </p:cNvPr>
          <p:cNvCxnSpPr>
            <a:cxnSpLocks/>
          </p:cNvCxnSpPr>
          <p:nvPr/>
        </p:nvCxnSpPr>
        <p:spPr>
          <a:xfrm>
            <a:off x="6138420" y="307468"/>
            <a:ext cx="0" cy="624306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F065FAA8-CA51-ABEE-F29F-6E0B59B06E45}"/>
              </a:ext>
            </a:extLst>
          </p:cNvPr>
          <p:cNvSpPr txBox="1">
            <a:spLocks/>
          </p:cNvSpPr>
          <p:nvPr/>
        </p:nvSpPr>
        <p:spPr>
          <a:xfrm>
            <a:off x="304800" y="1690688"/>
            <a:ext cx="5611906" cy="4509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Char char="§"/>
            </a:pPr>
            <a:r>
              <a:rPr lang="en-US" sz="3200" dirty="0"/>
              <a:t>Cell lemma and lifting framework</a:t>
            </a:r>
          </a:p>
        </p:txBody>
      </p:sp>
    </p:spTree>
    <p:extLst>
      <p:ext uri="{BB962C8B-B14F-4D97-AF65-F5344CB8AC3E}">
        <p14:creationId xmlns:p14="http://schemas.microsoft.com/office/powerpoint/2010/main" val="36332437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7F281-DA5C-8404-4B4D-A2C1EFC9B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987020-6D09-6995-2D06-20BA517C8C9F}"/>
              </a:ext>
            </a:extLst>
          </p:cNvPr>
          <p:cNvSpPr>
            <a:spLocks noGrp="1"/>
          </p:cNvSpPr>
          <p:nvPr>
            <p:ph type="title"/>
          </p:nvPr>
        </p:nvSpPr>
        <p:spPr/>
        <p:txBody>
          <a:bodyPr/>
          <a:lstStyle/>
          <a:p>
            <a:r>
              <a:rPr lang="en-US" dirty="0">
                <a:solidFill>
                  <a:srgbClr val="C00000"/>
                </a:solidFill>
              </a:rPr>
              <a:t>Cell Lemma</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2CD3A60-F9F9-F97C-8E3F-84DC8341BF93}"/>
                  </a:ext>
                </a:extLst>
              </p:cNvPr>
              <p:cNvSpPr>
                <a:spLocks noGrp="1"/>
              </p:cNvSpPr>
              <p:nvPr>
                <p:ph idx="1"/>
              </p:nvPr>
            </p:nvSpPr>
            <p:spPr>
              <a:xfrm>
                <a:off x="838200" y="1690688"/>
                <a:ext cx="10356850" cy="2146022"/>
              </a:xfrm>
            </p:spPr>
            <p:txBody>
              <a:bodyPr>
                <a:normAutofit/>
              </a:bodyPr>
              <a:lstStyle/>
              <a:p>
                <a:pPr marL="0" indent="0">
                  <a:buClr>
                    <a:schemeClr val="tx1"/>
                  </a:buClr>
                  <a:buNone/>
                </a:pPr>
                <a:r>
                  <a:rPr lang="en-US" dirty="0">
                    <a:solidFill>
                      <a:srgbClr val="00B050"/>
                    </a:solidFill>
                  </a:rPr>
                  <a:t>Recall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oMath>
                </a14:m>
                <a:r>
                  <a:rPr lang="en-US" altLang="zh-CN" dirty="0">
                    <a:solidFill>
                      <a:srgbClr val="C00000"/>
                    </a:solidFill>
                  </a:rPr>
                  <a:t> </a:t>
                </a:r>
                <a14:m>
                  <m:oMath xmlns:m="http://schemas.openxmlformats.org/officeDocument/2006/math">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𝒟</m:t>
                        </m:r>
                      </m:e>
                      <m:sub>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r>
                          <a:rPr lang="en-US" altLang="zh-CN" i="1">
                            <a:solidFill>
                              <a:srgbClr val="C00000"/>
                            </a:solidFill>
                            <a:latin typeface="Cambria Math" panose="02040503050406030204" pitchFamily="18" charset="0"/>
                          </a:rPr>
                          <m:t>, </m:t>
                        </m:r>
                        <m:r>
                          <a:rPr lang="en-US" altLang="zh-CN" i="1">
                            <a:solidFill>
                              <a:srgbClr val="C00000"/>
                            </a:solidFill>
                            <a:latin typeface="Cambria Math" panose="02040503050406030204" pitchFamily="18" charset="0"/>
                          </a:rPr>
                          <m:t>𝑆</m:t>
                        </m:r>
                      </m:sub>
                    </m:sSub>
                  </m:oMath>
                </a14:m>
                <a:r>
                  <a:rPr lang="en-US" dirty="0"/>
                  <a:t>,</a:t>
                </a:r>
                <a:r>
                  <a:rPr lang="en-US" altLang="zh-CN" dirty="0">
                    <a:solidFill>
                      <a:srgbClr val="C00000"/>
                    </a:solidFill>
                  </a:rPr>
                  <a:t> </a:t>
                </a:r>
                <a14:m>
                  <m:oMath xmlns:m="http://schemas.openxmlformats.org/officeDocument/2006/math">
                    <m:r>
                      <a:rPr lang="en-US" altLang="zh-CN" i="1">
                        <a:solidFill>
                          <a:srgbClr val="C00000"/>
                        </a:solidFill>
                        <a:latin typeface="Cambria Math" panose="02040503050406030204" pitchFamily="18" charset="0"/>
                      </a:rPr>
                      <m:t>𝑦</m:t>
                    </m:r>
                    <m:r>
                      <a:rPr lang="en-US" altLang="zh-CN" i="1">
                        <a:solidFill>
                          <a:srgbClr val="C00000"/>
                        </a:solidFill>
                        <a:latin typeface="Cambria Math" panose="02040503050406030204" pitchFamily="18" charset="0"/>
                      </a:rPr>
                      <m:t> </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𝒟</m:t>
                        </m:r>
                      </m:e>
                      <m:sub>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𝐴</m:t>
                            </m:r>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r>
                          <a:rPr lang="en-US" altLang="zh-CN" i="1">
                            <a:solidFill>
                              <a:srgbClr val="C00000"/>
                            </a:solidFill>
                            <a:latin typeface="Cambria Math" panose="02040503050406030204" pitchFamily="18" charset="0"/>
                          </a:rPr>
                          <m:t>, </m:t>
                        </m:r>
                        <m:r>
                          <a:rPr lang="en-US" altLang="zh-CN" i="1">
                            <a:solidFill>
                              <a:srgbClr val="C00000"/>
                            </a:solidFill>
                            <a:latin typeface="Cambria Math" panose="02040503050406030204" pitchFamily="18" charset="0"/>
                          </a:rPr>
                          <m:t>𝑆</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𝐴</m:t>
                            </m:r>
                          </m:e>
                          <m:sup>
                            <m:r>
                              <a:rPr lang="en-US" altLang="zh-CN" i="1">
                                <a:solidFill>
                                  <a:srgbClr val="C00000"/>
                                </a:solidFill>
                                <a:latin typeface="Cambria Math" panose="02040503050406030204" pitchFamily="18" charset="0"/>
                              </a:rPr>
                              <m:t>𝑇</m:t>
                            </m:r>
                          </m:sup>
                        </m:sSup>
                      </m:sub>
                    </m:sSub>
                  </m:oMath>
                </a14:m>
                <a:r>
                  <a:rPr lang="en-US" altLang="zh-CN" dirty="0"/>
                  <a:t>, and </a:t>
                </a:r>
                <a14:m>
                  <m:oMath xmlns:m="http://schemas.openxmlformats.org/officeDocument/2006/math">
                    <m:r>
                      <a:rPr lang="en-US" b="0" i="1" smtClean="0">
                        <a:solidFill>
                          <a:srgbClr val="C00000"/>
                        </a:solidFill>
                        <a:latin typeface="Cambria Math" panose="02040503050406030204" pitchFamily="18" charset="0"/>
                      </a:rPr>
                      <m:t>𝑧</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𝑁</m:t>
                    </m:r>
                    <m:r>
                      <a:rPr lang="en-US" b="0" i="1" smtClean="0">
                        <a:solidFill>
                          <a:srgbClr val="C00000"/>
                        </a:solidFill>
                        <a:latin typeface="Cambria Math" panose="02040503050406030204" pitchFamily="18" charset="0"/>
                      </a:rPr>
                      <m:t>(0, </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𝑆</m:t>
                        </m:r>
                      </m:e>
                      <m:sup>
                        <m:r>
                          <a:rPr lang="en-US" b="0" i="1" smtClean="0">
                            <a:solidFill>
                              <a:srgbClr val="C00000"/>
                            </a:solidFill>
                            <a:latin typeface="Cambria Math" panose="02040503050406030204" pitchFamily="18" charset="0"/>
                          </a:rPr>
                          <m:t>𝑇</m:t>
                        </m:r>
                      </m:sup>
                    </m:sSup>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oMath>
                </a14:m>
                <a:endParaRPr lang="en-US" dirty="0"/>
              </a:p>
              <a:p>
                <a:pPr marL="0" indent="0">
                  <a:buClr>
                    <a:schemeClr val="tx1"/>
                  </a:buClr>
                  <a:buNone/>
                </a:pPr>
                <a:r>
                  <a:rPr lang="en-US" dirty="0"/>
                  <a:t>Can assume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dirty="0"/>
                  <a:t> has bounded successive minima</a:t>
                </a:r>
              </a:p>
              <a:p>
                <a:pPr marL="0" indent="0">
                  <a:buClr>
                    <a:schemeClr val="tx1"/>
                  </a:buClr>
                  <a:buNone/>
                </a:pPr>
                <a:r>
                  <a:rPr lang="en-US" altLang="zh-CN" dirty="0"/>
                  <a:t>Let </a:t>
                </a:r>
                <a14:m>
                  <m:oMath xmlns:m="http://schemas.openxmlformats.org/officeDocument/2006/math">
                    <m:r>
                      <a:rPr lang="en-US" altLang="zh-CN" i="1">
                        <a:solidFill>
                          <a:srgbClr val="C00000"/>
                        </a:solidFill>
                        <a:latin typeface="Cambria Math" panose="02040503050406030204" pitchFamily="18" charset="0"/>
                      </a:rPr>
                      <m:t>𝜂</m:t>
                    </m:r>
                  </m:oMath>
                </a14:m>
                <a:r>
                  <a:rPr lang="en-US" altLang="zh-CN" dirty="0"/>
                  <a:t> be a uniform noise in one unit cell of the lattice </a:t>
                </a:r>
                <a14:m>
                  <m:oMath xmlns:m="http://schemas.openxmlformats.org/officeDocument/2006/math">
                    <m:r>
                      <a:rPr lang="en-US" altLang="zh-CN" i="1">
                        <a:solidFill>
                          <a:srgbClr val="C00000"/>
                        </a:solidFill>
                        <a:latin typeface="Cambria Math" panose="02040503050406030204" pitchFamily="18" charset="0"/>
                      </a:rPr>
                      <m:t>𝐴</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oMath>
                </a14:m>
                <a:endParaRPr lang="en-US" dirty="0"/>
              </a:p>
              <a:p>
                <a:pPr marL="0" indent="0">
                  <a:buClr>
                    <a:schemeClr val="tx1"/>
                  </a:buClr>
                  <a:buNone/>
                </a:pPr>
                <a:r>
                  <a:rPr lang="en-US" dirty="0">
                    <a:solidFill>
                      <a:srgbClr val="00B050"/>
                    </a:solidFill>
                  </a:rPr>
                  <a:t>Goal</a:t>
                </a:r>
                <a:r>
                  <a:rPr lang="en-US" dirty="0"/>
                  <a:t>:</a:t>
                </a:r>
              </a:p>
              <a:p>
                <a:pPr marL="0" indent="0">
                  <a:buClr>
                    <a:schemeClr val="tx1"/>
                  </a:buClr>
                  <a:buNone/>
                </a:pPr>
                <a:endParaRPr lang="en-US" sz="3200" dirty="0"/>
              </a:p>
            </p:txBody>
          </p:sp>
        </mc:Choice>
        <mc:Fallback>
          <p:sp>
            <p:nvSpPr>
              <p:cNvPr id="3" name="Content Placeholder 2">
                <a:extLst>
                  <a:ext uri="{FF2B5EF4-FFF2-40B4-BE49-F238E27FC236}">
                    <a16:creationId xmlns:a16="http://schemas.microsoft.com/office/drawing/2014/main" id="{02CD3A60-F9F9-F97C-8E3F-84DC8341BF93}"/>
                  </a:ext>
                </a:extLst>
              </p:cNvPr>
              <p:cNvSpPr>
                <a:spLocks noGrp="1" noRot="1" noChangeAspect="1" noMove="1" noResize="1" noEditPoints="1" noAdjustHandles="1" noChangeArrowheads="1" noChangeShapeType="1" noTextEdit="1"/>
              </p:cNvSpPr>
              <p:nvPr>
                <p:ph idx="1"/>
              </p:nvPr>
            </p:nvSpPr>
            <p:spPr>
              <a:xfrm>
                <a:off x="838200" y="1690688"/>
                <a:ext cx="10356850" cy="2146022"/>
              </a:xfrm>
              <a:blipFill>
                <a:blip r:embed="rId3"/>
                <a:stretch>
                  <a:fillRect l="-1237" t="-3977" b="-3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BA62D69-2729-4EA9-9705-1C5E316AA7D9}"/>
                  </a:ext>
                </a:extLst>
              </p:cNvPr>
              <p:cNvSpPr/>
              <p:nvPr/>
            </p:nvSpPr>
            <p:spPr>
              <a:xfrm>
                <a:off x="1055802" y="3882450"/>
                <a:ext cx="3450210" cy="894979"/>
              </a:xfrm>
              <a:prstGeom prst="rect">
                <a:avLst/>
              </a:prstGeom>
              <a:solidFill>
                <a:schemeClr val="accent1">
                  <a:lumMod val="5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𝑥</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4" name="矩形 3">
                <a:extLst>
                  <a:ext uri="{FF2B5EF4-FFF2-40B4-BE49-F238E27FC236}">
                    <a16:creationId xmlns:a16="http://schemas.microsoft.com/office/drawing/2014/main" id="{7BA62D69-2729-4EA9-9705-1C5E316AA7D9}"/>
                  </a:ext>
                </a:extLst>
              </p:cNvPr>
              <p:cNvSpPr>
                <a:spLocks noRot="1" noChangeAspect="1" noMove="1" noResize="1" noEditPoints="1" noAdjustHandles="1" noChangeArrowheads="1" noChangeShapeType="1" noTextEdit="1"/>
              </p:cNvSpPr>
              <p:nvPr/>
            </p:nvSpPr>
            <p:spPr>
              <a:xfrm>
                <a:off x="1055802" y="3882450"/>
                <a:ext cx="3450210" cy="894979"/>
              </a:xfrm>
              <a:prstGeom prst="rect">
                <a:avLst/>
              </a:prstGeom>
              <a:blipFill>
                <a:blip r:embed="rId4"/>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EE8E78A-9A19-4D95-A3FA-63BE6D495FDC}"/>
                  </a:ext>
                </a:extLst>
              </p:cNvPr>
              <p:cNvSpPr/>
              <p:nvPr/>
            </p:nvSpPr>
            <p:spPr>
              <a:xfrm>
                <a:off x="7685988" y="3882450"/>
                <a:ext cx="3450210" cy="894979"/>
              </a:xfrm>
              <a:prstGeom prst="rect">
                <a:avLst/>
              </a:prstGeom>
              <a:solidFill>
                <a:schemeClr val="tx2">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𝐴𝑧</m:t>
                    </m:r>
                  </m:oMath>
                </a14:m>
                <a:endParaRPr lang="en-US" altLang="zh-CN" sz="2800" dirty="0">
                  <a:solidFill>
                    <a:schemeClr val="bg1"/>
                  </a:solidFill>
                </a:endParaRPr>
              </a:p>
            </p:txBody>
          </p:sp>
        </mc:Choice>
        <mc:Fallback xmlns="">
          <p:sp>
            <p:nvSpPr>
              <p:cNvPr id="5" name="矩形 4">
                <a:extLst>
                  <a:ext uri="{FF2B5EF4-FFF2-40B4-BE49-F238E27FC236}">
                    <a16:creationId xmlns:a16="http://schemas.microsoft.com/office/drawing/2014/main" id="{9EE8E78A-9A19-4D95-A3FA-63BE6D495FDC}"/>
                  </a:ext>
                </a:extLst>
              </p:cNvPr>
              <p:cNvSpPr>
                <a:spLocks noRot="1" noChangeAspect="1" noMove="1" noResize="1" noEditPoints="1" noAdjustHandles="1" noChangeArrowheads="1" noChangeShapeType="1" noTextEdit="1"/>
              </p:cNvSpPr>
              <p:nvPr/>
            </p:nvSpPr>
            <p:spPr>
              <a:xfrm>
                <a:off x="7685988" y="3882450"/>
                <a:ext cx="3450210" cy="894979"/>
              </a:xfrm>
              <a:prstGeom prst="rect">
                <a:avLst/>
              </a:prstGeom>
              <a:blipFill>
                <a:blip r:embed="rId5"/>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p:sp>
        <p:nvSpPr>
          <p:cNvPr id="6" name="箭头: 右 5">
            <a:extLst>
              <a:ext uri="{FF2B5EF4-FFF2-40B4-BE49-F238E27FC236}">
                <a16:creationId xmlns:a16="http://schemas.microsoft.com/office/drawing/2014/main" id="{B531D63C-C02D-42C5-AFEB-23D10912F090}"/>
              </a:ext>
            </a:extLst>
          </p:cNvPr>
          <p:cNvSpPr/>
          <p:nvPr/>
        </p:nvSpPr>
        <p:spPr>
          <a:xfrm>
            <a:off x="4799814" y="3941225"/>
            <a:ext cx="2592371" cy="777427"/>
          </a:xfrm>
          <a:prstGeom prst="rightArrow">
            <a:avLst/>
          </a:prstGeom>
          <a:solidFill>
            <a:schemeClr val="bg1"/>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chemeClr val="tx1"/>
                </a:solidFill>
              </a:rPr>
              <a:t>Close to</a:t>
            </a:r>
            <a:endParaRPr lang="zh-CN" altLang="en-US" sz="2800" i="1" dirty="0">
              <a:solidFill>
                <a:schemeClr val="tx1"/>
              </a:solidFill>
            </a:endParaRPr>
          </a:p>
        </p:txBody>
      </p:sp>
      <p:sp>
        <p:nvSpPr>
          <p:cNvPr id="7" name="Content Placeholder 2">
            <a:extLst>
              <a:ext uri="{FF2B5EF4-FFF2-40B4-BE49-F238E27FC236}">
                <a16:creationId xmlns:a16="http://schemas.microsoft.com/office/drawing/2014/main" id="{79FAF33D-BD8C-46E3-9377-4C00CD843D25}"/>
              </a:ext>
            </a:extLst>
          </p:cNvPr>
          <p:cNvSpPr txBox="1">
            <a:spLocks/>
          </p:cNvSpPr>
          <p:nvPr/>
        </p:nvSpPr>
        <p:spPr>
          <a:xfrm>
            <a:off x="1086046" y="4962771"/>
            <a:ext cx="3389721"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zh-CN" altLang="en-US" i="1" dirty="0">
                <a:solidFill>
                  <a:schemeClr val="bg2">
                    <a:lumMod val="25000"/>
                  </a:schemeClr>
                </a:solidFill>
              </a:rPr>
              <a:t>≈ </a:t>
            </a:r>
            <a:r>
              <a:rPr lang="en-US" i="1" dirty="0">
                <a:solidFill>
                  <a:schemeClr val="bg2">
                    <a:lumMod val="25000"/>
                  </a:schemeClr>
                </a:solidFill>
              </a:rPr>
              <a:t>Discrete sketch</a:t>
            </a:r>
          </a:p>
        </p:txBody>
      </p:sp>
      <p:sp>
        <p:nvSpPr>
          <p:cNvPr id="8" name="Content Placeholder 2">
            <a:extLst>
              <a:ext uri="{FF2B5EF4-FFF2-40B4-BE49-F238E27FC236}">
                <a16:creationId xmlns:a16="http://schemas.microsoft.com/office/drawing/2014/main" id="{39630EDD-753A-483B-9D17-5B4F7CD4E0E3}"/>
              </a:ext>
            </a:extLst>
          </p:cNvPr>
          <p:cNvSpPr txBox="1">
            <a:spLocks/>
          </p:cNvSpPr>
          <p:nvPr/>
        </p:nvSpPr>
        <p:spPr>
          <a:xfrm>
            <a:off x="7685988" y="4962772"/>
            <a:ext cx="3450210"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i="1" dirty="0">
                <a:solidFill>
                  <a:schemeClr val="bg2">
                    <a:lumMod val="25000"/>
                  </a:schemeClr>
                </a:solidFill>
              </a:rPr>
              <a:t>Continuous sketch</a:t>
            </a:r>
          </a:p>
          <a:p>
            <a:pPr marL="0" indent="0">
              <a:buClr>
                <a:schemeClr val="tx1"/>
              </a:buClr>
              <a:buFont typeface="Arial" panose="020B0604020202020204" pitchFamily="34" charset="0"/>
              <a:buNone/>
            </a:pPr>
            <a:endParaRPr lang="en-US" sz="3200" dirty="0"/>
          </a:p>
        </p:txBody>
      </p:sp>
      <p:pic>
        <p:nvPicPr>
          <p:cNvPr id="9" name="Google Shape;161;p5">
            <a:extLst>
              <a:ext uri="{FF2B5EF4-FFF2-40B4-BE49-F238E27FC236}">
                <a16:creationId xmlns:a16="http://schemas.microsoft.com/office/drawing/2014/main" id="{98C198B3-9630-4DFD-B12C-2ED4B5F5A802}"/>
              </a:ext>
            </a:extLst>
          </p:cNvPr>
          <p:cNvPicPr preferRelativeResize="0"/>
          <p:nvPr/>
        </p:nvPicPr>
        <p:blipFill rotWithShape="1">
          <a:blip r:embed="rId6">
            <a:alphaModFix/>
          </a:blip>
          <a:srcRect/>
          <a:stretch/>
        </p:blipFill>
        <p:spPr>
          <a:xfrm>
            <a:off x="5364174" y="4650352"/>
            <a:ext cx="1304901" cy="1242145"/>
          </a:xfrm>
          <a:prstGeom prst="rect">
            <a:avLst/>
          </a:prstGeom>
          <a:noFill/>
          <a:ln>
            <a:noFill/>
          </a:ln>
        </p:spPr>
      </p:pic>
    </p:spTree>
    <p:extLst>
      <p:ext uri="{BB962C8B-B14F-4D97-AF65-F5344CB8AC3E}">
        <p14:creationId xmlns:p14="http://schemas.microsoft.com/office/powerpoint/2010/main" val="21337953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7F281-DA5C-8404-4B4D-A2C1EFC9B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987020-6D09-6995-2D06-20BA517C8C9F}"/>
              </a:ext>
            </a:extLst>
          </p:cNvPr>
          <p:cNvSpPr>
            <a:spLocks noGrp="1"/>
          </p:cNvSpPr>
          <p:nvPr>
            <p:ph type="title"/>
          </p:nvPr>
        </p:nvSpPr>
        <p:spPr/>
        <p:txBody>
          <a:bodyPr/>
          <a:lstStyle/>
          <a:p>
            <a:r>
              <a:rPr lang="en-US" dirty="0">
                <a:solidFill>
                  <a:srgbClr val="C00000"/>
                </a:solidFill>
              </a:rPr>
              <a:t>Cell Lemma</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2CD3A60-F9F9-F97C-8E3F-84DC8341BF93}"/>
                  </a:ext>
                </a:extLst>
              </p:cNvPr>
              <p:cNvSpPr>
                <a:spLocks noGrp="1"/>
              </p:cNvSpPr>
              <p:nvPr>
                <p:ph idx="1"/>
              </p:nvPr>
            </p:nvSpPr>
            <p:spPr>
              <a:xfrm>
                <a:off x="838200" y="1690688"/>
                <a:ext cx="10356850" cy="1738312"/>
              </a:xfrm>
            </p:spPr>
            <p:txBody>
              <a:bodyPr>
                <a:normAutofit/>
              </a:bodyPr>
              <a:lstStyle/>
              <a:p>
                <a:pPr marL="0" indent="0">
                  <a:buClr>
                    <a:schemeClr val="tx1"/>
                  </a:buClr>
                  <a:buNone/>
                </a:pPr>
                <a:r>
                  <a:rPr lang="en-US" dirty="0">
                    <a:solidFill>
                      <a:srgbClr val="00B050"/>
                    </a:solidFill>
                  </a:rPr>
                  <a:t>Recall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oMath>
                </a14:m>
                <a:r>
                  <a:rPr lang="en-US" altLang="zh-CN" dirty="0">
                    <a:solidFill>
                      <a:srgbClr val="C00000"/>
                    </a:solidFill>
                  </a:rPr>
                  <a:t> </a:t>
                </a:r>
                <a14:m>
                  <m:oMath xmlns:m="http://schemas.openxmlformats.org/officeDocument/2006/math">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𝒟</m:t>
                        </m:r>
                      </m:e>
                      <m:sub>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r>
                          <a:rPr lang="en-US" altLang="zh-CN" i="1">
                            <a:solidFill>
                              <a:srgbClr val="C00000"/>
                            </a:solidFill>
                            <a:latin typeface="Cambria Math" panose="02040503050406030204" pitchFamily="18" charset="0"/>
                          </a:rPr>
                          <m:t>, </m:t>
                        </m:r>
                        <m:r>
                          <a:rPr lang="en-US" altLang="zh-CN" i="1">
                            <a:solidFill>
                              <a:srgbClr val="C00000"/>
                            </a:solidFill>
                            <a:latin typeface="Cambria Math" panose="02040503050406030204" pitchFamily="18" charset="0"/>
                          </a:rPr>
                          <m:t>𝑆</m:t>
                        </m:r>
                      </m:sub>
                    </m:sSub>
                  </m:oMath>
                </a14:m>
                <a:r>
                  <a:rPr lang="en-US" dirty="0"/>
                  <a:t>,</a:t>
                </a:r>
                <a:r>
                  <a:rPr lang="en-US" altLang="zh-CN" dirty="0">
                    <a:solidFill>
                      <a:srgbClr val="C00000"/>
                    </a:solidFill>
                  </a:rPr>
                  <a:t> </a:t>
                </a:r>
                <a14:m>
                  <m:oMath xmlns:m="http://schemas.openxmlformats.org/officeDocument/2006/math">
                    <m:r>
                      <a:rPr lang="en-US" altLang="zh-CN" i="1">
                        <a:solidFill>
                          <a:srgbClr val="C00000"/>
                        </a:solidFill>
                        <a:latin typeface="Cambria Math" panose="02040503050406030204" pitchFamily="18" charset="0"/>
                      </a:rPr>
                      <m:t>𝑦</m:t>
                    </m:r>
                    <m:r>
                      <a:rPr lang="en-US" altLang="zh-CN" i="1">
                        <a:solidFill>
                          <a:srgbClr val="C00000"/>
                        </a:solidFill>
                        <a:latin typeface="Cambria Math" panose="02040503050406030204" pitchFamily="18" charset="0"/>
                      </a:rPr>
                      <m:t> </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𝒟</m:t>
                        </m:r>
                      </m:e>
                      <m:sub>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𝐴</m:t>
                            </m:r>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r>
                          <a:rPr lang="en-US" altLang="zh-CN" i="1">
                            <a:solidFill>
                              <a:srgbClr val="C00000"/>
                            </a:solidFill>
                            <a:latin typeface="Cambria Math" panose="02040503050406030204" pitchFamily="18" charset="0"/>
                          </a:rPr>
                          <m:t>, </m:t>
                        </m:r>
                        <m:r>
                          <a:rPr lang="en-US" altLang="zh-CN" i="1">
                            <a:solidFill>
                              <a:srgbClr val="C00000"/>
                            </a:solidFill>
                            <a:latin typeface="Cambria Math" panose="02040503050406030204" pitchFamily="18" charset="0"/>
                          </a:rPr>
                          <m:t>𝑆</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𝐴</m:t>
                            </m:r>
                          </m:e>
                          <m:sup>
                            <m:r>
                              <a:rPr lang="en-US" altLang="zh-CN" i="1">
                                <a:solidFill>
                                  <a:srgbClr val="C00000"/>
                                </a:solidFill>
                                <a:latin typeface="Cambria Math" panose="02040503050406030204" pitchFamily="18" charset="0"/>
                              </a:rPr>
                              <m:t>𝑇</m:t>
                            </m:r>
                          </m:sup>
                        </m:sSup>
                      </m:sub>
                    </m:sSub>
                  </m:oMath>
                </a14:m>
                <a:r>
                  <a:rPr lang="en-US" altLang="zh-CN" dirty="0"/>
                  <a:t>, and </a:t>
                </a:r>
                <a14:m>
                  <m:oMath xmlns:m="http://schemas.openxmlformats.org/officeDocument/2006/math">
                    <m:r>
                      <a:rPr lang="en-US" b="0" i="1" smtClean="0">
                        <a:solidFill>
                          <a:srgbClr val="C00000"/>
                        </a:solidFill>
                        <a:latin typeface="Cambria Math" panose="02040503050406030204" pitchFamily="18" charset="0"/>
                      </a:rPr>
                      <m:t>𝑧</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𝑁</m:t>
                    </m:r>
                    <m:r>
                      <a:rPr lang="en-US" b="0" i="1" smtClean="0">
                        <a:solidFill>
                          <a:srgbClr val="C00000"/>
                        </a:solidFill>
                        <a:latin typeface="Cambria Math" panose="02040503050406030204" pitchFamily="18" charset="0"/>
                      </a:rPr>
                      <m:t>(0, </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𝑆</m:t>
                        </m:r>
                      </m:e>
                      <m:sup>
                        <m:r>
                          <a:rPr lang="en-US" b="0" i="1" smtClean="0">
                            <a:solidFill>
                              <a:srgbClr val="C00000"/>
                            </a:solidFill>
                            <a:latin typeface="Cambria Math" panose="02040503050406030204" pitchFamily="18" charset="0"/>
                          </a:rPr>
                          <m:t>𝑇</m:t>
                        </m:r>
                      </m:sup>
                    </m:sSup>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oMath>
                </a14:m>
                <a:endParaRPr lang="en-US" dirty="0"/>
              </a:p>
              <a:p>
                <a:pPr marL="0" indent="0">
                  <a:buClr>
                    <a:schemeClr val="tx1"/>
                  </a:buClr>
                  <a:buNone/>
                </a:pPr>
                <a:r>
                  <a:rPr lang="en-US" dirty="0"/>
                  <a:t>Can assume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dirty="0"/>
                  <a:t> has bounded successive minima</a:t>
                </a:r>
              </a:p>
              <a:p>
                <a:pPr marL="0" indent="0">
                  <a:buClr>
                    <a:schemeClr val="tx1"/>
                  </a:buClr>
                  <a:buNone/>
                </a:pPr>
                <a:r>
                  <a:rPr lang="en-US" altLang="zh-CN" dirty="0"/>
                  <a:t>Let </a:t>
                </a:r>
                <a14:m>
                  <m:oMath xmlns:m="http://schemas.openxmlformats.org/officeDocument/2006/math">
                    <m:r>
                      <a:rPr lang="en-US" altLang="zh-CN" i="1">
                        <a:solidFill>
                          <a:srgbClr val="C00000"/>
                        </a:solidFill>
                        <a:latin typeface="Cambria Math" panose="02040503050406030204" pitchFamily="18" charset="0"/>
                      </a:rPr>
                      <m:t>𝜂</m:t>
                    </m:r>
                  </m:oMath>
                </a14:m>
                <a:r>
                  <a:rPr lang="en-US" altLang="zh-CN" dirty="0"/>
                  <a:t> be a uniform noise in one unit cell of the lattice </a:t>
                </a:r>
                <a14:m>
                  <m:oMath xmlns:m="http://schemas.openxmlformats.org/officeDocument/2006/math">
                    <m:r>
                      <a:rPr lang="en-US" altLang="zh-CN" i="1">
                        <a:solidFill>
                          <a:srgbClr val="C00000"/>
                        </a:solidFill>
                        <a:latin typeface="Cambria Math" panose="02040503050406030204" pitchFamily="18" charset="0"/>
                      </a:rPr>
                      <m:t>𝐴</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oMath>
                </a14:m>
                <a:endParaRPr lang="en-US" dirty="0"/>
              </a:p>
              <a:p>
                <a:pPr marL="0" indent="0">
                  <a:buClr>
                    <a:schemeClr val="tx1"/>
                  </a:buClr>
                  <a:buNone/>
                </a:pPr>
                <a:endParaRPr lang="en-US" sz="3200" dirty="0"/>
              </a:p>
            </p:txBody>
          </p:sp>
        </mc:Choice>
        <mc:Fallback>
          <p:sp>
            <p:nvSpPr>
              <p:cNvPr id="3" name="Content Placeholder 2">
                <a:extLst>
                  <a:ext uri="{FF2B5EF4-FFF2-40B4-BE49-F238E27FC236}">
                    <a16:creationId xmlns:a16="http://schemas.microsoft.com/office/drawing/2014/main" id="{02CD3A60-F9F9-F97C-8E3F-84DC8341BF93}"/>
                  </a:ext>
                </a:extLst>
              </p:cNvPr>
              <p:cNvSpPr>
                <a:spLocks noGrp="1" noRot="1" noChangeAspect="1" noMove="1" noResize="1" noEditPoints="1" noAdjustHandles="1" noChangeArrowheads="1" noChangeShapeType="1" noTextEdit="1"/>
              </p:cNvSpPr>
              <p:nvPr>
                <p:ph idx="1"/>
              </p:nvPr>
            </p:nvSpPr>
            <p:spPr>
              <a:xfrm>
                <a:off x="838200" y="1690688"/>
                <a:ext cx="10356850" cy="1738312"/>
              </a:xfrm>
              <a:blipFill>
                <a:blip r:embed="rId3"/>
                <a:stretch>
                  <a:fillRect l="-1237" t="-4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BA62D69-2729-4EA9-9705-1C5E316AA7D9}"/>
                  </a:ext>
                </a:extLst>
              </p:cNvPr>
              <p:cNvSpPr/>
              <p:nvPr/>
            </p:nvSpPr>
            <p:spPr>
              <a:xfrm>
                <a:off x="1055802" y="3354547"/>
                <a:ext cx="3450210" cy="894979"/>
              </a:xfrm>
              <a:prstGeom prst="rect">
                <a:avLst/>
              </a:prstGeom>
              <a:solidFill>
                <a:schemeClr val="accent1">
                  <a:lumMod val="5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𝑥</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4" name="矩形 3">
                <a:extLst>
                  <a:ext uri="{FF2B5EF4-FFF2-40B4-BE49-F238E27FC236}">
                    <a16:creationId xmlns:a16="http://schemas.microsoft.com/office/drawing/2014/main" id="{7BA62D69-2729-4EA9-9705-1C5E316AA7D9}"/>
                  </a:ext>
                </a:extLst>
              </p:cNvPr>
              <p:cNvSpPr>
                <a:spLocks noRot="1" noChangeAspect="1" noMove="1" noResize="1" noEditPoints="1" noAdjustHandles="1" noChangeArrowheads="1" noChangeShapeType="1" noTextEdit="1"/>
              </p:cNvSpPr>
              <p:nvPr/>
            </p:nvSpPr>
            <p:spPr>
              <a:xfrm>
                <a:off x="1055802" y="3354547"/>
                <a:ext cx="3450210" cy="894979"/>
              </a:xfrm>
              <a:prstGeom prst="rect">
                <a:avLst/>
              </a:prstGeom>
              <a:blipFill>
                <a:blip r:embed="rId4"/>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EE8E78A-9A19-4D95-A3FA-63BE6D495FDC}"/>
                  </a:ext>
                </a:extLst>
              </p:cNvPr>
              <p:cNvSpPr/>
              <p:nvPr/>
            </p:nvSpPr>
            <p:spPr>
              <a:xfrm>
                <a:off x="7685988" y="3354547"/>
                <a:ext cx="3450210" cy="894979"/>
              </a:xfrm>
              <a:prstGeom prst="rect">
                <a:avLst/>
              </a:prstGeom>
              <a:solidFill>
                <a:schemeClr val="tx2">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𝐴𝑧</m:t>
                    </m:r>
                  </m:oMath>
                </a14:m>
                <a:endParaRPr lang="en-US" altLang="zh-CN" sz="2800" dirty="0">
                  <a:solidFill>
                    <a:schemeClr val="bg1"/>
                  </a:solidFill>
                </a:endParaRPr>
              </a:p>
            </p:txBody>
          </p:sp>
        </mc:Choice>
        <mc:Fallback xmlns="">
          <p:sp>
            <p:nvSpPr>
              <p:cNvPr id="5" name="矩形 4">
                <a:extLst>
                  <a:ext uri="{FF2B5EF4-FFF2-40B4-BE49-F238E27FC236}">
                    <a16:creationId xmlns:a16="http://schemas.microsoft.com/office/drawing/2014/main" id="{9EE8E78A-9A19-4D95-A3FA-63BE6D495FDC}"/>
                  </a:ext>
                </a:extLst>
              </p:cNvPr>
              <p:cNvSpPr>
                <a:spLocks noRot="1" noChangeAspect="1" noMove="1" noResize="1" noEditPoints="1" noAdjustHandles="1" noChangeArrowheads="1" noChangeShapeType="1" noTextEdit="1"/>
              </p:cNvSpPr>
              <p:nvPr/>
            </p:nvSpPr>
            <p:spPr>
              <a:xfrm>
                <a:off x="7685988" y="3354547"/>
                <a:ext cx="3450210" cy="894979"/>
              </a:xfrm>
              <a:prstGeom prst="rect">
                <a:avLst/>
              </a:prstGeom>
              <a:blipFill>
                <a:blip r:embed="rId5"/>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51BF590-5954-4282-A92B-833CCB6E53D4}"/>
                  </a:ext>
                </a:extLst>
              </p:cNvPr>
              <p:cNvSpPr/>
              <p:nvPr/>
            </p:nvSpPr>
            <p:spPr>
              <a:xfrm>
                <a:off x="1055802" y="5439440"/>
                <a:ext cx="3450210" cy="894979"/>
              </a:xfrm>
              <a:prstGeom prst="rect">
                <a:avLst/>
              </a:prstGeom>
              <a:solidFill>
                <a:schemeClr val="accent1">
                  <a:lumMod val="75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dirty="0">
                        <a:solidFill>
                          <a:schemeClr val="bg1"/>
                        </a:solidFill>
                        <a:latin typeface="Cambria Math" panose="02040503050406030204" pitchFamily="18" charset="0"/>
                      </a:rPr>
                      <m:t>𝑦</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9" name="矩形 8">
                <a:extLst>
                  <a:ext uri="{FF2B5EF4-FFF2-40B4-BE49-F238E27FC236}">
                    <a16:creationId xmlns:a16="http://schemas.microsoft.com/office/drawing/2014/main" id="{151BF590-5954-4282-A92B-833CCB6E53D4}"/>
                  </a:ext>
                </a:extLst>
              </p:cNvPr>
              <p:cNvSpPr>
                <a:spLocks noRot="1" noChangeAspect="1" noMove="1" noResize="1" noEditPoints="1" noAdjustHandles="1" noChangeArrowheads="1" noChangeShapeType="1" noTextEdit="1"/>
              </p:cNvSpPr>
              <p:nvPr/>
            </p:nvSpPr>
            <p:spPr>
              <a:xfrm>
                <a:off x="1055802" y="5439440"/>
                <a:ext cx="3450210" cy="894979"/>
              </a:xfrm>
              <a:prstGeom prst="rect">
                <a:avLst/>
              </a:prstGeom>
              <a:blipFill>
                <a:blip r:embed="rId6"/>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6F48D6D-4C11-4FD1-BEB0-2630EB78974B}"/>
                  </a:ext>
                </a:extLst>
              </p:cNvPr>
              <p:cNvSpPr/>
              <p:nvPr/>
            </p:nvSpPr>
            <p:spPr>
              <a:xfrm>
                <a:off x="7685988" y="5380686"/>
                <a:ext cx="3450210" cy="894979"/>
              </a:xfrm>
              <a:prstGeom prst="rect">
                <a:avLst/>
              </a:prstGeom>
              <a:solidFill>
                <a:schemeClr val="accent1">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2800" i="1" smtClean="0">
                        <a:solidFill>
                          <a:schemeClr val="bg1"/>
                        </a:solidFill>
                        <a:latin typeface="Cambria Math" panose="02040503050406030204" pitchFamily="18" charset="0"/>
                      </a:rPr>
                      <m:t>𝑁</m:t>
                    </m:r>
                    <m:r>
                      <a:rPr lang="en-US" altLang="zh-CN" sz="2800" i="1" smtClean="0">
                        <a:solidFill>
                          <a:schemeClr val="bg1"/>
                        </a:solidFill>
                        <a:latin typeface="Cambria Math" panose="02040503050406030204" pitchFamily="18" charset="0"/>
                      </a:rPr>
                      <m:t>(0, </m:t>
                    </m:r>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𝐴</m:t>
                        </m:r>
                      </m:e>
                      <m:sup>
                        <m:r>
                          <a:rPr lang="en-US" altLang="zh-CN" sz="2800" b="0" i="1" smtClean="0">
                            <a:solidFill>
                              <a:schemeClr val="bg1"/>
                            </a:solidFill>
                            <a:latin typeface="Cambria Math" panose="02040503050406030204" pitchFamily="18" charset="0"/>
                          </a:rPr>
                          <m:t>𝑇</m:t>
                        </m:r>
                      </m:sup>
                    </m:sSup>
                    <m:sSup>
                      <m:sSupPr>
                        <m:ctrlPr>
                          <a:rPr lang="en-US" altLang="zh-CN" sz="2800" i="1">
                            <a:solidFill>
                              <a:schemeClr val="bg1"/>
                            </a:solidFill>
                            <a:latin typeface="Cambria Math" panose="02040503050406030204" pitchFamily="18" charset="0"/>
                          </a:rPr>
                        </m:ctrlPr>
                      </m:sSupPr>
                      <m:e>
                        <m:r>
                          <a:rPr lang="en-US" altLang="zh-CN" sz="2800" i="1">
                            <a:solidFill>
                              <a:schemeClr val="bg1"/>
                            </a:solidFill>
                            <a:latin typeface="Cambria Math" panose="02040503050406030204" pitchFamily="18" charset="0"/>
                          </a:rPr>
                          <m:t>𝑆</m:t>
                        </m:r>
                      </m:e>
                      <m:sup>
                        <m:r>
                          <a:rPr lang="en-US" altLang="zh-CN" sz="2800" i="1">
                            <a:solidFill>
                              <a:schemeClr val="bg1"/>
                            </a:solidFill>
                            <a:latin typeface="Cambria Math" panose="02040503050406030204" pitchFamily="18" charset="0"/>
                          </a:rPr>
                          <m:t>𝑇</m:t>
                        </m:r>
                      </m:sup>
                    </m:sSup>
                    <m:r>
                      <a:rPr lang="en-US" altLang="zh-CN" sz="2800" i="1">
                        <a:solidFill>
                          <a:schemeClr val="bg1"/>
                        </a:solidFill>
                        <a:latin typeface="Cambria Math" panose="02040503050406030204" pitchFamily="18" charset="0"/>
                      </a:rPr>
                      <m:t>𝑆</m:t>
                    </m:r>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m:t>
                    </m:r>
                  </m:oMath>
                </a14:m>
                <a:r>
                  <a:rPr lang="en-US" altLang="zh-CN" sz="2800" dirty="0">
                    <a:solidFill>
                      <a:schemeClr val="bg1"/>
                    </a:solidFill>
                  </a:rPr>
                  <a:t>.</a:t>
                </a:r>
              </a:p>
            </p:txBody>
          </p:sp>
        </mc:Choice>
        <mc:Fallback xmlns="">
          <p:sp>
            <p:nvSpPr>
              <p:cNvPr id="10" name="矩形 9">
                <a:extLst>
                  <a:ext uri="{FF2B5EF4-FFF2-40B4-BE49-F238E27FC236}">
                    <a16:creationId xmlns:a16="http://schemas.microsoft.com/office/drawing/2014/main" id="{A6F48D6D-4C11-4FD1-BEB0-2630EB78974B}"/>
                  </a:ext>
                </a:extLst>
              </p:cNvPr>
              <p:cNvSpPr>
                <a:spLocks noRot="1" noChangeAspect="1" noMove="1" noResize="1" noEditPoints="1" noAdjustHandles="1" noChangeArrowheads="1" noChangeShapeType="1" noTextEdit="1"/>
              </p:cNvSpPr>
              <p:nvPr/>
            </p:nvSpPr>
            <p:spPr>
              <a:xfrm>
                <a:off x="7685988" y="5380686"/>
                <a:ext cx="3450210" cy="894979"/>
              </a:xfrm>
              <a:prstGeom prst="rect">
                <a:avLst/>
              </a:prstGeom>
              <a:blipFill>
                <a:blip r:embed="rId7"/>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p:sp>
        <p:nvSpPr>
          <p:cNvPr id="11" name="箭头: 下 10">
            <a:extLst>
              <a:ext uri="{FF2B5EF4-FFF2-40B4-BE49-F238E27FC236}">
                <a16:creationId xmlns:a16="http://schemas.microsoft.com/office/drawing/2014/main" id="{F8DBA1F5-FB9B-460E-932E-314639645E16}"/>
              </a:ext>
            </a:extLst>
          </p:cNvPr>
          <p:cNvSpPr/>
          <p:nvPr/>
        </p:nvSpPr>
        <p:spPr>
          <a:xfrm>
            <a:off x="2094320" y="4403699"/>
            <a:ext cx="754144" cy="89497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 name="TextBox 41">
                <a:extLst>
                  <a:ext uri="{FF2B5EF4-FFF2-40B4-BE49-F238E27FC236}">
                    <a16:creationId xmlns:a16="http://schemas.microsoft.com/office/drawing/2014/main" id="{76D7D3CB-1EAD-4D90-8AFF-80EEC45B33B9}"/>
                  </a:ext>
                </a:extLst>
              </p:cNvPr>
              <p:cNvSpPr txBox="1"/>
              <p:nvPr/>
            </p:nvSpPr>
            <p:spPr>
              <a:xfrm>
                <a:off x="2848464" y="4455346"/>
                <a:ext cx="1989056" cy="59843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000" b="0" i="1" smtClean="0">
                              <a:solidFill>
                                <a:schemeClr val="tx1"/>
                              </a:solidFill>
                              <a:latin typeface="Cambria Math" panose="02040503050406030204" pitchFamily="18" charset="0"/>
                            </a:rPr>
                          </m:ctrlPr>
                        </m:sSubPr>
                        <m:e>
                          <m:r>
                            <a:rPr lang="en-US" sz="3000" b="0" i="1" smtClean="0">
                              <a:solidFill>
                                <a:schemeClr val="tx1"/>
                              </a:solidFill>
                              <a:latin typeface="Cambria Math" panose="02040503050406030204" pitchFamily="18" charset="0"/>
                            </a:rPr>
                            <m:t>≈</m:t>
                          </m:r>
                        </m:e>
                        <m:sub>
                          <m:r>
                            <a:rPr lang="en-US" sz="3000" b="0" i="1" smtClean="0">
                              <a:solidFill>
                                <a:schemeClr val="tx1"/>
                              </a:solidFill>
                              <a:latin typeface="Cambria Math" panose="02040503050406030204" pitchFamily="18" charset="0"/>
                            </a:rPr>
                            <m:t>1+1/</m:t>
                          </m:r>
                          <m:r>
                            <m:rPr>
                              <m:sty m:val="p"/>
                            </m:rPr>
                            <a:rPr lang="en-US" sz="3000" b="0" i="0" smtClean="0">
                              <a:solidFill>
                                <a:schemeClr val="tx1"/>
                              </a:solidFill>
                              <a:latin typeface="Cambria Math" panose="02040503050406030204" pitchFamily="18" charset="0"/>
                            </a:rPr>
                            <m:t>poly</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𝑛</m:t>
                          </m:r>
                          <m:r>
                            <a:rPr lang="en-US" sz="3000" b="0" i="1" smtClean="0">
                              <a:solidFill>
                                <a:schemeClr val="tx1"/>
                              </a:solidFill>
                              <a:latin typeface="Cambria Math" panose="02040503050406030204" pitchFamily="18" charset="0"/>
                            </a:rPr>
                            <m:t>)</m:t>
                          </m:r>
                        </m:sub>
                      </m:sSub>
                    </m:oMath>
                  </m:oMathPara>
                </a14:m>
                <a:endParaRPr lang="en-US" sz="3000" dirty="0"/>
              </a:p>
            </p:txBody>
          </p:sp>
        </mc:Choice>
        <mc:Fallback xmlns="">
          <p:sp>
            <p:nvSpPr>
              <p:cNvPr id="12" name="TextBox 41">
                <a:extLst>
                  <a:ext uri="{FF2B5EF4-FFF2-40B4-BE49-F238E27FC236}">
                    <a16:creationId xmlns:a16="http://schemas.microsoft.com/office/drawing/2014/main" id="{76D7D3CB-1EAD-4D90-8AFF-80EEC45B33B9}"/>
                  </a:ext>
                </a:extLst>
              </p:cNvPr>
              <p:cNvSpPr txBox="1">
                <a:spLocks noRot="1" noChangeAspect="1" noMove="1" noResize="1" noEditPoints="1" noAdjustHandles="1" noChangeArrowheads="1" noChangeShapeType="1" noTextEdit="1"/>
              </p:cNvSpPr>
              <p:nvPr/>
            </p:nvSpPr>
            <p:spPr>
              <a:xfrm>
                <a:off x="2848464" y="4455346"/>
                <a:ext cx="1989056" cy="598434"/>
              </a:xfrm>
              <a:prstGeom prst="rect">
                <a:avLst/>
              </a:prstGeom>
              <a:blipFill>
                <a:blip r:embed="rId8"/>
                <a:stretch>
                  <a:fillRect/>
                </a:stretch>
              </a:blipFill>
            </p:spPr>
            <p:txBody>
              <a:bodyPr/>
              <a:lstStyle/>
              <a:p>
                <a:r>
                  <a:rPr lang="zh-CN" altLang="en-US">
                    <a:noFill/>
                  </a:rPr>
                  <a:t> </a:t>
                </a:r>
              </a:p>
            </p:txBody>
          </p:sp>
        </mc:Fallback>
      </mc:AlternateContent>
      <p:sp>
        <p:nvSpPr>
          <p:cNvPr id="13" name="TextBox 41">
            <a:extLst>
              <a:ext uri="{FF2B5EF4-FFF2-40B4-BE49-F238E27FC236}">
                <a16:creationId xmlns:a16="http://schemas.microsoft.com/office/drawing/2014/main" id="{347A604D-7DB8-4109-9BDC-7CC15FA48165}"/>
              </a:ext>
            </a:extLst>
          </p:cNvPr>
          <p:cNvSpPr txBox="1"/>
          <p:nvPr/>
        </p:nvSpPr>
        <p:spPr>
          <a:xfrm>
            <a:off x="746286" y="4499782"/>
            <a:ext cx="1300899" cy="553998"/>
          </a:xfrm>
          <a:prstGeom prst="rect">
            <a:avLst/>
          </a:prstGeom>
          <a:noFill/>
        </p:spPr>
        <p:txBody>
          <a:bodyPr wrap="square">
            <a:spAutoFit/>
          </a:bodyPr>
          <a:lstStyle/>
          <a:p>
            <a:pPr algn="r"/>
            <a:r>
              <a:rPr lang="en-US" sz="3000" dirty="0">
                <a:solidFill>
                  <a:srgbClr val="00B0F0"/>
                </a:solidFill>
              </a:rPr>
              <a:t>[AR16]</a:t>
            </a:r>
          </a:p>
        </p:txBody>
      </p:sp>
      <mc:AlternateContent xmlns:mc="http://schemas.openxmlformats.org/markup-compatibility/2006" xmlns:a14="http://schemas.microsoft.com/office/drawing/2010/main">
        <mc:Choice Requires="a14">
          <p:sp>
            <p:nvSpPr>
              <p:cNvPr id="14" name="箭头: 右 13">
                <a:extLst>
                  <a:ext uri="{FF2B5EF4-FFF2-40B4-BE49-F238E27FC236}">
                    <a16:creationId xmlns:a16="http://schemas.microsoft.com/office/drawing/2014/main" id="{16658D8D-6B2E-4703-B9AA-BC86A78A0893}"/>
                  </a:ext>
                </a:extLst>
              </p:cNvPr>
              <p:cNvSpPr/>
              <p:nvPr/>
            </p:nvSpPr>
            <p:spPr>
              <a:xfrm>
                <a:off x="4799814" y="5437421"/>
                <a:ext cx="2592371" cy="894979"/>
              </a:xfrm>
              <a:prstGeom prst="rightArrow">
                <a:avLst/>
              </a:prstGeom>
              <a:solidFill>
                <a:srgbClr val="4472C4"/>
              </a:solid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bg1"/>
                              </a:solidFill>
                              <a:latin typeface="Cambria Math" panose="02040503050406030204" pitchFamily="18" charset="0"/>
                            </a:rPr>
                          </m:ctrlPr>
                        </m:sSubPr>
                        <m:e>
                          <m:r>
                            <a:rPr lang="en-US" altLang="zh-CN" sz="2800" i="1">
                              <a:solidFill>
                                <a:schemeClr val="bg1"/>
                              </a:solidFill>
                              <a:latin typeface="Cambria Math" panose="02040503050406030204" pitchFamily="18" charset="0"/>
                            </a:rPr>
                            <m:t>≈</m:t>
                          </m:r>
                        </m:e>
                        <m:sub>
                          <m:r>
                            <a:rPr lang="en-US" altLang="zh-CN" sz="2800" i="1">
                              <a:solidFill>
                                <a:schemeClr val="bg1"/>
                              </a:solidFill>
                              <a:latin typeface="Cambria Math" panose="02040503050406030204" pitchFamily="18" charset="0"/>
                            </a:rPr>
                            <m:t>1+1/</m:t>
                          </m:r>
                          <m:r>
                            <m:rPr>
                              <m:sty m:val="p"/>
                            </m:rPr>
                            <a:rPr lang="en-US" altLang="zh-CN" sz="2800">
                              <a:solidFill>
                                <a:schemeClr val="bg1"/>
                              </a:solidFill>
                              <a:latin typeface="Cambria Math" panose="02040503050406030204" pitchFamily="18" charset="0"/>
                            </a:rPr>
                            <m:t>poly</m:t>
                          </m:r>
                          <m:r>
                            <a:rPr lang="en-US" altLang="zh-CN" sz="2800" i="1">
                              <a:solidFill>
                                <a:schemeClr val="bg1"/>
                              </a:solidFill>
                              <a:latin typeface="Cambria Math" panose="02040503050406030204" pitchFamily="18" charset="0"/>
                            </a:rPr>
                            <m:t>(</m:t>
                          </m:r>
                          <m:r>
                            <a:rPr lang="en-US" altLang="zh-CN" sz="2800" i="1">
                              <a:solidFill>
                                <a:schemeClr val="bg1"/>
                              </a:solidFill>
                              <a:latin typeface="Cambria Math" panose="02040503050406030204" pitchFamily="18" charset="0"/>
                            </a:rPr>
                            <m:t>𝑛</m:t>
                          </m:r>
                          <m:r>
                            <a:rPr lang="en-US" altLang="zh-CN" sz="2800" i="1">
                              <a:solidFill>
                                <a:schemeClr val="bg1"/>
                              </a:solidFill>
                              <a:latin typeface="Cambria Math" panose="02040503050406030204" pitchFamily="18" charset="0"/>
                            </a:rPr>
                            <m:t>)</m:t>
                          </m:r>
                        </m:sub>
                      </m:sSub>
                    </m:oMath>
                  </m:oMathPara>
                </a14:m>
                <a:endParaRPr lang="zh-CN" altLang="en-US" sz="2800" i="1" dirty="0">
                  <a:solidFill>
                    <a:schemeClr val="tx1"/>
                  </a:solidFill>
                </a:endParaRPr>
              </a:p>
            </p:txBody>
          </p:sp>
        </mc:Choice>
        <mc:Fallback xmlns="">
          <p:sp>
            <p:nvSpPr>
              <p:cNvPr id="14" name="箭头: 右 13">
                <a:extLst>
                  <a:ext uri="{FF2B5EF4-FFF2-40B4-BE49-F238E27FC236}">
                    <a16:creationId xmlns:a16="http://schemas.microsoft.com/office/drawing/2014/main" id="{16658D8D-6B2E-4703-B9AA-BC86A78A0893}"/>
                  </a:ext>
                </a:extLst>
              </p:cNvPr>
              <p:cNvSpPr>
                <a:spLocks noRot="1" noChangeAspect="1" noMove="1" noResize="1" noEditPoints="1" noAdjustHandles="1" noChangeArrowheads="1" noChangeShapeType="1" noTextEdit="1"/>
              </p:cNvSpPr>
              <p:nvPr/>
            </p:nvSpPr>
            <p:spPr>
              <a:xfrm>
                <a:off x="4799814" y="5437421"/>
                <a:ext cx="2592371" cy="894979"/>
              </a:xfrm>
              <a:prstGeom prst="rightArrow">
                <a:avLst/>
              </a:prstGeom>
              <a:blipFill>
                <a:blip r:embed="rId9"/>
                <a:stretch>
                  <a:fillRect/>
                </a:stretch>
              </a:blipFill>
              <a:ln w="19050">
                <a:noFill/>
                <a:prstDash val="lgDash"/>
              </a:ln>
            </p:spPr>
            <p:txBody>
              <a:bodyPr/>
              <a:lstStyle/>
              <a:p>
                <a:r>
                  <a:rPr lang="zh-CN" altLang="en-US">
                    <a:noFill/>
                  </a:rPr>
                  <a:t> </a:t>
                </a:r>
              </a:p>
            </p:txBody>
          </p:sp>
        </mc:Fallback>
      </mc:AlternateContent>
      <p:sp>
        <p:nvSpPr>
          <p:cNvPr id="15" name="等号 14">
            <a:extLst>
              <a:ext uri="{FF2B5EF4-FFF2-40B4-BE49-F238E27FC236}">
                <a16:creationId xmlns:a16="http://schemas.microsoft.com/office/drawing/2014/main" id="{86DBBC7D-B884-43AD-BFFB-3CBEBB24FFAA}"/>
              </a:ext>
            </a:extLst>
          </p:cNvPr>
          <p:cNvSpPr/>
          <p:nvPr/>
        </p:nvSpPr>
        <p:spPr>
          <a:xfrm rot="5400000">
            <a:off x="8949179" y="4481341"/>
            <a:ext cx="923827" cy="66753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2686917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E74A4-61D3-3D0D-E361-80733225D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0E266-8F2F-3DB0-1DB7-829DFA6CB598}"/>
              </a:ext>
            </a:extLst>
          </p:cNvPr>
          <p:cNvSpPr>
            <a:spLocks noGrp="1"/>
          </p:cNvSpPr>
          <p:nvPr>
            <p:ph type="title"/>
          </p:nvPr>
        </p:nvSpPr>
        <p:spPr>
          <a:xfrm>
            <a:off x="838200" y="365125"/>
            <a:ext cx="10515600" cy="1325563"/>
          </a:xfrm>
        </p:spPr>
        <p:txBody>
          <a:bodyPr/>
          <a:lstStyle/>
          <a:p>
            <a:r>
              <a:rPr lang="en-US" dirty="0">
                <a:solidFill>
                  <a:srgbClr val="C00000"/>
                </a:solidFill>
              </a:rPr>
              <a:t>Cell Lemma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8B08A7-BF22-9BB2-FDA4-BB8ED1FD551C}"/>
                  </a:ext>
                </a:extLst>
              </p:cNvPr>
              <p:cNvSpPr>
                <a:spLocks noGrp="1"/>
              </p:cNvSpPr>
              <p:nvPr>
                <p:ph idx="1"/>
              </p:nvPr>
            </p:nvSpPr>
            <p:spPr>
              <a:xfrm>
                <a:off x="838200" y="3469682"/>
                <a:ext cx="10617200" cy="2139267"/>
              </a:xfrm>
            </p:spPr>
            <p:txBody>
              <a:bodyPr>
                <a:normAutofit/>
              </a:bodyPr>
              <a:lstStyle/>
              <a:p>
                <a:pPr marL="0" indent="0">
                  <a:buClr>
                    <a:schemeClr val="tx1"/>
                  </a:buClr>
                  <a:buNone/>
                </a:pPr>
                <a:r>
                  <a:rPr lang="en-US" altLang="zh-CN" dirty="0"/>
                  <a:t>Real discrete sketches take </a:t>
                </a:r>
                <a14:m>
                  <m:oMath xmlns:m="http://schemas.openxmlformats.org/officeDocument/2006/math">
                    <m:r>
                      <a:rPr lang="en-US" altLang="zh-CN" i="1" smtClean="0">
                        <a:solidFill>
                          <a:srgbClr val="C00000"/>
                        </a:solidFill>
                        <a:latin typeface="Cambria Math" panose="02040503050406030204" pitchFamily="18" charset="0"/>
                      </a:rPr>
                      <m:t>𝐴</m:t>
                    </m:r>
                    <m:r>
                      <a:rPr lang="en-US" altLang="zh-CN" i="1">
                        <a:solidFill>
                          <a:srgbClr val="C00000"/>
                        </a:solidFill>
                        <a:latin typeface="Cambria Math" panose="02040503050406030204" pitchFamily="18" charset="0"/>
                      </a:rPr>
                      <m:t>𝑥</m:t>
                    </m:r>
                  </m:oMath>
                </a14:m>
                <a:r>
                  <a:rPr lang="en-US" altLang="zh-CN" dirty="0">
                    <a:solidFill>
                      <a:schemeClr val="tx1"/>
                    </a:solidFill>
                  </a:rPr>
                  <a:t> as inputs. Why is the above useful?</a:t>
                </a:r>
                <a:endParaRPr lang="en-US" dirty="0"/>
              </a:p>
            </p:txBody>
          </p:sp>
        </mc:Choice>
        <mc:Fallback xmlns="">
          <p:sp>
            <p:nvSpPr>
              <p:cNvPr id="3" name="Content Placeholder 2">
                <a:extLst>
                  <a:ext uri="{FF2B5EF4-FFF2-40B4-BE49-F238E27FC236}">
                    <a16:creationId xmlns:a16="http://schemas.microsoft.com/office/drawing/2014/main" id="{D18B08A7-BF22-9BB2-FDA4-BB8ED1FD551C}"/>
                  </a:ext>
                </a:extLst>
              </p:cNvPr>
              <p:cNvSpPr>
                <a:spLocks noGrp="1" noRot="1" noChangeAspect="1" noMove="1" noResize="1" noEditPoints="1" noAdjustHandles="1" noChangeArrowheads="1" noChangeShapeType="1" noTextEdit="1"/>
              </p:cNvSpPr>
              <p:nvPr>
                <p:ph idx="1"/>
              </p:nvPr>
            </p:nvSpPr>
            <p:spPr>
              <a:xfrm>
                <a:off x="838200" y="3469682"/>
                <a:ext cx="10617200" cy="2139267"/>
              </a:xfrm>
              <a:blipFill>
                <a:blip r:embed="rId3"/>
                <a:stretch>
                  <a:fillRect l="-1206" t="-4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817D29-7F90-4CDB-9F38-BE4DF97823CB}"/>
                  </a:ext>
                </a:extLst>
              </p:cNvPr>
              <p:cNvSpPr/>
              <p:nvPr/>
            </p:nvSpPr>
            <p:spPr>
              <a:xfrm>
                <a:off x="1046375" y="1690688"/>
                <a:ext cx="3450210" cy="894979"/>
              </a:xfrm>
              <a:prstGeom prst="rect">
                <a:avLst/>
              </a:prstGeom>
              <a:solidFill>
                <a:schemeClr val="accent1">
                  <a:lumMod val="5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𝑥</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4" name="矩形 3">
                <a:extLst>
                  <a:ext uri="{FF2B5EF4-FFF2-40B4-BE49-F238E27FC236}">
                    <a16:creationId xmlns:a16="http://schemas.microsoft.com/office/drawing/2014/main" id="{AF817D29-7F90-4CDB-9F38-BE4DF97823CB}"/>
                  </a:ext>
                </a:extLst>
              </p:cNvPr>
              <p:cNvSpPr>
                <a:spLocks noRot="1" noChangeAspect="1" noMove="1" noResize="1" noEditPoints="1" noAdjustHandles="1" noChangeArrowheads="1" noChangeShapeType="1" noTextEdit="1"/>
              </p:cNvSpPr>
              <p:nvPr/>
            </p:nvSpPr>
            <p:spPr>
              <a:xfrm>
                <a:off x="1046375" y="1690688"/>
                <a:ext cx="3450210" cy="894979"/>
              </a:xfrm>
              <a:prstGeom prst="rect">
                <a:avLst/>
              </a:prstGeom>
              <a:blipFill>
                <a:blip r:embed="rId4"/>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AF2163B-5ABA-46E1-9124-DE418E409F88}"/>
                  </a:ext>
                </a:extLst>
              </p:cNvPr>
              <p:cNvSpPr/>
              <p:nvPr/>
            </p:nvSpPr>
            <p:spPr>
              <a:xfrm>
                <a:off x="7676561" y="1690688"/>
                <a:ext cx="3450210" cy="894979"/>
              </a:xfrm>
              <a:prstGeom prst="rect">
                <a:avLst/>
              </a:prstGeom>
              <a:solidFill>
                <a:schemeClr val="tx2">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𝐴𝑧</m:t>
                    </m:r>
                  </m:oMath>
                </a14:m>
                <a:endParaRPr lang="en-US" altLang="zh-CN" sz="2800" dirty="0">
                  <a:solidFill>
                    <a:schemeClr val="bg1"/>
                  </a:solidFill>
                </a:endParaRPr>
              </a:p>
            </p:txBody>
          </p:sp>
        </mc:Choice>
        <mc:Fallback xmlns="">
          <p:sp>
            <p:nvSpPr>
              <p:cNvPr id="5" name="矩形 4">
                <a:extLst>
                  <a:ext uri="{FF2B5EF4-FFF2-40B4-BE49-F238E27FC236}">
                    <a16:creationId xmlns:a16="http://schemas.microsoft.com/office/drawing/2014/main" id="{6AF2163B-5ABA-46E1-9124-DE418E409F88}"/>
                  </a:ext>
                </a:extLst>
              </p:cNvPr>
              <p:cNvSpPr>
                <a:spLocks noRot="1" noChangeAspect="1" noMove="1" noResize="1" noEditPoints="1" noAdjustHandles="1" noChangeArrowheads="1" noChangeShapeType="1" noTextEdit="1"/>
              </p:cNvSpPr>
              <p:nvPr/>
            </p:nvSpPr>
            <p:spPr>
              <a:xfrm>
                <a:off x="7676561" y="1690688"/>
                <a:ext cx="3450210" cy="894979"/>
              </a:xfrm>
              <a:prstGeom prst="rect">
                <a:avLst/>
              </a:prstGeom>
              <a:blipFill>
                <a:blip r:embed="rId5"/>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p:sp>
        <p:nvSpPr>
          <p:cNvPr id="6" name="箭头: 右 5">
            <a:extLst>
              <a:ext uri="{FF2B5EF4-FFF2-40B4-BE49-F238E27FC236}">
                <a16:creationId xmlns:a16="http://schemas.microsoft.com/office/drawing/2014/main" id="{B2FE7288-3ECA-4B81-AEB7-5061D9F773E6}"/>
              </a:ext>
            </a:extLst>
          </p:cNvPr>
          <p:cNvSpPr/>
          <p:nvPr/>
        </p:nvSpPr>
        <p:spPr>
          <a:xfrm>
            <a:off x="4790387" y="1749463"/>
            <a:ext cx="2592371" cy="777427"/>
          </a:xfrm>
          <a:prstGeom prst="rightArrow">
            <a:avLst/>
          </a:prstGeom>
          <a:solidFill>
            <a:schemeClr val="bg1"/>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chemeClr val="tx1"/>
                </a:solidFill>
              </a:rPr>
              <a:t>Close to</a:t>
            </a:r>
            <a:endParaRPr lang="zh-CN" altLang="en-US" sz="2800" i="1" dirty="0">
              <a:solidFill>
                <a:schemeClr val="tx1"/>
              </a:solidFill>
            </a:endParaRPr>
          </a:p>
        </p:txBody>
      </p:sp>
      <p:sp>
        <p:nvSpPr>
          <p:cNvPr id="7" name="Content Placeholder 2">
            <a:extLst>
              <a:ext uri="{FF2B5EF4-FFF2-40B4-BE49-F238E27FC236}">
                <a16:creationId xmlns:a16="http://schemas.microsoft.com/office/drawing/2014/main" id="{4BCFA963-8F91-44F7-B5D7-A6A293542152}"/>
              </a:ext>
            </a:extLst>
          </p:cNvPr>
          <p:cNvSpPr txBox="1">
            <a:spLocks/>
          </p:cNvSpPr>
          <p:nvPr/>
        </p:nvSpPr>
        <p:spPr>
          <a:xfrm>
            <a:off x="1076619" y="2771009"/>
            <a:ext cx="3389721"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zh-CN" altLang="en-US" i="1" dirty="0">
                <a:solidFill>
                  <a:srgbClr val="FF0000"/>
                </a:solidFill>
              </a:rPr>
              <a:t>≈</a:t>
            </a:r>
            <a:r>
              <a:rPr lang="zh-CN" altLang="en-US" i="1" dirty="0">
                <a:solidFill>
                  <a:schemeClr val="bg2">
                    <a:lumMod val="25000"/>
                  </a:schemeClr>
                </a:solidFill>
              </a:rPr>
              <a:t> </a:t>
            </a:r>
            <a:r>
              <a:rPr lang="en-US" i="1" dirty="0">
                <a:solidFill>
                  <a:schemeClr val="bg2">
                    <a:lumMod val="25000"/>
                  </a:schemeClr>
                </a:solidFill>
              </a:rPr>
              <a:t>Discrete sketch</a:t>
            </a:r>
          </a:p>
        </p:txBody>
      </p:sp>
      <p:sp>
        <p:nvSpPr>
          <p:cNvPr id="8" name="Content Placeholder 2">
            <a:extLst>
              <a:ext uri="{FF2B5EF4-FFF2-40B4-BE49-F238E27FC236}">
                <a16:creationId xmlns:a16="http://schemas.microsoft.com/office/drawing/2014/main" id="{53B81483-2972-48F6-898C-F6D9359D7800}"/>
              </a:ext>
            </a:extLst>
          </p:cNvPr>
          <p:cNvSpPr txBox="1">
            <a:spLocks/>
          </p:cNvSpPr>
          <p:nvPr/>
        </p:nvSpPr>
        <p:spPr>
          <a:xfrm>
            <a:off x="7676561" y="2771010"/>
            <a:ext cx="3450210"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i="1" dirty="0">
                <a:solidFill>
                  <a:schemeClr val="bg2">
                    <a:lumMod val="25000"/>
                  </a:schemeClr>
                </a:solidFill>
              </a:rPr>
              <a:t>Continuous sketch</a:t>
            </a:r>
          </a:p>
          <a:p>
            <a:pPr marL="0" indent="0">
              <a:buClr>
                <a:schemeClr val="tx1"/>
              </a:buClr>
              <a:buFont typeface="Arial" panose="020B0604020202020204" pitchFamily="34" charset="0"/>
              <a:buNone/>
            </a:pPr>
            <a:endParaRPr lang="en-US" sz="3200" dirty="0"/>
          </a:p>
        </p:txBody>
      </p:sp>
    </p:spTree>
    <p:extLst>
      <p:ext uri="{BB962C8B-B14F-4D97-AF65-F5344CB8AC3E}">
        <p14:creationId xmlns:p14="http://schemas.microsoft.com/office/powerpoint/2010/main" val="10878353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E74A4-61D3-3D0D-E361-80733225D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0E266-8F2F-3DB0-1DB7-829DFA6CB598}"/>
              </a:ext>
            </a:extLst>
          </p:cNvPr>
          <p:cNvSpPr>
            <a:spLocks noGrp="1"/>
          </p:cNvSpPr>
          <p:nvPr>
            <p:ph type="title"/>
          </p:nvPr>
        </p:nvSpPr>
        <p:spPr>
          <a:xfrm>
            <a:off x="838200" y="365125"/>
            <a:ext cx="10515600" cy="1325563"/>
          </a:xfrm>
        </p:spPr>
        <p:txBody>
          <a:bodyPr/>
          <a:lstStyle/>
          <a:p>
            <a:r>
              <a:rPr lang="en-US" dirty="0">
                <a:solidFill>
                  <a:srgbClr val="C00000"/>
                </a:solidFill>
              </a:rPr>
              <a:t>Cell Lemma</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8B08A7-BF22-9BB2-FDA4-BB8ED1FD551C}"/>
                  </a:ext>
                </a:extLst>
              </p:cNvPr>
              <p:cNvSpPr>
                <a:spLocks noGrp="1"/>
              </p:cNvSpPr>
              <p:nvPr>
                <p:ph idx="1"/>
              </p:nvPr>
            </p:nvSpPr>
            <p:spPr>
              <a:xfrm>
                <a:off x="838200" y="3469682"/>
                <a:ext cx="10617200" cy="2139267"/>
              </a:xfrm>
            </p:spPr>
            <p:txBody>
              <a:bodyPr>
                <a:normAutofit/>
              </a:bodyPr>
              <a:lstStyle/>
              <a:p>
                <a:pPr marL="0" indent="0">
                  <a:buClr>
                    <a:schemeClr val="tx1"/>
                  </a:buClr>
                  <a:buNone/>
                </a:pPr>
                <a:r>
                  <a:rPr lang="en-US" altLang="zh-CN" dirty="0"/>
                  <a:t>Real discrete sketches take </a:t>
                </a:r>
                <a14:m>
                  <m:oMath xmlns:m="http://schemas.openxmlformats.org/officeDocument/2006/math">
                    <m:r>
                      <a:rPr lang="en-US" altLang="zh-CN" i="1" smtClean="0">
                        <a:solidFill>
                          <a:srgbClr val="C00000"/>
                        </a:solidFill>
                        <a:latin typeface="Cambria Math" panose="02040503050406030204" pitchFamily="18" charset="0"/>
                      </a:rPr>
                      <m:t>𝐴</m:t>
                    </m:r>
                    <m:r>
                      <a:rPr lang="en-US" altLang="zh-CN" i="1">
                        <a:solidFill>
                          <a:srgbClr val="C00000"/>
                        </a:solidFill>
                        <a:latin typeface="Cambria Math" panose="02040503050406030204" pitchFamily="18" charset="0"/>
                      </a:rPr>
                      <m:t>𝑥</m:t>
                    </m:r>
                  </m:oMath>
                </a14:m>
                <a:r>
                  <a:rPr lang="en-US" altLang="zh-CN" dirty="0">
                    <a:solidFill>
                      <a:schemeClr val="tx1"/>
                    </a:solidFill>
                  </a:rPr>
                  <a:t> as inputs. Why is the above useful?</a:t>
                </a:r>
                <a:endParaRPr lang="en-US" dirty="0"/>
              </a:p>
              <a:p>
                <a:pPr>
                  <a:buClr>
                    <a:schemeClr val="tx1"/>
                  </a:buClr>
                </a:pPr>
                <a14:m>
                  <m:oMath xmlns:m="http://schemas.openxmlformats.org/officeDocument/2006/math">
                    <m:r>
                      <a:rPr lang="en-US" altLang="zh-CN" i="1">
                        <a:solidFill>
                          <a:srgbClr val="C00000"/>
                        </a:solidFill>
                        <a:latin typeface="Cambria Math" panose="02040503050406030204" pitchFamily="18" charset="0"/>
                      </a:rPr>
                      <m:t>𝐴𝑥</m:t>
                    </m:r>
                  </m:oMath>
                </a14:m>
                <a:r>
                  <a:rPr lang="en-US" dirty="0"/>
                  <a:t> can be recovered from </a:t>
                </a:r>
                <a14:m>
                  <m:oMath xmlns:m="http://schemas.openxmlformats.org/officeDocument/2006/math">
                    <m:r>
                      <a:rPr lang="en-US" i="1">
                        <a:solidFill>
                          <a:srgbClr val="C00000"/>
                        </a:solidFill>
                        <a:latin typeface="Cambria Math" panose="02040503050406030204" pitchFamily="18" charset="0"/>
                      </a:rPr>
                      <m:t>𝐴𝑥</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𝜂</m:t>
                    </m:r>
                  </m:oMath>
                </a14:m>
                <a:r>
                  <a:rPr lang="en-US" dirty="0"/>
                  <a:t> by rounding</a:t>
                </a:r>
              </a:p>
              <a:p>
                <a:pPr>
                  <a:buClr>
                    <a:schemeClr val="tx1"/>
                  </a:buClr>
                </a:pPr>
                <a:r>
                  <a:rPr lang="en-US" dirty="0"/>
                  <a:t>The rounding operation can be baked into post-processing:</a:t>
                </a:r>
              </a:p>
              <a:p>
                <a:pPr marL="0" indent="0">
                  <a:buClr>
                    <a:schemeClr val="tx1"/>
                  </a:buClr>
                  <a:buNone/>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𝑔</m:t>
                      </m:r>
                      <m:d>
                        <m:dPr>
                          <m:ctrlPr>
                            <a:rPr lang="en-US" altLang="zh-CN" b="0" i="1" smtClean="0">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𝐴𝑥</m:t>
                          </m:r>
                        </m:e>
                      </m:d>
                      <m:r>
                        <a:rPr lang="en-US" altLang="zh-CN" b="0" i="1" smtClean="0">
                          <a:solidFill>
                            <a:srgbClr val="C00000"/>
                          </a:solidFill>
                          <a:latin typeface="Cambria Math" panose="02040503050406030204" pitchFamily="18" charset="0"/>
                        </a:rPr>
                        <m:t>=</m:t>
                      </m:r>
                      <m:r>
                        <a:rPr lang="en-US" altLang="zh-CN" b="0" i="1" smtClean="0">
                          <a:solidFill>
                            <a:schemeClr val="accent1">
                              <a:lumMod val="75000"/>
                            </a:schemeClr>
                          </a:solidFill>
                          <a:latin typeface="Cambria Math" panose="02040503050406030204" pitchFamily="18" charset="0"/>
                        </a:rPr>
                        <m:t>𝑔</m:t>
                      </m:r>
                      <m:r>
                        <a:rPr lang="en-US" altLang="zh-CN" b="0" i="1" smtClean="0">
                          <a:solidFill>
                            <a:schemeClr val="accent1">
                              <a:lumMod val="75000"/>
                            </a:schemeClr>
                          </a:solidFill>
                          <a:latin typeface="Cambria Math" panose="02040503050406030204" pitchFamily="18" charset="0"/>
                        </a:rPr>
                        <m:t>∘</m:t>
                      </m:r>
                      <m:r>
                        <m:rPr>
                          <m:sty m:val="p"/>
                        </m:rPr>
                        <a:rPr lang="en-US" altLang="zh-CN" b="0" i="0" smtClean="0">
                          <a:solidFill>
                            <a:schemeClr val="accent1">
                              <a:lumMod val="75000"/>
                            </a:schemeClr>
                          </a:solidFill>
                          <a:latin typeface="Cambria Math" panose="02040503050406030204" pitchFamily="18" charset="0"/>
                        </a:rPr>
                        <m:t>round</m:t>
                      </m:r>
                      <m:d>
                        <m:dPr>
                          <m:ctrlPr>
                            <a:rPr lang="en-US" altLang="zh-CN" b="0" i="1" smtClean="0">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𝐴𝑥</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𝜂</m:t>
                          </m:r>
                        </m:e>
                      </m:d>
                    </m:oMath>
                  </m:oMathPara>
                </a14:m>
                <a:endParaRPr lang="en-US" dirty="0"/>
              </a:p>
            </p:txBody>
          </p:sp>
        </mc:Choice>
        <mc:Fallback>
          <p:sp>
            <p:nvSpPr>
              <p:cNvPr id="3" name="Content Placeholder 2">
                <a:extLst>
                  <a:ext uri="{FF2B5EF4-FFF2-40B4-BE49-F238E27FC236}">
                    <a16:creationId xmlns:a16="http://schemas.microsoft.com/office/drawing/2014/main" id="{D18B08A7-BF22-9BB2-FDA4-BB8ED1FD551C}"/>
                  </a:ext>
                </a:extLst>
              </p:cNvPr>
              <p:cNvSpPr>
                <a:spLocks noGrp="1" noRot="1" noChangeAspect="1" noMove="1" noResize="1" noEditPoints="1" noAdjustHandles="1" noChangeArrowheads="1" noChangeShapeType="1" noTextEdit="1"/>
              </p:cNvSpPr>
              <p:nvPr>
                <p:ph idx="1"/>
              </p:nvPr>
            </p:nvSpPr>
            <p:spPr>
              <a:xfrm>
                <a:off x="838200" y="3469682"/>
                <a:ext cx="10617200" cy="2139267"/>
              </a:xfrm>
              <a:blipFill>
                <a:blip r:embed="rId3"/>
                <a:stretch>
                  <a:fillRect l="-1206" t="-4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817D29-7F90-4CDB-9F38-BE4DF97823CB}"/>
                  </a:ext>
                </a:extLst>
              </p:cNvPr>
              <p:cNvSpPr/>
              <p:nvPr/>
            </p:nvSpPr>
            <p:spPr>
              <a:xfrm>
                <a:off x="1046375" y="1690688"/>
                <a:ext cx="3450210" cy="894979"/>
              </a:xfrm>
              <a:prstGeom prst="rect">
                <a:avLst/>
              </a:prstGeom>
              <a:solidFill>
                <a:schemeClr val="accent1">
                  <a:lumMod val="5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𝑥</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4" name="矩形 3">
                <a:extLst>
                  <a:ext uri="{FF2B5EF4-FFF2-40B4-BE49-F238E27FC236}">
                    <a16:creationId xmlns:a16="http://schemas.microsoft.com/office/drawing/2014/main" id="{AF817D29-7F90-4CDB-9F38-BE4DF97823CB}"/>
                  </a:ext>
                </a:extLst>
              </p:cNvPr>
              <p:cNvSpPr>
                <a:spLocks noRot="1" noChangeAspect="1" noMove="1" noResize="1" noEditPoints="1" noAdjustHandles="1" noChangeArrowheads="1" noChangeShapeType="1" noTextEdit="1"/>
              </p:cNvSpPr>
              <p:nvPr/>
            </p:nvSpPr>
            <p:spPr>
              <a:xfrm>
                <a:off x="1046375" y="1690688"/>
                <a:ext cx="3450210" cy="894979"/>
              </a:xfrm>
              <a:prstGeom prst="rect">
                <a:avLst/>
              </a:prstGeom>
              <a:blipFill>
                <a:blip r:embed="rId4"/>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AF2163B-5ABA-46E1-9124-DE418E409F88}"/>
                  </a:ext>
                </a:extLst>
              </p:cNvPr>
              <p:cNvSpPr/>
              <p:nvPr/>
            </p:nvSpPr>
            <p:spPr>
              <a:xfrm>
                <a:off x="7676561" y="1690688"/>
                <a:ext cx="3450210" cy="894979"/>
              </a:xfrm>
              <a:prstGeom prst="rect">
                <a:avLst/>
              </a:prstGeom>
              <a:solidFill>
                <a:schemeClr val="tx2">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𝐴𝑧</m:t>
                    </m:r>
                  </m:oMath>
                </a14:m>
                <a:endParaRPr lang="en-US" altLang="zh-CN" sz="2800" dirty="0">
                  <a:solidFill>
                    <a:schemeClr val="bg1"/>
                  </a:solidFill>
                </a:endParaRPr>
              </a:p>
            </p:txBody>
          </p:sp>
        </mc:Choice>
        <mc:Fallback xmlns="">
          <p:sp>
            <p:nvSpPr>
              <p:cNvPr id="5" name="矩形 4">
                <a:extLst>
                  <a:ext uri="{FF2B5EF4-FFF2-40B4-BE49-F238E27FC236}">
                    <a16:creationId xmlns:a16="http://schemas.microsoft.com/office/drawing/2014/main" id="{6AF2163B-5ABA-46E1-9124-DE418E409F88}"/>
                  </a:ext>
                </a:extLst>
              </p:cNvPr>
              <p:cNvSpPr>
                <a:spLocks noRot="1" noChangeAspect="1" noMove="1" noResize="1" noEditPoints="1" noAdjustHandles="1" noChangeArrowheads="1" noChangeShapeType="1" noTextEdit="1"/>
              </p:cNvSpPr>
              <p:nvPr/>
            </p:nvSpPr>
            <p:spPr>
              <a:xfrm>
                <a:off x="7676561" y="1690688"/>
                <a:ext cx="3450210" cy="894979"/>
              </a:xfrm>
              <a:prstGeom prst="rect">
                <a:avLst/>
              </a:prstGeom>
              <a:blipFill>
                <a:blip r:embed="rId5"/>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p:sp>
        <p:nvSpPr>
          <p:cNvPr id="6" name="箭头: 右 5">
            <a:extLst>
              <a:ext uri="{FF2B5EF4-FFF2-40B4-BE49-F238E27FC236}">
                <a16:creationId xmlns:a16="http://schemas.microsoft.com/office/drawing/2014/main" id="{B2FE7288-3ECA-4B81-AEB7-5061D9F773E6}"/>
              </a:ext>
            </a:extLst>
          </p:cNvPr>
          <p:cNvSpPr/>
          <p:nvPr/>
        </p:nvSpPr>
        <p:spPr>
          <a:xfrm>
            <a:off x="4790387" y="1749463"/>
            <a:ext cx="2592371" cy="777427"/>
          </a:xfrm>
          <a:prstGeom prst="rightArrow">
            <a:avLst/>
          </a:prstGeom>
          <a:solidFill>
            <a:schemeClr val="bg1"/>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chemeClr val="tx1"/>
                </a:solidFill>
              </a:rPr>
              <a:t>Close to</a:t>
            </a:r>
            <a:endParaRPr lang="zh-CN" altLang="en-US" sz="2800" i="1" dirty="0">
              <a:solidFill>
                <a:schemeClr val="tx1"/>
              </a:solidFill>
            </a:endParaRPr>
          </a:p>
        </p:txBody>
      </p:sp>
      <p:sp>
        <p:nvSpPr>
          <p:cNvPr id="7" name="Content Placeholder 2">
            <a:extLst>
              <a:ext uri="{FF2B5EF4-FFF2-40B4-BE49-F238E27FC236}">
                <a16:creationId xmlns:a16="http://schemas.microsoft.com/office/drawing/2014/main" id="{4BCFA963-8F91-44F7-B5D7-A6A293542152}"/>
              </a:ext>
            </a:extLst>
          </p:cNvPr>
          <p:cNvSpPr txBox="1">
            <a:spLocks/>
          </p:cNvSpPr>
          <p:nvPr/>
        </p:nvSpPr>
        <p:spPr>
          <a:xfrm>
            <a:off x="1076619" y="2771009"/>
            <a:ext cx="3389721"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zh-CN" altLang="en-US" i="1" dirty="0">
                <a:solidFill>
                  <a:srgbClr val="FF0000"/>
                </a:solidFill>
              </a:rPr>
              <a:t>≈</a:t>
            </a:r>
            <a:r>
              <a:rPr lang="zh-CN" altLang="en-US" i="1" dirty="0">
                <a:solidFill>
                  <a:schemeClr val="bg2">
                    <a:lumMod val="25000"/>
                  </a:schemeClr>
                </a:solidFill>
              </a:rPr>
              <a:t> </a:t>
            </a:r>
            <a:r>
              <a:rPr lang="en-US" i="1" dirty="0">
                <a:solidFill>
                  <a:schemeClr val="bg2">
                    <a:lumMod val="25000"/>
                  </a:schemeClr>
                </a:solidFill>
              </a:rPr>
              <a:t>Discrete sketch</a:t>
            </a:r>
          </a:p>
        </p:txBody>
      </p:sp>
      <p:sp>
        <p:nvSpPr>
          <p:cNvPr id="8" name="Content Placeholder 2">
            <a:extLst>
              <a:ext uri="{FF2B5EF4-FFF2-40B4-BE49-F238E27FC236}">
                <a16:creationId xmlns:a16="http://schemas.microsoft.com/office/drawing/2014/main" id="{53B81483-2972-48F6-898C-F6D9359D7800}"/>
              </a:ext>
            </a:extLst>
          </p:cNvPr>
          <p:cNvSpPr txBox="1">
            <a:spLocks/>
          </p:cNvSpPr>
          <p:nvPr/>
        </p:nvSpPr>
        <p:spPr>
          <a:xfrm>
            <a:off x="7676561" y="2771010"/>
            <a:ext cx="3450210"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i="1" dirty="0">
                <a:solidFill>
                  <a:schemeClr val="bg2">
                    <a:lumMod val="25000"/>
                  </a:schemeClr>
                </a:solidFill>
              </a:rPr>
              <a:t>Continuous sketch</a:t>
            </a:r>
          </a:p>
          <a:p>
            <a:pPr marL="0" indent="0">
              <a:buClr>
                <a:schemeClr val="tx1"/>
              </a:buClr>
              <a:buFont typeface="Arial" panose="020B0604020202020204" pitchFamily="34" charset="0"/>
              <a:buNone/>
            </a:pPr>
            <a:endParaRPr lang="en-US" sz="3200" dirty="0"/>
          </a:p>
        </p:txBody>
      </p:sp>
    </p:spTree>
    <p:extLst>
      <p:ext uri="{BB962C8B-B14F-4D97-AF65-F5344CB8AC3E}">
        <p14:creationId xmlns:p14="http://schemas.microsoft.com/office/powerpoint/2010/main" val="1161339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E74A4-61D3-3D0D-E361-80733225D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0E266-8F2F-3DB0-1DB7-829DFA6CB598}"/>
              </a:ext>
            </a:extLst>
          </p:cNvPr>
          <p:cNvSpPr>
            <a:spLocks noGrp="1"/>
          </p:cNvSpPr>
          <p:nvPr>
            <p:ph type="title"/>
          </p:nvPr>
        </p:nvSpPr>
        <p:spPr>
          <a:xfrm>
            <a:off x="838200" y="365125"/>
            <a:ext cx="10515600" cy="1325563"/>
          </a:xfrm>
        </p:spPr>
        <p:txBody>
          <a:bodyPr/>
          <a:lstStyle/>
          <a:p>
            <a:r>
              <a:rPr lang="en-US" dirty="0">
                <a:solidFill>
                  <a:srgbClr val="C00000"/>
                </a:solidFill>
              </a:rPr>
              <a:t>Cell Lemma</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8B08A7-BF22-9BB2-FDA4-BB8ED1FD551C}"/>
                  </a:ext>
                </a:extLst>
              </p:cNvPr>
              <p:cNvSpPr>
                <a:spLocks noGrp="1"/>
              </p:cNvSpPr>
              <p:nvPr>
                <p:ph idx="1"/>
              </p:nvPr>
            </p:nvSpPr>
            <p:spPr>
              <a:xfrm>
                <a:off x="838200" y="3469682"/>
                <a:ext cx="10617200" cy="3023193"/>
              </a:xfrm>
            </p:spPr>
            <p:txBody>
              <a:bodyPr>
                <a:normAutofit/>
              </a:bodyPr>
              <a:lstStyle/>
              <a:p>
                <a:pPr marL="0" indent="0">
                  <a:buClr>
                    <a:schemeClr val="tx1"/>
                  </a:buClr>
                  <a:buNone/>
                </a:pPr>
                <a:r>
                  <a:rPr lang="en-US" altLang="zh-CN" dirty="0"/>
                  <a:t>Real discrete sketches take </a:t>
                </a:r>
                <a14:m>
                  <m:oMath xmlns:m="http://schemas.openxmlformats.org/officeDocument/2006/math">
                    <m:r>
                      <a:rPr lang="en-US" altLang="zh-CN" i="1" smtClean="0">
                        <a:solidFill>
                          <a:srgbClr val="C00000"/>
                        </a:solidFill>
                        <a:latin typeface="Cambria Math" panose="02040503050406030204" pitchFamily="18" charset="0"/>
                      </a:rPr>
                      <m:t>𝐴</m:t>
                    </m:r>
                    <m:r>
                      <a:rPr lang="en-US" altLang="zh-CN" i="1">
                        <a:solidFill>
                          <a:srgbClr val="C00000"/>
                        </a:solidFill>
                        <a:latin typeface="Cambria Math" panose="02040503050406030204" pitchFamily="18" charset="0"/>
                      </a:rPr>
                      <m:t>𝑥</m:t>
                    </m:r>
                  </m:oMath>
                </a14:m>
                <a:r>
                  <a:rPr lang="en-US" altLang="zh-CN" dirty="0">
                    <a:solidFill>
                      <a:schemeClr val="tx1"/>
                    </a:solidFill>
                  </a:rPr>
                  <a:t> as inputs. Why is the above useful?</a:t>
                </a:r>
                <a:endParaRPr lang="en-US" dirty="0"/>
              </a:p>
              <a:p>
                <a:pPr>
                  <a:buClr>
                    <a:schemeClr val="tx1"/>
                  </a:buClr>
                </a:pPr>
                <a14:m>
                  <m:oMath xmlns:m="http://schemas.openxmlformats.org/officeDocument/2006/math">
                    <m:r>
                      <a:rPr lang="en-US" altLang="zh-CN" i="1" smtClean="0">
                        <a:solidFill>
                          <a:schemeClr val="bg1">
                            <a:lumMod val="75000"/>
                          </a:schemeClr>
                        </a:solidFill>
                        <a:latin typeface="Cambria Math" panose="02040503050406030204" pitchFamily="18" charset="0"/>
                      </a:rPr>
                      <m:t>𝐴𝑥</m:t>
                    </m:r>
                  </m:oMath>
                </a14:m>
                <a:r>
                  <a:rPr lang="en-US" dirty="0">
                    <a:solidFill>
                      <a:schemeClr val="bg1">
                        <a:lumMod val="75000"/>
                      </a:schemeClr>
                    </a:solidFill>
                  </a:rPr>
                  <a:t> can be recovered from </a:t>
                </a:r>
                <a14:m>
                  <m:oMath xmlns:m="http://schemas.openxmlformats.org/officeDocument/2006/math">
                    <m:r>
                      <a:rPr lang="en-US" i="1">
                        <a:solidFill>
                          <a:schemeClr val="bg1">
                            <a:lumMod val="75000"/>
                          </a:schemeClr>
                        </a:solidFill>
                        <a:latin typeface="Cambria Math" panose="02040503050406030204" pitchFamily="18" charset="0"/>
                      </a:rPr>
                      <m:t>𝐴𝑥</m:t>
                    </m:r>
                    <m:r>
                      <a:rPr lang="en-US" i="1">
                        <a:solidFill>
                          <a:schemeClr val="bg1">
                            <a:lumMod val="75000"/>
                          </a:schemeClr>
                        </a:solidFill>
                        <a:latin typeface="Cambria Math" panose="02040503050406030204" pitchFamily="18" charset="0"/>
                      </a:rPr>
                      <m:t>+</m:t>
                    </m:r>
                    <m:r>
                      <a:rPr lang="en-US" i="1">
                        <a:solidFill>
                          <a:schemeClr val="bg1">
                            <a:lumMod val="75000"/>
                          </a:schemeClr>
                        </a:solidFill>
                        <a:latin typeface="Cambria Math" panose="02040503050406030204" pitchFamily="18" charset="0"/>
                      </a:rPr>
                      <m:t>𝜂</m:t>
                    </m:r>
                  </m:oMath>
                </a14:m>
                <a:r>
                  <a:rPr lang="en-US" dirty="0">
                    <a:solidFill>
                      <a:schemeClr val="bg1">
                        <a:lumMod val="75000"/>
                      </a:schemeClr>
                    </a:solidFill>
                  </a:rPr>
                  <a:t> by rounding</a:t>
                </a:r>
              </a:p>
              <a:p>
                <a:pPr>
                  <a:buClr>
                    <a:schemeClr val="tx1"/>
                  </a:buClr>
                </a:pPr>
                <a:r>
                  <a:rPr lang="en-US" dirty="0">
                    <a:solidFill>
                      <a:schemeClr val="bg1">
                        <a:lumMod val="75000"/>
                      </a:schemeClr>
                    </a:solidFill>
                  </a:rPr>
                  <a:t>The rounding operation can be baked into post-processing:</a:t>
                </a:r>
              </a:p>
              <a:p>
                <a:pPr marL="0" indent="0">
                  <a:buClr>
                    <a:schemeClr val="tx1"/>
                  </a:buClr>
                  <a:buNone/>
                </a:pPr>
                <a14:m>
                  <m:oMathPara xmlns:m="http://schemas.openxmlformats.org/officeDocument/2006/math">
                    <m:oMathParaPr>
                      <m:jc m:val="centerGroup"/>
                    </m:oMathParaPr>
                    <m:oMath xmlns:m="http://schemas.openxmlformats.org/officeDocument/2006/math">
                      <m:r>
                        <a:rPr lang="en-US" altLang="zh-CN" b="0" i="1" smtClean="0">
                          <a:solidFill>
                            <a:schemeClr val="bg1">
                              <a:lumMod val="75000"/>
                            </a:schemeClr>
                          </a:solidFill>
                          <a:latin typeface="Cambria Math" panose="02040503050406030204" pitchFamily="18" charset="0"/>
                        </a:rPr>
                        <m:t>𝑔</m:t>
                      </m:r>
                      <m:d>
                        <m:dPr>
                          <m:ctrlPr>
                            <a:rPr lang="en-US" altLang="zh-CN" b="0" i="1" smtClean="0">
                              <a:solidFill>
                                <a:schemeClr val="bg1">
                                  <a:lumMod val="75000"/>
                                </a:schemeClr>
                              </a:solidFill>
                              <a:latin typeface="Cambria Math" panose="02040503050406030204" pitchFamily="18" charset="0"/>
                            </a:rPr>
                          </m:ctrlPr>
                        </m:dPr>
                        <m:e>
                          <m:r>
                            <a:rPr lang="en-US" altLang="zh-CN" i="1">
                              <a:solidFill>
                                <a:schemeClr val="bg1">
                                  <a:lumMod val="75000"/>
                                </a:schemeClr>
                              </a:solidFill>
                              <a:latin typeface="Cambria Math" panose="02040503050406030204" pitchFamily="18" charset="0"/>
                            </a:rPr>
                            <m:t>𝐴𝑥</m:t>
                          </m:r>
                        </m:e>
                      </m:d>
                      <m:r>
                        <a:rPr lang="en-US" altLang="zh-CN" b="0" i="1" smtClean="0">
                          <a:solidFill>
                            <a:schemeClr val="bg1">
                              <a:lumMod val="75000"/>
                            </a:schemeClr>
                          </a:solidFill>
                          <a:latin typeface="Cambria Math" panose="02040503050406030204" pitchFamily="18" charset="0"/>
                        </a:rPr>
                        <m:t>=</m:t>
                      </m:r>
                      <m:r>
                        <a:rPr lang="en-US" altLang="zh-CN" b="0" i="1" smtClean="0">
                          <a:solidFill>
                            <a:schemeClr val="bg1">
                              <a:lumMod val="75000"/>
                            </a:schemeClr>
                          </a:solidFill>
                          <a:latin typeface="Cambria Math" panose="02040503050406030204" pitchFamily="18" charset="0"/>
                        </a:rPr>
                        <m:t>𝑔</m:t>
                      </m:r>
                      <m:r>
                        <a:rPr lang="en-US" altLang="zh-CN" b="0" i="1" smtClean="0">
                          <a:solidFill>
                            <a:schemeClr val="bg1">
                              <a:lumMod val="75000"/>
                            </a:schemeClr>
                          </a:solidFill>
                          <a:latin typeface="Cambria Math" panose="02040503050406030204" pitchFamily="18" charset="0"/>
                        </a:rPr>
                        <m:t>∘</m:t>
                      </m:r>
                      <m:r>
                        <m:rPr>
                          <m:sty m:val="p"/>
                        </m:rPr>
                        <a:rPr lang="en-US" altLang="zh-CN" b="0" i="0" smtClean="0">
                          <a:solidFill>
                            <a:schemeClr val="bg1">
                              <a:lumMod val="75000"/>
                            </a:schemeClr>
                          </a:solidFill>
                          <a:latin typeface="Cambria Math" panose="02040503050406030204" pitchFamily="18" charset="0"/>
                        </a:rPr>
                        <m:t>round</m:t>
                      </m:r>
                      <m:d>
                        <m:dPr>
                          <m:ctrlPr>
                            <a:rPr lang="en-US" altLang="zh-CN" b="0" i="1" smtClean="0">
                              <a:solidFill>
                                <a:schemeClr val="bg1">
                                  <a:lumMod val="75000"/>
                                </a:schemeClr>
                              </a:solidFill>
                              <a:latin typeface="Cambria Math" panose="02040503050406030204" pitchFamily="18" charset="0"/>
                            </a:rPr>
                          </m:ctrlPr>
                        </m:dPr>
                        <m:e>
                          <m:r>
                            <a:rPr lang="en-US" altLang="zh-CN" i="1">
                              <a:solidFill>
                                <a:schemeClr val="bg1">
                                  <a:lumMod val="75000"/>
                                </a:schemeClr>
                              </a:solidFill>
                              <a:latin typeface="Cambria Math" panose="02040503050406030204" pitchFamily="18" charset="0"/>
                            </a:rPr>
                            <m:t>𝐴𝑥</m:t>
                          </m:r>
                          <m:r>
                            <a:rPr lang="en-US" altLang="zh-CN" i="1">
                              <a:solidFill>
                                <a:schemeClr val="bg1">
                                  <a:lumMod val="75000"/>
                                </a:schemeClr>
                              </a:solidFill>
                              <a:latin typeface="Cambria Math" panose="02040503050406030204" pitchFamily="18" charset="0"/>
                            </a:rPr>
                            <m:t>+</m:t>
                          </m:r>
                          <m:r>
                            <a:rPr lang="en-US" altLang="zh-CN" i="1">
                              <a:solidFill>
                                <a:schemeClr val="bg1">
                                  <a:lumMod val="75000"/>
                                </a:schemeClr>
                              </a:solidFill>
                              <a:latin typeface="Cambria Math" panose="02040503050406030204" pitchFamily="18" charset="0"/>
                            </a:rPr>
                            <m:t>𝜂</m:t>
                          </m:r>
                        </m:e>
                      </m:d>
                    </m:oMath>
                  </m:oMathPara>
                </a14:m>
                <a:endParaRPr lang="en-US" dirty="0">
                  <a:solidFill>
                    <a:schemeClr val="bg1">
                      <a:lumMod val="75000"/>
                    </a:schemeClr>
                  </a:solidFill>
                </a:endParaRPr>
              </a:p>
              <a:p>
                <a:pPr>
                  <a:buClr>
                    <a:schemeClr val="tx1"/>
                  </a:buClr>
                </a:pPr>
                <a:r>
                  <a:rPr lang="en-US" dirty="0"/>
                  <a:t>Thus, we can assume the (</a:t>
                </a:r>
                <a:r>
                  <a:rPr lang="en-US" dirty="0">
                    <a:solidFill>
                      <a:srgbClr val="00B0F0"/>
                    </a:solidFill>
                  </a:rPr>
                  <a:t>discrete</a:t>
                </a:r>
                <a:r>
                  <a:rPr lang="en-US" dirty="0"/>
                  <a:t>) algorithm takes </a:t>
                </a:r>
                <a14:m>
                  <m:oMath xmlns:m="http://schemas.openxmlformats.org/officeDocument/2006/math">
                    <m:r>
                      <a:rPr lang="en-US" altLang="zh-CN" i="1">
                        <a:solidFill>
                          <a:srgbClr val="C00000"/>
                        </a:solidFill>
                        <a:latin typeface="Cambria Math" panose="02040503050406030204" pitchFamily="18" charset="0"/>
                      </a:rPr>
                      <m:t>𝐴𝑥</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𝜂</m:t>
                    </m:r>
                  </m:oMath>
                </a14:m>
                <a:r>
                  <a:rPr lang="en-US" dirty="0"/>
                  <a:t> as inputs</a:t>
                </a:r>
              </a:p>
              <a:p>
                <a:pPr>
                  <a:buClr>
                    <a:schemeClr val="tx1"/>
                  </a:buClr>
                </a:pPr>
                <a:r>
                  <a:rPr lang="en-US" dirty="0"/>
                  <a:t>So it should also work for </a:t>
                </a:r>
                <a14:m>
                  <m:oMath xmlns:m="http://schemas.openxmlformats.org/officeDocument/2006/math">
                    <m:r>
                      <a:rPr lang="en-US" altLang="zh-CN" i="1">
                        <a:solidFill>
                          <a:srgbClr val="C00000"/>
                        </a:solidFill>
                        <a:latin typeface="Cambria Math" panose="02040503050406030204" pitchFamily="18" charset="0"/>
                      </a:rPr>
                      <m:t>𝐴</m:t>
                    </m:r>
                    <m:r>
                      <a:rPr lang="en-US" altLang="zh-CN" b="0" i="1" smtClean="0">
                        <a:solidFill>
                          <a:srgbClr val="C00000"/>
                        </a:solidFill>
                        <a:latin typeface="Cambria Math" panose="02040503050406030204" pitchFamily="18" charset="0"/>
                      </a:rPr>
                      <m:t>𝑧</m:t>
                    </m:r>
                  </m:oMath>
                </a14:m>
                <a:r>
                  <a:rPr lang="en-US" altLang="zh-CN" dirty="0"/>
                  <a:t> </a:t>
                </a:r>
                <a:r>
                  <a:rPr lang="en-US" dirty="0"/>
                  <a:t>(</a:t>
                </a:r>
                <a:r>
                  <a:rPr lang="en-US" dirty="0">
                    <a:solidFill>
                      <a:srgbClr val="00B0F0"/>
                    </a:solidFill>
                  </a:rPr>
                  <a:t>continuous</a:t>
                </a:r>
                <a:r>
                  <a:rPr lang="en-US" dirty="0"/>
                  <a:t> input)</a:t>
                </a:r>
              </a:p>
            </p:txBody>
          </p:sp>
        </mc:Choice>
        <mc:Fallback>
          <p:sp>
            <p:nvSpPr>
              <p:cNvPr id="3" name="Content Placeholder 2">
                <a:extLst>
                  <a:ext uri="{FF2B5EF4-FFF2-40B4-BE49-F238E27FC236}">
                    <a16:creationId xmlns:a16="http://schemas.microsoft.com/office/drawing/2014/main" id="{D18B08A7-BF22-9BB2-FDA4-BB8ED1FD551C}"/>
                  </a:ext>
                </a:extLst>
              </p:cNvPr>
              <p:cNvSpPr>
                <a:spLocks noGrp="1" noRot="1" noChangeAspect="1" noMove="1" noResize="1" noEditPoints="1" noAdjustHandles="1" noChangeArrowheads="1" noChangeShapeType="1" noTextEdit="1"/>
              </p:cNvSpPr>
              <p:nvPr>
                <p:ph idx="1"/>
              </p:nvPr>
            </p:nvSpPr>
            <p:spPr>
              <a:xfrm>
                <a:off x="838200" y="3469682"/>
                <a:ext cx="10617200" cy="3023193"/>
              </a:xfrm>
              <a:blipFill>
                <a:blip r:embed="rId3"/>
                <a:stretch>
                  <a:fillRect l="-1206" t="-3226" b="-1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817D29-7F90-4CDB-9F38-BE4DF97823CB}"/>
                  </a:ext>
                </a:extLst>
              </p:cNvPr>
              <p:cNvSpPr/>
              <p:nvPr/>
            </p:nvSpPr>
            <p:spPr>
              <a:xfrm>
                <a:off x="1046375" y="1690688"/>
                <a:ext cx="3450210" cy="894979"/>
              </a:xfrm>
              <a:prstGeom prst="rect">
                <a:avLst/>
              </a:prstGeom>
              <a:solidFill>
                <a:schemeClr val="accent1">
                  <a:lumMod val="5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𝑥</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4" name="矩形 3">
                <a:extLst>
                  <a:ext uri="{FF2B5EF4-FFF2-40B4-BE49-F238E27FC236}">
                    <a16:creationId xmlns:a16="http://schemas.microsoft.com/office/drawing/2014/main" id="{AF817D29-7F90-4CDB-9F38-BE4DF97823CB}"/>
                  </a:ext>
                </a:extLst>
              </p:cNvPr>
              <p:cNvSpPr>
                <a:spLocks noRot="1" noChangeAspect="1" noMove="1" noResize="1" noEditPoints="1" noAdjustHandles="1" noChangeArrowheads="1" noChangeShapeType="1" noTextEdit="1"/>
              </p:cNvSpPr>
              <p:nvPr/>
            </p:nvSpPr>
            <p:spPr>
              <a:xfrm>
                <a:off x="1046375" y="1690688"/>
                <a:ext cx="3450210" cy="894979"/>
              </a:xfrm>
              <a:prstGeom prst="rect">
                <a:avLst/>
              </a:prstGeom>
              <a:blipFill>
                <a:blip r:embed="rId4"/>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AF2163B-5ABA-46E1-9124-DE418E409F88}"/>
                  </a:ext>
                </a:extLst>
              </p:cNvPr>
              <p:cNvSpPr/>
              <p:nvPr/>
            </p:nvSpPr>
            <p:spPr>
              <a:xfrm>
                <a:off x="7676561" y="1690688"/>
                <a:ext cx="3450210" cy="894979"/>
              </a:xfrm>
              <a:prstGeom prst="rect">
                <a:avLst/>
              </a:prstGeom>
              <a:solidFill>
                <a:schemeClr val="tx2">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𝐴𝑧</m:t>
                    </m:r>
                  </m:oMath>
                </a14:m>
                <a:endParaRPr lang="en-US" altLang="zh-CN" sz="2800" dirty="0">
                  <a:solidFill>
                    <a:schemeClr val="bg1"/>
                  </a:solidFill>
                </a:endParaRPr>
              </a:p>
            </p:txBody>
          </p:sp>
        </mc:Choice>
        <mc:Fallback xmlns="">
          <p:sp>
            <p:nvSpPr>
              <p:cNvPr id="5" name="矩形 4">
                <a:extLst>
                  <a:ext uri="{FF2B5EF4-FFF2-40B4-BE49-F238E27FC236}">
                    <a16:creationId xmlns:a16="http://schemas.microsoft.com/office/drawing/2014/main" id="{6AF2163B-5ABA-46E1-9124-DE418E409F88}"/>
                  </a:ext>
                </a:extLst>
              </p:cNvPr>
              <p:cNvSpPr>
                <a:spLocks noRot="1" noChangeAspect="1" noMove="1" noResize="1" noEditPoints="1" noAdjustHandles="1" noChangeArrowheads="1" noChangeShapeType="1" noTextEdit="1"/>
              </p:cNvSpPr>
              <p:nvPr/>
            </p:nvSpPr>
            <p:spPr>
              <a:xfrm>
                <a:off x="7676561" y="1690688"/>
                <a:ext cx="3450210" cy="894979"/>
              </a:xfrm>
              <a:prstGeom prst="rect">
                <a:avLst/>
              </a:prstGeom>
              <a:blipFill>
                <a:blip r:embed="rId5"/>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p:sp>
        <p:nvSpPr>
          <p:cNvPr id="6" name="箭头: 右 5">
            <a:extLst>
              <a:ext uri="{FF2B5EF4-FFF2-40B4-BE49-F238E27FC236}">
                <a16:creationId xmlns:a16="http://schemas.microsoft.com/office/drawing/2014/main" id="{B2FE7288-3ECA-4B81-AEB7-5061D9F773E6}"/>
              </a:ext>
            </a:extLst>
          </p:cNvPr>
          <p:cNvSpPr/>
          <p:nvPr/>
        </p:nvSpPr>
        <p:spPr>
          <a:xfrm>
            <a:off x="4790387" y="1749463"/>
            <a:ext cx="2592371" cy="777427"/>
          </a:xfrm>
          <a:prstGeom prst="rightArrow">
            <a:avLst/>
          </a:prstGeom>
          <a:solidFill>
            <a:schemeClr val="bg1"/>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chemeClr val="tx1"/>
                </a:solidFill>
              </a:rPr>
              <a:t>Close to</a:t>
            </a:r>
            <a:endParaRPr lang="zh-CN" altLang="en-US" sz="2800" i="1" dirty="0">
              <a:solidFill>
                <a:schemeClr val="tx1"/>
              </a:solidFill>
            </a:endParaRPr>
          </a:p>
        </p:txBody>
      </p:sp>
      <p:sp>
        <p:nvSpPr>
          <p:cNvPr id="7" name="Content Placeholder 2">
            <a:extLst>
              <a:ext uri="{FF2B5EF4-FFF2-40B4-BE49-F238E27FC236}">
                <a16:creationId xmlns:a16="http://schemas.microsoft.com/office/drawing/2014/main" id="{4BCFA963-8F91-44F7-B5D7-A6A293542152}"/>
              </a:ext>
            </a:extLst>
          </p:cNvPr>
          <p:cNvSpPr txBox="1">
            <a:spLocks/>
          </p:cNvSpPr>
          <p:nvPr/>
        </p:nvSpPr>
        <p:spPr>
          <a:xfrm>
            <a:off x="1076619" y="2771009"/>
            <a:ext cx="3389721"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zh-CN" altLang="en-US" i="1" dirty="0">
                <a:solidFill>
                  <a:srgbClr val="FF0000"/>
                </a:solidFill>
              </a:rPr>
              <a:t>≈</a:t>
            </a:r>
            <a:r>
              <a:rPr lang="zh-CN" altLang="en-US" i="1" dirty="0">
                <a:solidFill>
                  <a:schemeClr val="bg2">
                    <a:lumMod val="25000"/>
                  </a:schemeClr>
                </a:solidFill>
              </a:rPr>
              <a:t> </a:t>
            </a:r>
            <a:r>
              <a:rPr lang="en-US" i="1" dirty="0">
                <a:solidFill>
                  <a:schemeClr val="bg2">
                    <a:lumMod val="25000"/>
                  </a:schemeClr>
                </a:solidFill>
              </a:rPr>
              <a:t>Discrete sketch</a:t>
            </a:r>
          </a:p>
        </p:txBody>
      </p:sp>
      <p:sp>
        <p:nvSpPr>
          <p:cNvPr id="8" name="Content Placeholder 2">
            <a:extLst>
              <a:ext uri="{FF2B5EF4-FFF2-40B4-BE49-F238E27FC236}">
                <a16:creationId xmlns:a16="http://schemas.microsoft.com/office/drawing/2014/main" id="{53B81483-2972-48F6-898C-F6D9359D7800}"/>
              </a:ext>
            </a:extLst>
          </p:cNvPr>
          <p:cNvSpPr txBox="1">
            <a:spLocks/>
          </p:cNvSpPr>
          <p:nvPr/>
        </p:nvSpPr>
        <p:spPr>
          <a:xfrm>
            <a:off x="7676561" y="2771010"/>
            <a:ext cx="3450210"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i="1" dirty="0">
                <a:solidFill>
                  <a:schemeClr val="bg2">
                    <a:lumMod val="25000"/>
                  </a:schemeClr>
                </a:solidFill>
              </a:rPr>
              <a:t>Continuous sketch</a:t>
            </a:r>
          </a:p>
          <a:p>
            <a:pPr marL="0" indent="0">
              <a:buClr>
                <a:schemeClr val="tx1"/>
              </a:buClr>
              <a:buFont typeface="Arial" panose="020B0604020202020204" pitchFamily="34" charset="0"/>
              <a:buNone/>
            </a:pPr>
            <a:endParaRPr lang="en-US" sz="3200" dirty="0"/>
          </a:p>
        </p:txBody>
      </p:sp>
    </p:spTree>
    <p:extLst>
      <p:ext uri="{BB962C8B-B14F-4D97-AF65-F5344CB8AC3E}">
        <p14:creationId xmlns:p14="http://schemas.microsoft.com/office/powerpoint/2010/main" val="41900987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F544B-BFF9-7CD8-681F-F2F5D5FBC8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54C54-F82D-4660-D42D-0CFF191F68E8}"/>
              </a:ext>
            </a:extLst>
          </p:cNvPr>
          <p:cNvSpPr>
            <a:spLocks noGrp="1"/>
          </p:cNvSpPr>
          <p:nvPr>
            <p:ph type="title"/>
          </p:nvPr>
        </p:nvSpPr>
        <p:spPr/>
        <p:txBody>
          <a:bodyPr/>
          <a:lstStyle/>
          <a:p>
            <a:r>
              <a:rPr lang="en-US" dirty="0">
                <a:solidFill>
                  <a:srgbClr val="C00000"/>
                </a:solidFill>
              </a:rPr>
              <a:t>Our Results (Applications)</a:t>
            </a:r>
            <a:endParaRPr lang="en-US" dirty="0"/>
          </a:p>
        </p:txBody>
      </p:sp>
      <p:sp>
        <p:nvSpPr>
          <p:cNvPr id="3" name="Content Placeholder 2">
            <a:extLst>
              <a:ext uri="{FF2B5EF4-FFF2-40B4-BE49-F238E27FC236}">
                <a16:creationId xmlns:a16="http://schemas.microsoft.com/office/drawing/2014/main" id="{7E3495B4-B77A-0E93-C28C-4DAE303A7282}"/>
              </a:ext>
            </a:extLst>
          </p:cNvPr>
          <p:cNvSpPr>
            <a:spLocks noGrp="1"/>
          </p:cNvSpPr>
          <p:nvPr>
            <p:ph idx="1"/>
          </p:nvPr>
        </p:nvSpPr>
        <p:spPr>
          <a:xfrm>
            <a:off x="838199" y="1825625"/>
            <a:ext cx="10991548" cy="4351338"/>
          </a:xfrm>
        </p:spPr>
        <p:txBody>
          <a:bodyPr>
            <a:normAutofit/>
          </a:bodyPr>
          <a:lstStyle/>
          <a:p>
            <a:pPr marL="0" indent="0">
              <a:buClr>
                <a:schemeClr val="tx1"/>
              </a:buClr>
              <a:buNone/>
            </a:pPr>
            <a:r>
              <a:rPr lang="en-US" sz="3200" dirty="0"/>
              <a:t>We apply our lifting technique to obtain optimal lower bounds:</a:t>
            </a:r>
          </a:p>
        </p:txBody>
      </p:sp>
      <p:pic>
        <p:nvPicPr>
          <p:cNvPr id="22" name="Picture 21">
            <a:extLst>
              <a:ext uri="{FF2B5EF4-FFF2-40B4-BE49-F238E27FC236}">
                <a16:creationId xmlns:a16="http://schemas.microsoft.com/office/drawing/2014/main" id="{6818A86B-60CC-B075-350F-7C21178EF2D3}"/>
              </a:ext>
            </a:extLst>
          </p:cNvPr>
          <p:cNvPicPr>
            <a:picLocks noChangeAspect="1"/>
          </p:cNvPicPr>
          <p:nvPr/>
        </p:nvPicPr>
        <p:blipFill>
          <a:blip r:embed="rId3"/>
          <a:stretch>
            <a:fillRect/>
          </a:stretch>
        </p:blipFill>
        <p:spPr>
          <a:xfrm>
            <a:off x="362253" y="2818615"/>
            <a:ext cx="11801145" cy="2877139"/>
          </a:xfrm>
          <a:prstGeom prst="rect">
            <a:avLst/>
          </a:prstGeom>
        </p:spPr>
      </p:pic>
    </p:spTree>
    <p:extLst>
      <p:ext uri="{BB962C8B-B14F-4D97-AF65-F5344CB8AC3E}">
        <p14:creationId xmlns:p14="http://schemas.microsoft.com/office/powerpoint/2010/main" val="24961606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ED309-C470-1967-6C7E-E68A3D1206B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7210099-82D1-BE8A-1D12-3FF5F65195F5}"/>
                  </a:ext>
                </a:extLst>
              </p:cNvPr>
              <p:cNvSpPr>
                <a:spLocks noGrp="1"/>
              </p:cNvSpPr>
              <p:nvPr>
                <p:ph type="title"/>
              </p:nvPr>
            </p:nvSpPr>
            <p:spPr>
              <a:xfrm>
                <a:off x="838201" y="431680"/>
                <a:ext cx="10515600" cy="1325563"/>
              </a:xfrm>
            </p:spPr>
            <p:txBody>
              <a:bodyPr/>
              <a:lstStyle/>
              <a:p>
                <a:r>
                  <a:rPr lang="en-US" dirty="0">
                    <a:solidFill>
                      <a:srgbClr val="C00000"/>
                    </a:solidFill>
                  </a:rPr>
                  <a:t>Application: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𝑝</m:t>
                        </m:r>
                      </m:sub>
                    </m:sSub>
                  </m:oMath>
                </a14:m>
                <a:r>
                  <a:rPr lang="en-US" dirty="0"/>
                  <a:t> </a:t>
                </a:r>
                <a:r>
                  <a:rPr lang="en-US" dirty="0">
                    <a:solidFill>
                      <a:srgbClr val="C00000"/>
                    </a:solidFill>
                  </a:rPr>
                  <a:t>Norm Estimation,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∈[1,2]</m:t>
                    </m:r>
                  </m:oMath>
                </a14:m>
                <a:endParaRPr lang="en-US" dirty="0">
                  <a:solidFill>
                    <a:srgbClr val="C00000"/>
                  </a:solidFill>
                </a:endParaRPr>
              </a:p>
            </p:txBody>
          </p:sp>
        </mc:Choice>
        <mc:Fallback xmlns="">
          <p:sp>
            <p:nvSpPr>
              <p:cNvPr id="2" name="Title 1">
                <a:extLst>
                  <a:ext uri="{FF2B5EF4-FFF2-40B4-BE49-F238E27FC236}">
                    <a16:creationId xmlns:a16="http://schemas.microsoft.com/office/drawing/2014/main" id="{97210099-82D1-BE8A-1D12-3FF5F65195F5}"/>
                  </a:ext>
                </a:extLst>
              </p:cNvPr>
              <p:cNvSpPr>
                <a:spLocks noGrp="1" noRot="1" noChangeAspect="1" noMove="1" noResize="1" noEditPoints="1" noAdjustHandles="1" noChangeArrowheads="1" noChangeShapeType="1" noTextEdit="1"/>
              </p:cNvSpPr>
              <p:nvPr>
                <p:ph type="title"/>
              </p:nvPr>
            </p:nvSpPr>
            <p:spPr>
              <a:xfrm>
                <a:off x="838201" y="431680"/>
                <a:ext cx="10515600" cy="1325563"/>
              </a:xfrm>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A87CA3A-A15E-1C8A-7EBA-F6A23013B125}"/>
                  </a:ext>
                </a:extLst>
              </p:cNvPr>
              <p:cNvSpPr>
                <a:spLocks noGrp="1"/>
              </p:cNvSpPr>
              <p:nvPr>
                <p:ph idx="1"/>
              </p:nvPr>
            </p:nvSpPr>
            <p:spPr>
              <a:xfrm>
                <a:off x="838199" y="1825624"/>
                <a:ext cx="10363202" cy="4760913"/>
              </a:xfrm>
            </p:spPr>
            <p:txBody>
              <a:bodyPr>
                <a:normAutofit/>
              </a:bodyPr>
              <a:lstStyle/>
              <a:p>
                <a:pPr>
                  <a:buClr>
                    <a:schemeClr val="tx1"/>
                  </a:buClr>
                </a:pPr>
                <a14:m>
                  <m:oMath xmlns:m="http://schemas.openxmlformats.org/officeDocument/2006/math">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r>
                              <a:rPr lang="en-US" sz="3200" b="0" i="1" smtClean="0">
                                <a:solidFill>
                                  <a:srgbClr val="C00000"/>
                                </a:solidFill>
                                <a:latin typeface="Cambria Math" panose="02040503050406030204" pitchFamily="18" charset="0"/>
                              </a:rPr>
                              <m:t>0,                      </m:t>
                            </m:r>
                            <m:sSub>
                              <m:sSubPr>
                                <m:ctrlPr>
                                  <a:rPr lang="en-US" altLang="zh-CN" sz="3200" i="1">
                                    <a:solidFill>
                                      <a:srgbClr val="C00000"/>
                                    </a:solidFill>
                                    <a:latin typeface="Cambria Math" panose="02040503050406030204" pitchFamily="18" charset="0"/>
                                  </a:rPr>
                                </m:ctrlPr>
                              </m:sSubPr>
                              <m:e>
                                <m:d>
                                  <m:dPr>
                                    <m:begChr m:val="‖"/>
                                    <m:endChr m:val="‖"/>
                                    <m:ctrlPr>
                                      <a:rPr lang="en-US" altLang="zh-CN" sz="3200" i="1">
                                        <a:solidFill>
                                          <a:srgbClr val="C00000"/>
                                        </a:solidFill>
                                        <a:latin typeface="Cambria Math" panose="02040503050406030204" pitchFamily="18" charset="0"/>
                                      </a:rPr>
                                    </m:ctrlPr>
                                  </m:dPr>
                                  <m:e>
                                    <m:r>
                                      <a:rPr lang="en-US" altLang="zh-CN" sz="3200" i="1">
                                        <a:solidFill>
                                          <a:srgbClr val="C00000"/>
                                        </a:solidFill>
                                        <a:latin typeface="Cambria Math" panose="02040503050406030204" pitchFamily="18" charset="0"/>
                                      </a:rPr>
                                      <m:t>𝑥</m:t>
                                    </m:r>
                                  </m:e>
                                </m:d>
                              </m:e>
                              <m:sub>
                                <m:r>
                                  <a:rPr lang="en-US" altLang="zh-CN" sz="3200" i="1">
                                    <a:solidFill>
                                      <a:srgbClr val="C00000"/>
                                    </a:solidFill>
                                    <a:latin typeface="Cambria Math" panose="02040503050406030204" pitchFamily="18" charset="0"/>
                                  </a:rPr>
                                  <m:t>2</m:t>
                                </m:r>
                              </m:sub>
                            </m:sSub>
                            <m:r>
                              <a:rPr lang="en-US" altLang="zh-CN" sz="3200" b="0" i="1" smtClean="0">
                                <a:solidFill>
                                  <a:srgbClr val="C00000"/>
                                </a:solidFill>
                                <a:latin typeface="Cambria Math" panose="02040503050406030204" pitchFamily="18" charset="0"/>
                              </a:rPr>
                              <m:t>≤</m:t>
                            </m:r>
                            <m:d>
                              <m:dPr>
                                <m:ctrlPr>
                                  <a:rPr lang="en-US" altLang="zh-CN" sz="3200" b="0" i="1" smtClean="0">
                                    <a:solidFill>
                                      <a:srgbClr val="C00000"/>
                                    </a:solidFill>
                                    <a:latin typeface="Cambria Math" panose="02040503050406030204" pitchFamily="18" charset="0"/>
                                  </a:rPr>
                                </m:ctrlPr>
                              </m:dPr>
                              <m:e>
                                <m:r>
                                  <a:rPr lang="en-US" altLang="zh-CN" sz="3200" b="0" i="1" smtClean="0">
                                    <a:solidFill>
                                      <a:srgbClr val="C00000"/>
                                    </a:solidFill>
                                    <a:latin typeface="Cambria Math" panose="02040503050406030204" pitchFamily="18" charset="0"/>
                                  </a:rPr>
                                  <m:t>1+</m:t>
                                </m:r>
                                <m:r>
                                  <a:rPr lang="zh-CN" altLang="en-US" sz="3200" b="0" i="1" smtClean="0">
                                    <a:solidFill>
                                      <a:srgbClr val="C00000"/>
                                    </a:solidFill>
                                    <a:latin typeface="Cambria Math" panose="02040503050406030204" pitchFamily="18" charset="0"/>
                                  </a:rPr>
                                  <m:t>𝜀</m:t>
                                </m:r>
                              </m:e>
                            </m:d>
                            <m:r>
                              <a:rPr lang="en-US" altLang="zh-CN" sz="3200" b="0" i="1" smtClean="0">
                                <a:solidFill>
                                  <a:srgbClr val="C00000"/>
                                </a:solidFill>
                                <a:latin typeface="Cambria Math" panose="02040503050406030204" pitchFamily="18" charset="0"/>
                              </a:rPr>
                              <m:t>𝑁</m:t>
                            </m:r>
                            <m:r>
                              <a:rPr lang="en-US" altLang="zh-CN" sz="3200" b="0" i="1" smtClean="0">
                                <a:solidFill>
                                  <a:srgbClr val="C00000"/>
                                </a:solidFill>
                                <a:latin typeface="Cambria Math" panose="02040503050406030204" pitchFamily="18" charset="0"/>
                              </a:rPr>
                              <m:t> </m:t>
                            </m:r>
                          </m:e>
                          <m:e>
                            <m:r>
                              <a:rPr lang="en-US" sz="3200" b="0" i="1" smtClean="0">
                                <a:solidFill>
                                  <a:srgbClr val="C00000"/>
                                </a:solidFill>
                                <a:latin typeface="Cambria Math" panose="02040503050406030204" pitchFamily="18" charset="0"/>
                              </a:rPr>
                              <m:t>1,                  </m:t>
                            </m:r>
                            <m:r>
                              <a:rPr lang="en-US" altLang="zh-CN" sz="3200" b="0" i="1" smtClean="0">
                                <a:solidFill>
                                  <a:srgbClr val="C00000"/>
                                </a:solidFill>
                                <a:latin typeface="Cambria Math" panose="02040503050406030204" pitchFamily="18" charset="0"/>
                              </a:rPr>
                              <m:t> </m:t>
                            </m:r>
                            <m:sSub>
                              <m:sSubPr>
                                <m:ctrlPr>
                                  <a:rPr lang="en-US" altLang="zh-CN" sz="3200" i="1">
                                    <a:solidFill>
                                      <a:srgbClr val="C00000"/>
                                    </a:solidFill>
                                    <a:latin typeface="Cambria Math" panose="02040503050406030204" pitchFamily="18" charset="0"/>
                                  </a:rPr>
                                </m:ctrlPr>
                              </m:sSubPr>
                              <m:e>
                                <m:d>
                                  <m:dPr>
                                    <m:begChr m:val="‖"/>
                                    <m:endChr m:val="‖"/>
                                    <m:ctrlPr>
                                      <a:rPr lang="en-US" altLang="zh-CN" sz="3200" i="1">
                                        <a:solidFill>
                                          <a:srgbClr val="C00000"/>
                                        </a:solidFill>
                                        <a:latin typeface="Cambria Math" panose="02040503050406030204" pitchFamily="18" charset="0"/>
                                      </a:rPr>
                                    </m:ctrlPr>
                                  </m:dPr>
                                  <m:e>
                                    <m:r>
                                      <a:rPr lang="en-US" altLang="zh-CN" sz="3200" i="1">
                                        <a:solidFill>
                                          <a:srgbClr val="C00000"/>
                                        </a:solidFill>
                                        <a:latin typeface="Cambria Math" panose="02040503050406030204" pitchFamily="18" charset="0"/>
                                      </a:rPr>
                                      <m:t>𝑥</m:t>
                                    </m:r>
                                  </m:e>
                                </m:d>
                              </m:e>
                              <m:sub>
                                <m:r>
                                  <a:rPr lang="en-US" altLang="zh-CN" sz="3200" i="1">
                                    <a:solidFill>
                                      <a:srgbClr val="C00000"/>
                                    </a:solidFill>
                                    <a:latin typeface="Cambria Math" panose="02040503050406030204" pitchFamily="18" charset="0"/>
                                  </a:rPr>
                                  <m:t>2</m:t>
                                </m:r>
                              </m:sub>
                            </m:sSub>
                            <m:r>
                              <a:rPr lang="en-US" altLang="zh-CN" sz="3200" b="0" i="1" smtClean="0">
                                <a:solidFill>
                                  <a:srgbClr val="C00000"/>
                                </a:solidFill>
                                <a:latin typeface="Cambria Math" panose="02040503050406030204" pitchFamily="18" charset="0"/>
                              </a:rPr>
                              <m:t>≥</m:t>
                            </m:r>
                            <m:d>
                              <m:dPr>
                                <m:ctrlPr>
                                  <a:rPr lang="en-US" altLang="zh-CN" sz="3200" i="1">
                                    <a:solidFill>
                                      <a:srgbClr val="C00000"/>
                                    </a:solidFill>
                                    <a:latin typeface="Cambria Math" panose="02040503050406030204" pitchFamily="18" charset="0"/>
                                  </a:rPr>
                                </m:ctrlPr>
                              </m:dPr>
                              <m:e>
                                <m:r>
                                  <a:rPr lang="en-US" altLang="zh-CN" sz="3200" i="1">
                                    <a:solidFill>
                                      <a:srgbClr val="C00000"/>
                                    </a:solidFill>
                                    <a:latin typeface="Cambria Math" panose="02040503050406030204" pitchFamily="18" charset="0"/>
                                  </a:rPr>
                                  <m:t>1+</m:t>
                                </m:r>
                                <m:r>
                                  <a:rPr lang="en-US" altLang="zh-CN" sz="3200" b="0" i="1" smtClean="0">
                                    <a:solidFill>
                                      <a:srgbClr val="C00000"/>
                                    </a:solidFill>
                                    <a:latin typeface="Cambria Math" panose="02040503050406030204" pitchFamily="18" charset="0"/>
                                  </a:rPr>
                                  <m:t>3</m:t>
                                </m:r>
                                <m:r>
                                  <a:rPr lang="zh-CN" altLang="en-US" sz="3200" i="1" smtClean="0">
                                    <a:solidFill>
                                      <a:srgbClr val="C00000"/>
                                    </a:solidFill>
                                    <a:latin typeface="Cambria Math" panose="02040503050406030204" pitchFamily="18" charset="0"/>
                                  </a:rPr>
                                  <m:t>𝜀</m:t>
                                </m:r>
                              </m:e>
                            </m:d>
                            <m:r>
                              <a:rPr lang="en-US" altLang="zh-CN" sz="3200" b="0" i="1" smtClean="0">
                                <a:solidFill>
                                  <a:srgbClr val="C00000"/>
                                </a:solidFill>
                                <a:latin typeface="Cambria Math" panose="02040503050406030204" pitchFamily="18" charset="0"/>
                              </a:rPr>
                              <m:t>𝑁</m:t>
                            </m:r>
                            <m:r>
                              <a:rPr lang="en-US" altLang="zh-CN" sz="3200" b="0" i="1" smtClean="0">
                                <a:solidFill>
                                  <a:srgbClr val="C00000"/>
                                </a:solidFill>
                                <a:latin typeface="Cambria Math" panose="02040503050406030204" pitchFamily="18" charset="0"/>
                              </a:rPr>
                              <m:t> </m:t>
                            </m:r>
                          </m:e>
                          <m:e>
                            <m:r>
                              <a:rPr lang="en-US" sz="3200" b="0" i="1" smtClean="0">
                                <a:solidFill>
                                  <a:srgbClr val="C00000"/>
                                </a:solidFill>
                                <a:latin typeface="Cambria Math" panose="02040503050406030204" pitchFamily="18" charset="0"/>
                              </a:rPr>
                              <m:t>⊥,                         </m:t>
                            </m:r>
                            <m:r>
                              <m:rPr>
                                <m:sty m:val="p"/>
                              </m:rPr>
                              <a:rPr lang="en-US" sz="3200" b="0" i="0" smtClean="0">
                                <a:solidFill>
                                  <a:srgbClr val="C00000"/>
                                </a:solidFill>
                                <a:latin typeface="Cambria Math" panose="02040503050406030204" pitchFamily="18" charset="0"/>
                              </a:rPr>
                              <m:t>otherwise</m:t>
                            </m:r>
                            <m:r>
                              <a:rPr lang="en-US" sz="3200" b="0" i="1" smtClean="0">
                                <a:solidFill>
                                  <a:srgbClr val="C00000"/>
                                </a:solidFill>
                                <a:latin typeface="Cambria Math" panose="02040503050406030204" pitchFamily="18" charset="0"/>
                              </a:rPr>
                              <m:t>         </m:t>
                            </m:r>
                          </m:e>
                        </m:eqArr>
                      </m:e>
                    </m:d>
                    <m:r>
                      <a:rPr lang="en-US" sz="3200" b="0" i="1" smtClean="0">
                        <a:solidFill>
                          <a:srgbClr val="C00000"/>
                        </a:solidFill>
                        <a:latin typeface="Cambria Math" panose="02040503050406030204" pitchFamily="18" charset="0"/>
                      </a:rPr>
                      <m:t> </m:t>
                    </m:r>
                  </m:oMath>
                </a14:m>
                <a:endParaRPr lang="en-US" sz="3200" dirty="0"/>
              </a:p>
              <a:p>
                <a:pPr>
                  <a:buClr>
                    <a:schemeClr val="tx1"/>
                  </a:buClr>
                </a:pPr>
                <a:endParaRPr lang="en-US" sz="3200" dirty="0"/>
              </a:p>
              <a:p>
                <a:pPr>
                  <a:buClr>
                    <a:schemeClr val="tx1"/>
                  </a:buClr>
                </a:pP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1 </m:t>
                        </m:r>
                      </m:sub>
                    </m:sSub>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r>
                  <a:rPr lang="en-US" sz="3200" dirty="0"/>
                  <a:t> vs.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2 </m:t>
                        </m:r>
                      </m:sub>
                    </m:sSub>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1+4</m:t>
                                    </m:r>
                                    <m:r>
                                      <a:rPr lang="en-US" sz="3200" i="1" smtClean="0">
                                        <a:solidFill>
                                          <a:srgbClr val="C00000"/>
                                        </a:solidFill>
                                        <a:latin typeface="Cambria Math" panose="02040503050406030204" pitchFamily="18" charset="0"/>
                                      </a:rPr>
                                      <m:t>𝜀</m:t>
                                    </m:r>
                                  </m:e>
                                </m:d>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endParaRPr lang="en-US" sz="3200" dirty="0"/>
              </a:p>
              <a:p>
                <a:pPr>
                  <a:buClr>
                    <a:schemeClr val="tx1"/>
                  </a:buClr>
                </a:pPr>
                <a:endParaRPr lang="en-US" sz="3200" dirty="0"/>
              </a:p>
              <a:p>
                <a:pPr>
                  <a:buClr>
                    <a:schemeClr val="tx1"/>
                  </a:buClr>
                </a:pPr>
                <a:r>
                  <a:rPr lang="en-US" sz="3200" dirty="0"/>
                  <a:t>With high probability,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1</m:t>
                                </m:r>
                              </m:sub>
                            </m:sSub>
                          </m:lim>
                        </m:limLow>
                      </m:fName>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𝑓</m:t>
                            </m:r>
                            <m:d>
                              <m:dPr>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i="1">
                                <a:solidFill>
                                  <a:srgbClr val="C00000"/>
                                </a:solidFill>
                                <a:latin typeface="Cambria Math" panose="02040503050406030204" pitchFamily="18" charset="0"/>
                              </a:rPr>
                              <m:t>=1</m:t>
                            </m:r>
                          </m:e>
                        </m:d>
                      </m:e>
                    </m:func>
                  </m:oMath>
                </a14:m>
                <a:r>
                  <a:rPr lang="en-US" sz="3200" dirty="0"/>
                  <a:t> and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b="0" i="1" smtClean="0">
                                    <a:solidFill>
                                      <a:srgbClr val="C00000"/>
                                    </a:solidFill>
                                    <a:latin typeface="Cambria Math" panose="02040503050406030204" pitchFamily="18" charset="0"/>
                                  </a:rPr>
                                  <m:t>2</m:t>
                                </m:r>
                              </m:sub>
                            </m:sSub>
                          </m:lim>
                        </m:limLow>
                      </m:fName>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𝑓</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𝑦</m:t>
                                </m:r>
                              </m:e>
                            </m:d>
                            <m:r>
                              <a:rPr lang="en-US" sz="3200" i="1">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0</m:t>
                            </m:r>
                          </m:e>
                        </m:d>
                      </m:e>
                    </m:func>
                  </m:oMath>
                </a14:m>
                <a:endParaRPr lang="en-US" sz="3200" dirty="0"/>
              </a:p>
            </p:txBody>
          </p:sp>
        </mc:Choice>
        <mc:Fallback xmlns="">
          <p:sp>
            <p:nvSpPr>
              <p:cNvPr id="8" name="Content Placeholder 2">
                <a:extLst>
                  <a:ext uri="{FF2B5EF4-FFF2-40B4-BE49-F238E27FC236}">
                    <a16:creationId xmlns:a16="http://schemas.microsoft.com/office/drawing/2014/main" id="{3A87CA3A-A15E-1C8A-7EBA-F6A23013B125}"/>
                  </a:ext>
                </a:extLst>
              </p:cNvPr>
              <p:cNvSpPr>
                <a:spLocks noGrp="1" noRot="1" noChangeAspect="1" noMove="1" noResize="1" noEditPoints="1" noAdjustHandles="1" noChangeArrowheads="1" noChangeShapeType="1" noTextEdit="1"/>
              </p:cNvSpPr>
              <p:nvPr>
                <p:ph idx="1"/>
              </p:nvPr>
            </p:nvSpPr>
            <p:spPr>
              <a:xfrm>
                <a:off x="838199" y="1825624"/>
                <a:ext cx="10363202" cy="4760913"/>
              </a:xfrm>
              <a:blipFill>
                <a:blip r:embed="rId4"/>
                <a:stretch>
                  <a:fillRect l="-1293" t="-256"/>
                </a:stretch>
              </a:blipFill>
            </p:spPr>
            <p:txBody>
              <a:bodyPr/>
              <a:lstStyle/>
              <a:p>
                <a:r>
                  <a:rPr lang="en-US">
                    <a:noFill/>
                  </a:rPr>
                  <a:t> </a:t>
                </a:r>
              </a:p>
            </p:txBody>
          </p:sp>
        </mc:Fallback>
      </mc:AlternateContent>
    </p:spTree>
    <p:extLst>
      <p:ext uri="{BB962C8B-B14F-4D97-AF65-F5344CB8AC3E}">
        <p14:creationId xmlns:p14="http://schemas.microsoft.com/office/powerpoint/2010/main" val="299915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2874977"/>
                <a:ext cx="10841610" cy="3617897"/>
              </a:xfrm>
            </p:spPr>
            <p:txBody>
              <a:bodyPr>
                <a:normAutofit/>
              </a:bodyPr>
              <a:lstStyle/>
              <a:p>
                <a:pPr>
                  <a:lnSpc>
                    <a:spcPct val="150000"/>
                  </a:lnSpc>
                  <a:spcBef>
                    <a:spcPts val="0"/>
                  </a:spcBef>
                  <a:buClr>
                    <a:schemeClr val="tx1"/>
                  </a:buClr>
                </a:pPr>
                <a:r>
                  <a:rPr lang="en-US" altLang="zh-CN" dirty="0"/>
                  <a:t>There is an </a:t>
                </a:r>
                <a:r>
                  <a:rPr lang="en-US" altLang="zh-CN" dirty="0">
                    <a:solidFill>
                      <a:srgbClr val="00B050"/>
                    </a:solidFill>
                  </a:rPr>
                  <a:t>underlying frequency vector </a:t>
                </a:r>
                <a14:m>
                  <m:oMath xmlns:m="http://schemas.openxmlformats.org/officeDocument/2006/math">
                    <m:r>
                      <a:rPr lang="en-US" altLang="zh-CN" b="0" i="1" dirty="0" smtClean="0">
                        <a:solidFill>
                          <a:srgbClr val="C00000"/>
                        </a:solidFill>
                        <a:latin typeface="Cambria Math" panose="02040503050406030204" pitchFamily="18" charset="0"/>
                      </a:rPr>
                      <m:t>𝑥</m:t>
                    </m:r>
                    <m:r>
                      <a:rPr lang="en-US" altLang="zh-CN" b="0" i="1" dirty="0"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i="1" smtClean="0">
                            <a:solidFill>
                              <a:srgbClr val="C00000"/>
                            </a:solidFill>
                            <a:latin typeface="Cambria Math" panose="02040503050406030204" pitchFamily="18" charset="0"/>
                            <a:ea typeface="Cambria Math" panose="02040503050406030204" pitchFamily="18" charset="0"/>
                          </a:rPr>
                          <m:t>ℤ</m:t>
                        </m:r>
                      </m:e>
                      <m:sup>
                        <m:r>
                          <a:rPr lang="en-US" b="0" i="1" smtClean="0">
                            <a:solidFill>
                              <a:srgbClr val="C00000"/>
                            </a:solidFill>
                            <a:latin typeface="Cambria Math" panose="02040503050406030204" pitchFamily="18" charset="0"/>
                            <a:ea typeface="Cambria Math" panose="02040503050406030204" pitchFamily="18" charset="0"/>
                          </a:rPr>
                          <m:t>𝑛</m:t>
                        </m:r>
                      </m:sup>
                    </m:sSup>
                  </m:oMath>
                </a14:m>
                <a:r>
                  <a:rPr lang="en-US" dirty="0"/>
                  <a:t> </a:t>
                </a:r>
              </a:p>
              <a:p>
                <a:pPr lvl="1">
                  <a:lnSpc>
                    <a:spcPct val="150000"/>
                  </a:lnSpc>
                  <a:spcBef>
                    <a:spcPts val="0"/>
                  </a:spcBef>
                  <a:buClr>
                    <a:schemeClr val="tx1"/>
                  </a:buClr>
                </a:pPr>
                <a:r>
                  <a:rPr lang="en-US" sz="2800" dirty="0"/>
                  <a:t>Initialized to </a:t>
                </a:r>
                <a14:m>
                  <m:oMath xmlns:m="http://schemas.openxmlformats.org/officeDocument/2006/math">
                    <m:sSup>
                      <m:sSupPr>
                        <m:ctrlPr>
                          <a:rPr lang="en-US" altLang="zh-CN" sz="2800" b="0" i="1" dirty="0" smtClean="0">
                            <a:solidFill>
                              <a:srgbClr val="C00000"/>
                            </a:solidFill>
                            <a:latin typeface="Cambria Math" panose="02040503050406030204" pitchFamily="18" charset="0"/>
                          </a:rPr>
                        </m:ctrlPr>
                      </m:sSupPr>
                      <m:e>
                        <m:r>
                          <a:rPr lang="en-US" altLang="zh-CN" sz="2800" b="0" i="1" dirty="0" smtClean="0">
                            <a:solidFill>
                              <a:srgbClr val="C00000"/>
                            </a:solidFill>
                            <a:latin typeface="Cambria Math" panose="02040503050406030204" pitchFamily="18" charset="0"/>
                          </a:rPr>
                          <m:t>0</m:t>
                        </m:r>
                      </m:e>
                      <m:sup>
                        <m:r>
                          <a:rPr lang="en-US" altLang="zh-CN" sz="2800" b="0" i="1" dirty="0" smtClean="0">
                            <a:solidFill>
                              <a:srgbClr val="C00000"/>
                            </a:solidFill>
                            <a:latin typeface="Cambria Math" panose="02040503050406030204" pitchFamily="18" charset="0"/>
                          </a:rPr>
                          <m:t>𝑛</m:t>
                        </m:r>
                      </m:sup>
                    </m:sSup>
                  </m:oMath>
                </a14:m>
                <a:endParaRPr lang="en-US" sz="2800" dirty="0"/>
              </a:p>
              <a:p>
                <a:pPr lvl="1">
                  <a:lnSpc>
                    <a:spcPct val="150000"/>
                  </a:lnSpc>
                  <a:spcBef>
                    <a:spcPts val="0"/>
                  </a:spcBef>
                  <a:buClr>
                    <a:schemeClr val="tx1"/>
                  </a:buClr>
                </a:pPr>
                <a:r>
                  <a:rPr lang="en-US" sz="2800" dirty="0"/>
                  <a:t>Updated in each iteration:</a:t>
                </a:r>
                <a:r>
                  <a:rPr lang="en-US" sz="2800" b="0" dirty="0">
                    <a:solidFill>
                      <a:srgbClr val="C00000"/>
                    </a:solidFill>
                    <a:ea typeface="Cambria Math" panose="02040503050406030204" pitchFamily="18" charset="0"/>
                  </a:rPr>
                  <a:t> </a:t>
                </a:r>
                <a14:m>
                  <m:oMath xmlns:m="http://schemas.openxmlformats.org/officeDocument/2006/math">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𝑥</m:t>
                        </m:r>
                      </m:e>
                      <m:sub>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𝑎</m:t>
                            </m:r>
                          </m:e>
                          <m:sub>
                            <m:r>
                              <a:rPr lang="en-US" sz="2800" b="0" i="1" smtClean="0">
                                <a:solidFill>
                                  <a:srgbClr val="C00000"/>
                                </a:solidFill>
                                <a:latin typeface="Cambria Math" panose="02040503050406030204" pitchFamily="18" charset="0"/>
                                <a:ea typeface="Cambria Math" panose="02040503050406030204" pitchFamily="18" charset="0"/>
                              </a:rPr>
                              <m:t>𝑡</m:t>
                            </m:r>
                          </m:sub>
                        </m:sSub>
                      </m:sub>
                    </m:sSub>
                    <m:r>
                      <a:rPr lang="en-US" sz="2800" b="0" i="1" smtClean="0">
                        <a:solidFill>
                          <a:srgbClr val="C00000"/>
                        </a:solidFill>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𝑥</m:t>
                        </m:r>
                      </m:e>
                      <m:sub>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𝑎</m:t>
                            </m:r>
                          </m:e>
                          <m:sub>
                            <m:r>
                              <a:rPr lang="en-US" sz="2800" b="0" i="1" smtClean="0">
                                <a:solidFill>
                                  <a:srgbClr val="C00000"/>
                                </a:solidFill>
                                <a:latin typeface="Cambria Math" panose="02040503050406030204" pitchFamily="18" charset="0"/>
                                <a:ea typeface="Cambria Math" panose="02040503050406030204" pitchFamily="18" charset="0"/>
                              </a:rPr>
                              <m:t>𝑡</m:t>
                            </m:r>
                          </m:sub>
                        </m:sSub>
                      </m:sub>
                    </m:sSub>
                    <m:r>
                      <a:rPr lang="en-US" sz="2800" b="0" i="1" smtClean="0">
                        <a:solidFill>
                          <a:srgbClr val="C00000"/>
                        </a:solidFill>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𝑤</m:t>
                        </m:r>
                      </m:e>
                      <m:sub>
                        <m:r>
                          <a:rPr lang="en-US" sz="2800" b="0" i="1" smtClean="0">
                            <a:solidFill>
                              <a:srgbClr val="C00000"/>
                            </a:solidFill>
                            <a:latin typeface="Cambria Math" panose="02040503050406030204" pitchFamily="18" charset="0"/>
                            <a:ea typeface="Cambria Math" panose="02040503050406030204" pitchFamily="18" charset="0"/>
                          </a:rPr>
                          <m:t>𝑡</m:t>
                        </m:r>
                      </m:sub>
                    </m:sSub>
                  </m:oMath>
                </a14:m>
                <a:endParaRPr lang="en-US" dirty="0"/>
              </a:p>
              <a:p>
                <a:pPr>
                  <a:lnSpc>
                    <a:spcPct val="150000"/>
                  </a:lnSpc>
                  <a:spcBef>
                    <a:spcPts val="0"/>
                  </a:spcBef>
                  <a:buClr>
                    <a:schemeClr val="tx1"/>
                  </a:buClr>
                </a:pPr>
                <a:r>
                  <a:rPr lang="en-US" altLang="zh-CN" dirty="0">
                    <a:solidFill>
                      <a:srgbClr val="00B050"/>
                    </a:solidFill>
                  </a:rPr>
                  <a:t>Insertion-Only Stream</a:t>
                </a:r>
                <a:r>
                  <a:rPr lang="en-US" altLang="zh-CN" dirty="0"/>
                  <a:t>: when </a:t>
                </a:r>
                <a14:m>
                  <m:oMath xmlns:m="http://schemas.openxmlformats.org/officeDocument/2006/math">
                    <m:sSub>
                      <m:sSubPr>
                        <m:ctrlPr>
                          <a:rPr lang="en-US" altLang="zh-CN" i="1">
                            <a:solidFill>
                              <a:srgbClr val="C00000"/>
                            </a:solidFill>
                            <a:latin typeface="Cambria Math" panose="02040503050406030204" pitchFamily="18" charset="0"/>
                            <a:ea typeface="Cambria Math" panose="02040503050406030204" pitchFamily="18" charset="0"/>
                          </a:rPr>
                        </m:ctrlPr>
                      </m:sSubPr>
                      <m:e>
                        <m:r>
                          <a:rPr lang="en-US" altLang="zh-CN" i="1">
                            <a:solidFill>
                              <a:srgbClr val="C00000"/>
                            </a:solidFill>
                            <a:latin typeface="Cambria Math" panose="02040503050406030204" pitchFamily="18" charset="0"/>
                            <a:ea typeface="Cambria Math" panose="02040503050406030204" pitchFamily="18" charset="0"/>
                          </a:rPr>
                          <m:t>𝑤</m:t>
                        </m:r>
                      </m:e>
                      <m:sub>
                        <m:r>
                          <a:rPr lang="en-US" altLang="zh-CN" i="1">
                            <a:solidFill>
                              <a:srgbClr val="C00000"/>
                            </a:solidFill>
                            <a:latin typeface="Cambria Math" panose="02040503050406030204" pitchFamily="18" charset="0"/>
                            <a:ea typeface="Cambria Math" panose="02040503050406030204" pitchFamily="18" charset="0"/>
                          </a:rPr>
                          <m:t>𝑡</m:t>
                        </m:r>
                      </m:sub>
                    </m:sSub>
                    <m:r>
                      <a:rPr lang="en-US" altLang="zh-CN">
                        <a:solidFill>
                          <a:srgbClr val="C00000"/>
                        </a:solidFill>
                        <a:latin typeface="Cambria Math" panose="02040503050406030204" pitchFamily="18" charset="0"/>
                        <a:ea typeface="Cambria Math" panose="02040503050406030204" pitchFamily="18" charset="0"/>
                      </a:rPr>
                      <m:t> </m:t>
                    </m:r>
                  </m:oMath>
                </a14:m>
                <a:r>
                  <a:rPr lang="en-US" altLang="zh-CN" dirty="0"/>
                  <a:t>can only be positive</a:t>
                </a:r>
              </a:p>
              <a:p>
                <a:pPr>
                  <a:lnSpc>
                    <a:spcPct val="150000"/>
                  </a:lnSpc>
                  <a:spcBef>
                    <a:spcPts val="0"/>
                  </a:spcBef>
                  <a:buClr>
                    <a:schemeClr val="tx1"/>
                  </a:buClr>
                </a:pPr>
                <a:r>
                  <a:rPr lang="en-US" altLang="zh-CN" dirty="0">
                    <a:solidFill>
                      <a:srgbClr val="00B050"/>
                    </a:solidFill>
                  </a:rPr>
                  <a:t>Insertion-Deletion Stream </a:t>
                </a:r>
                <a:r>
                  <a:rPr lang="en-US" altLang="zh-CN" dirty="0"/>
                  <a:t>: when </a:t>
                </a:r>
                <a14:m>
                  <m:oMath xmlns:m="http://schemas.openxmlformats.org/officeDocument/2006/math">
                    <m:sSub>
                      <m:sSubPr>
                        <m:ctrlPr>
                          <a:rPr lang="en-US" altLang="zh-CN" i="1">
                            <a:solidFill>
                              <a:srgbClr val="C00000"/>
                            </a:solidFill>
                            <a:latin typeface="Cambria Math" panose="02040503050406030204" pitchFamily="18" charset="0"/>
                            <a:ea typeface="Cambria Math" panose="02040503050406030204" pitchFamily="18" charset="0"/>
                          </a:rPr>
                        </m:ctrlPr>
                      </m:sSubPr>
                      <m:e>
                        <m:r>
                          <a:rPr lang="en-US" altLang="zh-CN" i="1">
                            <a:solidFill>
                              <a:srgbClr val="C00000"/>
                            </a:solidFill>
                            <a:latin typeface="Cambria Math" panose="02040503050406030204" pitchFamily="18" charset="0"/>
                            <a:ea typeface="Cambria Math" panose="02040503050406030204" pitchFamily="18" charset="0"/>
                          </a:rPr>
                          <m:t>𝑤</m:t>
                        </m:r>
                      </m:e>
                      <m:sub>
                        <m:r>
                          <a:rPr lang="en-US" altLang="zh-CN" i="1">
                            <a:solidFill>
                              <a:srgbClr val="C00000"/>
                            </a:solidFill>
                            <a:latin typeface="Cambria Math" panose="02040503050406030204" pitchFamily="18" charset="0"/>
                            <a:ea typeface="Cambria Math" panose="02040503050406030204" pitchFamily="18" charset="0"/>
                          </a:rPr>
                          <m:t>𝑡</m:t>
                        </m:r>
                      </m:sub>
                    </m:sSub>
                  </m:oMath>
                </a14:m>
                <a:r>
                  <a:rPr lang="en-US" altLang="zh-CN" dirty="0">
                    <a:solidFill>
                      <a:srgbClr val="C00000"/>
                    </a:solidFill>
                    <a:ea typeface="Cambria Math" panose="02040503050406030204" pitchFamily="18" charset="0"/>
                  </a:rPr>
                  <a:t> </a:t>
                </a:r>
                <a:r>
                  <a:rPr lang="en-US" altLang="zh-CN" dirty="0">
                    <a:ea typeface="Cambria Math" panose="02040503050406030204" pitchFamily="18" charset="0"/>
                  </a:rPr>
                  <a:t>can be either positive or negative</a:t>
                </a:r>
                <a:endParaRPr lang="en-US" altLang="zh-CN" i="1" dirty="0">
                  <a:solidFill>
                    <a:srgbClr val="C00000"/>
                  </a:solidFill>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2874977"/>
                <a:ext cx="10841610" cy="3617897"/>
              </a:xfrm>
              <a:blipFill>
                <a:blip r:embed="rId3"/>
                <a:stretch>
                  <a:fillRect l="-10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6271C04-46A9-4DC3-B4E5-A351C550B4EB}"/>
                  </a:ext>
                </a:extLst>
              </p:cNvPr>
              <p:cNvSpPr txBox="1">
                <a:spLocks/>
              </p:cNvSpPr>
              <p:nvPr/>
            </p:nvSpPr>
            <p:spPr>
              <a:xfrm>
                <a:off x="1753389" y="1907504"/>
                <a:ext cx="5024488" cy="50904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d>
                        <m:dPr>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1</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1</m:t>
                              </m:r>
                            </m:sub>
                          </m:sSub>
                        </m:e>
                      </m:d>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 ⋯,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𝑚</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𝑚</m:t>
                          </m:r>
                        </m:sub>
                      </m:sSub>
                      <m:r>
                        <a:rPr lang="en-US" sz="3200" b="0" i="1" smtClean="0">
                          <a:solidFill>
                            <a:schemeClr val="tx1"/>
                          </a:solidFill>
                          <a:latin typeface="Cambria Math" panose="02040503050406030204" pitchFamily="18" charset="0"/>
                        </a:rPr>
                        <m:t>) </m:t>
                      </m:r>
                    </m:oMath>
                  </m:oMathPara>
                </a14:m>
                <a:endParaRPr lang="en-US" sz="3200" dirty="0">
                  <a:solidFill>
                    <a:srgbClr val="C00000"/>
                  </a:solidFill>
                </a:endParaRPr>
              </a:p>
            </p:txBody>
          </p:sp>
        </mc:Choice>
        <mc:Fallback xmlns="">
          <p:sp>
            <p:nvSpPr>
              <p:cNvPr id="4" name="Content Placeholder 2">
                <a:extLst>
                  <a:ext uri="{FF2B5EF4-FFF2-40B4-BE49-F238E27FC236}">
                    <a16:creationId xmlns:a16="http://schemas.microsoft.com/office/drawing/2014/main" id="{26271C04-46A9-4DC3-B4E5-A351C550B4EB}"/>
                  </a:ext>
                </a:extLst>
              </p:cNvPr>
              <p:cNvSpPr txBox="1">
                <a:spLocks noRot="1" noChangeAspect="1" noMove="1" noResize="1" noEditPoints="1" noAdjustHandles="1" noChangeArrowheads="1" noChangeShapeType="1" noTextEdit="1"/>
              </p:cNvSpPr>
              <p:nvPr/>
            </p:nvSpPr>
            <p:spPr>
              <a:xfrm>
                <a:off x="1753389" y="1907504"/>
                <a:ext cx="5024488" cy="509047"/>
              </a:xfrm>
              <a:prstGeom prst="rect">
                <a:avLst/>
              </a:prstGeom>
              <a:blipFill>
                <a:blip r:embed="rId4"/>
                <a:stretch>
                  <a:fillRect b="-10843"/>
                </a:stretch>
              </a:blipFill>
            </p:spPr>
            <p:txBody>
              <a:bodyPr/>
              <a:lstStyle/>
              <a:p>
                <a:r>
                  <a:rPr lang="zh-CN" altLang="en-US">
                    <a:noFill/>
                  </a:rPr>
                  <a:t> </a:t>
                </a:r>
              </a:p>
            </p:txBody>
          </p:sp>
        </mc:Fallback>
      </mc:AlternateContent>
      <p:sp>
        <p:nvSpPr>
          <p:cNvPr id="5" name="箭头: 右 4">
            <a:extLst>
              <a:ext uri="{FF2B5EF4-FFF2-40B4-BE49-F238E27FC236}">
                <a16:creationId xmlns:a16="http://schemas.microsoft.com/office/drawing/2014/main" id="{072FE10D-5532-45AB-9648-AD03A979FEAF}"/>
              </a:ext>
            </a:extLst>
          </p:cNvPr>
          <p:cNvSpPr/>
          <p:nvPr/>
        </p:nvSpPr>
        <p:spPr>
          <a:xfrm>
            <a:off x="6777877" y="1907503"/>
            <a:ext cx="961534" cy="509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4BEDA1A-04A7-4D78-9E01-3E76C4ACF5A9}"/>
              </a:ext>
            </a:extLst>
          </p:cNvPr>
          <p:cNvPicPr>
            <a:picLocks noChangeAspect="1"/>
          </p:cNvPicPr>
          <p:nvPr/>
        </p:nvPicPr>
        <p:blipFill>
          <a:blip r:embed="rId5"/>
          <a:stretch>
            <a:fillRect/>
          </a:stretch>
        </p:blipFill>
        <p:spPr>
          <a:xfrm>
            <a:off x="8212071" y="1549415"/>
            <a:ext cx="1922396" cy="1325563"/>
          </a:xfrm>
          <a:prstGeom prst="rect">
            <a:avLst/>
          </a:prstGeom>
        </p:spPr>
      </p:pic>
    </p:spTree>
    <p:extLst>
      <p:ext uri="{BB962C8B-B14F-4D97-AF65-F5344CB8AC3E}">
        <p14:creationId xmlns:p14="http://schemas.microsoft.com/office/powerpoint/2010/main" val="65598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1704D-3616-0872-7DA7-69E71B6FE95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A812694-239A-D809-A108-CEA42B55BC13}"/>
                  </a:ext>
                </a:extLst>
              </p:cNvPr>
              <p:cNvSpPr>
                <a:spLocks noGrp="1"/>
              </p:cNvSpPr>
              <p:nvPr>
                <p:ph type="title"/>
              </p:nvPr>
            </p:nvSpPr>
            <p:spPr>
              <a:xfrm>
                <a:off x="838201" y="431680"/>
                <a:ext cx="10515600" cy="1325563"/>
              </a:xfrm>
            </p:spPr>
            <p:txBody>
              <a:bodyPr/>
              <a:lstStyle/>
              <a:p>
                <a:r>
                  <a:rPr lang="en-US" dirty="0">
                    <a:solidFill>
                      <a:srgbClr val="C00000"/>
                    </a:solidFill>
                  </a:rPr>
                  <a:t>Application: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𝑝</m:t>
                        </m:r>
                      </m:sub>
                    </m:sSub>
                  </m:oMath>
                </a14:m>
                <a:r>
                  <a:rPr lang="en-US" dirty="0"/>
                  <a:t> </a:t>
                </a:r>
                <a:r>
                  <a:rPr lang="en-US" dirty="0">
                    <a:solidFill>
                      <a:srgbClr val="C00000"/>
                    </a:solidFill>
                  </a:rPr>
                  <a:t>Norm Estimation,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∈[1,2]</m:t>
                    </m:r>
                  </m:oMath>
                </a14:m>
                <a:endParaRPr lang="en-US" dirty="0">
                  <a:solidFill>
                    <a:srgbClr val="C00000"/>
                  </a:solidFill>
                </a:endParaRPr>
              </a:p>
            </p:txBody>
          </p:sp>
        </mc:Choice>
        <mc:Fallback xmlns="">
          <p:sp>
            <p:nvSpPr>
              <p:cNvPr id="2" name="Title 1">
                <a:extLst>
                  <a:ext uri="{FF2B5EF4-FFF2-40B4-BE49-F238E27FC236}">
                    <a16:creationId xmlns:a16="http://schemas.microsoft.com/office/drawing/2014/main" id="{FA812694-239A-D809-A108-CEA42B55BC13}"/>
                  </a:ext>
                </a:extLst>
              </p:cNvPr>
              <p:cNvSpPr>
                <a:spLocks noGrp="1" noRot="1" noChangeAspect="1" noMove="1" noResize="1" noEditPoints="1" noAdjustHandles="1" noChangeArrowheads="1" noChangeShapeType="1" noTextEdit="1"/>
              </p:cNvSpPr>
              <p:nvPr>
                <p:ph type="title"/>
              </p:nvPr>
            </p:nvSpPr>
            <p:spPr>
              <a:xfrm>
                <a:off x="838201" y="431680"/>
                <a:ext cx="10515600" cy="1325563"/>
              </a:xfrm>
              <a:blipFill>
                <a:blip r:embed="rId3"/>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3288B1A7-3CB2-E017-DF58-3039DA195FD7}"/>
                  </a:ext>
                </a:extLst>
              </p:cNvPr>
              <p:cNvSpPr>
                <a:spLocks noGrp="1"/>
              </p:cNvSpPr>
              <p:nvPr>
                <p:ph idx="1"/>
              </p:nvPr>
            </p:nvSpPr>
            <p:spPr>
              <a:xfrm>
                <a:off x="838199" y="1825624"/>
                <a:ext cx="10363202" cy="4760913"/>
              </a:xfrm>
            </p:spPr>
            <p:txBody>
              <a:bodyPr>
                <a:normAutofit/>
              </a:bodyPr>
              <a:lstStyle/>
              <a:p>
                <a:pPr>
                  <a:buClr>
                    <a:schemeClr val="tx1"/>
                  </a:buClr>
                </a:pPr>
                <a:r>
                  <a:rPr lang="en-US" sz="3200" dirty="0"/>
                  <a:t>With high probability,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1</m:t>
                                </m:r>
                              </m:sub>
                            </m:sSub>
                          </m:lim>
                        </m:limLow>
                      </m:fName>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𝑓</m:t>
                            </m:r>
                            <m:d>
                              <m:dPr>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i="1">
                                <a:solidFill>
                                  <a:srgbClr val="C00000"/>
                                </a:solidFill>
                                <a:latin typeface="Cambria Math" panose="02040503050406030204" pitchFamily="18" charset="0"/>
                              </a:rPr>
                              <m:t>=1</m:t>
                            </m:r>
                          </m:e>
                        </m:d>
                      </m:e>
                    </m:func>
                  </m:oMath>
                </a14:m>
                <a:r>
                  <a:rPr lang="en-US" sz="3200" dirty="0"/>
                  <a:t> and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b="0" i="1" smtClean="0">
                                    <a:solidFill>
                                      <a:srgbClr val="C00000"/>
                                    </a:solidFill>
                                    <a:latin typeface="Cambria Math" panose="02040503050406030204" pitchFamily="18" charset="0"/>
                                  </a:rPr>
                                  <m:t>2</m:t>
                                </m:r>
                              </m:sub>
                            </m:sSub>
                          </m:lim>
                        </m:limLow>
                      </m:fName>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𝑓</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𝑦</m:t>
                                </m:r>
                              </m:e>
                            </m:d>
                            <m:r>
                              <a:rPr lang="en-US" sz="3200" i="1">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0</m:t>
                            </m:r>
                          </m:e>
                        </m:d>
                      </m:e>
                    </m:func>
                  </m:oMath>
                </a14:m>
                <a:endParaRPr lang="en-US" sz="3200" dirty="0"/>
              </a:p>
              <a:p>
                <a:pPr>
                  <a:buClr>
                    <a:schemeClr val="tx1"/>
                  </a:buClr>
                </a:pPr>
                <a:endParaRPr lang="en-US" sz="3200" dirty="0"/>
              </a:p>
              <a:p>
                <a:pPr>
                  <a:buClr>
                    <a:schemeClr val="tx1"/>
                  </a:buClr>
                </a:pPr>
                <a:r>
                  <a:rPr lang="en-US" sz="3200" dirty="0"/>
                  <a:t>However,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𝑑</m:t>
                        </m:r>
                      </m:e>
                      <m:sub>
                        <m:r>
                          <a:rPr lang="en-US" sz="3200" i="1">
                            <a:solidFill>
                              <a:srgbClr val="C00000"/>
                            </a:solidFill>
                            <a:latin typeface="Cambria Math" panose="02040503050406030204" pitchFamily="18" charset="0"/>
                          </a:rPr>
                          <m:t>𝑇𝑉</m:t>
                        </m:r>
                      </m:sub>
                    </m:sSub>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𝐴𝑦</m:t>
                        </m:r>
                      </m:e>
                    </m:d>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𝛿</m:t>
                    </m:r>
                  </m:oMath>
                </a14:m>
                <a:r>
                  <a:rPr lang="en-US" sz="3200" dirty="0"/>
                  <a:t> unless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has sketching dimension </a:t>
                </a:r>
                <a14:m>
                  <m:oMath xmlns:m="http://schemas.openxmlformats.org/officeDocument/2006/math">
                    <m:r>
                      <m:rPr>
                        <m:sty m:val="p"/>
                      </m:rPr>
                      <a:rPr lang="en-US" sz="3200" b="0" i="0" smtClean="0">
                        <a:solidFill>
                          <a:srgbClr val="C00000"/>
                        </a:solidFill>
                        <a:latin typeface="Cambria Math" panose="02040503050406030204" pitchFamily="18" charset="0"/>
                      </a:rPr>
                      <m:t>Ω</m:t>
                    </m:r>
                    <m:d>
                      <m:dPr>
                        <m:ctrlPr>
                          <a:rPr lang="en-US" sz="3200" b="0" i="1" smtClean="0">
                            <a:solidFill>
                              <a:srgbClr val="C00000"/>
                            </a:solidFill>
                            <a:latin typeface="Cambria Math" panose="02040503050406030204" pitchFamily="18" charset="0"/>
                          </a:rPr>
                        </m:ctrlPr>
                      </m:dPr>
                      <m:e>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den>
                        </m:f>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𝛿</m:t>
                                </m:r>
                              </m:den>
                            </m:f>
                          </m:e>
                        </m:func>
                      </m:e>
                    </m:d>
                  </m:oMath>
                </a14:m>
                <a:endParaRPr lang="en-US" sz="3200" dirty="0"/>
              </a:p>
              <a:p>
                <a:pPr>
                  <a:buClr>
                    <a:schemeClr val="tx1"/>
                  </a:buClr>
                </a:pPr>
                <a:endParaRPr lang="en-US" sz="3200" dirty="0"/>
              </a:p>
              <a:p>
                <a:pPr>
                  <a:buClr>
                    <a:schemeClr val="tx1"/>
                  </a:buClr>
                </a:pPr>
                <a:r>
                  <a:rPr lang="en-US" sz="3200" dirty="0"/>
                  <a:t>Our technique recovers the same bound for integer sketches</a:t>
                </a:r>
              </a:p>
              <a:p>
                <a:pPr>
                  <a:buClr>
                    <a:schemeClr val="tx1"/>
                  </a:buClr>
                </a:pPr>
                <a:endParaRPr lang="en-US" sz="3200" dirty="0"/>
              </a:p>
              <a:p>
                <a:pPr>
                  <a:buClr>
                    <a:schemeClr val="tx1"/>
                  </a:buClr>
                </a:pPr>
                <a:endParaRPr lang="en-US" sz="3200" dirty="0"/>
              </a:p>
            </p:txBody>
          </p:sp>
        </mc:Choice>
        <mc:Fallback>
          <p:sp>
            <p:nvSpPr>
              <p:cNvPr id="8" name="Content Placeholder 2">
                <a:extLst>
                  <a:ext uri="{FF2B5EF4-FFF2-40B4-BE49-F238E27FC236}">
                    <a16:creationId xmlns:a16="http://schemas.microsoft.com/office/drawing/2014/main" id="{3288B1A7-3CB2-E017-DF58-3039DA195FD7}"/>
                  </a:ext>
                </a:extLst>
              </p:cNvPr>
              <p:cNvSpPr>
                <a:spLocks noGrp="1" noRot="1" noChangeAspect="1" noMove="1" noResize="1" noEditPoints="1" noAdjustHandles="1" noChangeArrowheads="1" noChangeShapeType="1" noTextEdit="1"/>
              </p:cNvSpPr>
              <p:nvPr>
                <p:ph idx="1"/>
              </p:nvPr>
            </p:nvSpPr>
            <p:spPr>
              <a:xfrm>
                <a:off x="838199" y="1825624"/>
                <a:ext cx="10363202" cy="4760913"/>
              </a:xfrm>
              <a:blipFill>
                <a:blip r:embed="rId4"/>
                <a:stretch>
                  <a:fillRect l="-1293" t="-2561"/>
                </a:stretch>
              </a:blipFill>
            </p:spPr>
            <p:txBody>
              <a:bodyPr/>
              <a:lstStyle/>
              <a:p>
                <a:r>
                  <a:rPr lang="en-US">
                    <a:noFill/>
                  </a:rPr>
                  <a:t> </a:t>
                </a:r>
              </a:p>
            </p:txBody>
          </p:sp>
        </mc:Fallback>
      </mc:AlternateContent>
    </p:spTree>
    <p:extLst>
      <p:ext uri="{BB962C8B-B14F-4D97-AF65-F5344CB8AC3E}">
        <p14:creationId xmlns:p14="http://schemas.microsoft.com/office/powerpoint/2010/main" val="296096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0C3E3-B6E8-1B6A-9997-89FB548A961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28CF873-4699-4519-86E0-80E0DC7652BB}"/>
                  </a:ext>
                </a:extLst>
              </p:cNvPr>
              <p:cNvSpPr>
                <a:spLocks noGrp="1"/>
              </p:cNvSpPr>
              <p:nvPr>
                <p:ph type="title"/>
              </p:nvPr>
            </p:nvSpPr>
            <p:spPr>
              <a:xfrm>
                <a:off x="838201" y="431680"/>
                <a:ext cx="10515600" cy="1325563"/>
              </a:xfrm>
            </p:spPr>
            <p:txBody>
              <a:bodyPr>
                <a:normAutofit/>
              </a:bodyPr>
              <a:lstStyle/>
              <a:p>
                <a:r>
                  <a:rPr lang="en-US" dirty="0">
                    <a:solidFill>
                      <a:srgbClr val="C00000"/>
                    </a:solidFill>
                  </a:rPr>
                  <a:t>Application: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𝑝</m:t>
                        </m:r>
                      </m:sub>
                    </m:sSub>
                  </m:oMath>
                </a14:m>
                <a:r>
                  <a:rPr lang="en-US" dirty="0"/>
                  <a:t> </a:t>
                </a:r>
                <a:r>
                  <a:rPr lang="en-US" dirty="0">
                    <a:solidFill>
                      <a:srgbClr val="C00000"/>
                    </a:solidFill>
                  </a:rPr>
                  <a:t>Norm Estimation,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solidFill>
                    <a:srgbClr val="C00000"/>
                  </a:solidFill>
                </a:endParaRPr>
              </a:p>
            </p:txBody>
          </p:sp>
        </mc:Choice>
        <mc:Fallback xmlns="">
          <p:sp>
            <p:nvSpPr>
              <p:cNvPr id="2" name="Title 1">
                <a:extLst>
                  <a:ext uri="{FF2B5EF4-FFF2-40B4-BE49-F238E27FC236}">
                    <a16:creationId xmlns:a16="http://schemas.microsoft.com/office/drawing/2014/main" id="{228CF873-4699-4519-86E0-80E0DC7652BB}"/>
                  </a:ext>
                </a:extLst>
              </p:cNvPr>
              <p:cNvSpPr>
                <a:spLocks noGrp="1" noRot="1" noChangeAspect="1" noMove="1" noResize="1" noEditPoints="1" noAdjustHandles="1" noChangeArrowheads="1" noChangeShapeType="1" noTextEdit="1"/>
              </p:cNvSpPr>
              <p:nvPr>
                <p:ph type="title"/>
              </p:nvPr>
            </p:nvSpPr>
            <p:spPr>
              <a:xfrm>
                <a:off x="838201" y="431680"/>
                <a:ext cx="10515600" cy="1325563"/>
              </a:xfrm>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D08BDBD-8C93-43E9-62D5-64AD90BE6E44}"/>
                  </a:ext>
                </a:extLst>
              </p:cNvPr>
              <p:cNvSpPr>
                <a:spLocks noGrp="1"/>
              </p:cNvSpPr>
              <p:nvPr>
                <p:ph idx="1"/>
              </p:nvPr>
            </p:nvSpPr>
            <p:spPr>
              <a:xfrm>
                <a:off x="838199" y="1825624"/>
                <a:ext cx="10363202" cy="4760913"/>
              </a:xfrm>
            </p:spPr>
            <p:txBody>
              <a:bodyPr>
                <a:normAutofit/>
              </a:bodyPr>
              <a:lstStyle/>
              <a:p>
                <a:pPr>
                  <a:buClr>
                    <a:schemeClr val="tx1"/>
                  </a:buClr>
                </a:pP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𝒟</m:t>
                        </m:r>
                      </m:e>
                      <m:sub>
                        <m:r>
                          <a:rPr lang="en-US" sz="3200" i="1">
                            <a:solidFill>
                              <a:srgbClr val="C00000"/>
                            </a:solidFill>
                            <a:latin typeface="Cambria Math" panose="02040503050406030204" pitchFamily="18" charset="0"/>
                          </a:rPr>
                          <m:t>1</m:t>
                        </m:r>
                      </m:sub>
                    </m:sSub>
                    <m:r>
                      <a:rPr lang="en-US" sz="3200" b="0" i="0" smtClean="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endParaRPr lang="en-US" sz="3200" dirty="0"/>
              </a:p>
              <a:p>
                <a:pPr>
                  <a:buClr>
                    <a:schemeClr val="tx1"/>
                  </a:buClr>
                </a:pP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2</m:t>
                        </m:r>
                      </m:sub>
                    </m:sSub>
                    <m:r>
                      <a:rPr lang="en-US" sz="320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e>
                    </m:d>
                    <m:r>
                      <a:rPr lang="en-US" sz="3200" b="0" i="1" smtClean="0">
                        <a:solidFill>
                          <a:srgbClr val="C00000"/>
                        </a:solidFill>
                        <a:latin typeface="Cambria Math" panose="02040503050406030204" pitchFamily="18" charset="0"/>
                      </a:rPr>
                      <m:t>+</m:t>
                    </m:r>
                    <m:nary>
                      <m:naryPr>
                        <m:chr m:val="∑"/>
                        <m:supHide m:val="on"/>
                        <m:ctrlPr>
                          <a:rPr lang="en-US" sz="3200" b="0" i="1" smtClean="0">
                            <a:solidFill>
                              <a:srgbClr val="C00000"/>
                            </a:solidFill>
                            <a:latin typeface="Cambria Math" panose="02040503050406030204" pitchFamily="18" charset="0"/>
                          </a:rPr>
                        </m:ctrlPr>
                      </m:naryPr>
                      <m:sub>
                        <m: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𝑇</m:t>
                        </m:r>
                        <m:r>
                          <a:rPr lang="en-US" sz="3200" b="0" i="1" smtClean="0">
                            <a:solidFill>
                              <a:srgbClr val="C00000"/>
                            </a:solidFill>
                            <a:latin typeface="Cambria Math" panose="02040503050406030204" pitchFamily="18" charset="0"/>
                          </a:rPr>
                          <m:t>]</m:t>
                        </m:r>
                      </m:sub>
                      <m:sup/>
                      <m:e>
                        <m:r>
                          <m:rPr>
                            <m:sty m:val="p"/>
                          </m:rPr>
                          <a:rPr lang="en-US" sz="3200" b="0" i="0" smtClean="0">
                            <a:solidFill>
                              <a:srgbClr val="C00000"/>
                            </a:solidFill>
                            <a:latin typeface="Cambria Math" panose="02040503050406030204" pitchFamily="18" charset="0"/>
                          </a:rPr>
                          <m:t>Θ</m:t>
                        </m:r>
                        <m:d>
                          <m:dPr>
                            <m:ctrlPr>
                              <a:rPr lang="en-US" sz="3200" b="0" i="1" smtClean="0">
                                <a:solidFill>
                                  <a:srgbClr val="C00000"/>
                                </a:solidFill>
                                <a:latin typeface="Cambria Math" panose="02040503050406030204" pitchFamily="18" charset="0"/>
                              </a:rPr>
                            </m:ctrlPr>
                          </m:dPr>
                          <m:e>
                            <m:f>
                              <m:fPr>
                                <m:ctrlPr>
                                  <a:rPr lang="en-US" sz="3200" b="0" i="1" smtClean="0">
                                    <a:solidFill>
                                      <a:srgbClr val="C00000"/>
                                    </a:solidFill>
                                    <a:latin typeface="Cambria Math" panose="02040503050406030204" pitchFamily="18" charset="0"/>
                                  </a:rPr>
                                </m:ctrlPr>
                              </m:fPr>
                              <m:num>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𝑝</m:t>
                                    </m:r>
                                  </m:sup>
                                </m:sSup>
                                <m:r>
                                  <a:rPr lang="en-US" sz="3200" b="0" i="1" smtClean="0">
                                    <a:solidFill>
                                      <a:srgbClr val="C00000"/>
                                    </a:solidFill>
                                    <a:latin typeface="Cambria Math" panose="02040503050406030204" pitchFamily="18" charset="0"/>
                                  </a:rPr>
                                  <m:t>𝑁</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𝑛</m:t>
                                    </m:r>
                                  </m:e>
                                  <m:sup>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𝑝</m:t>
                                    </m:r>
                                  </m:sup>
                                </m:sSup>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𝑡</m:t>
                                    </m:r>
                                  </m:e>
                                  <m:sup>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𝑝</m:t>
                                    </m:r>
                                  </m:sup>
                                </m:sSup>
                              </m:den>
                            </m:f>
                          </m:e>
                        </m:d>
                      </m:e>
                    </m:nary>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𝑖</m:t>
                        </m:r>
                      </m:sub>
                    </m:sSub>
                  </m:oMath>
                </a14:m>
                <a:r>
                  <a:rPr lang="en-US" sz="3200" dirty="0"/>
                  <a:t>, where </a:t>
                </a:r>
                <a14:m>
                  <m:oMath xmlns:m="http://schemas.openxmlformats.org/officeDocument/2006/math">
                    <m:r>
                      <a:rPr lang="en-US" sz="3200" b="0" i="1" smtClean="0">
                        <a:solidFill>
                          <a:srgbClr val="C00000"/>
                        </a:solidFill>
                        <a:latin typeface="Cambria Math" panose="02040503050406030204" pitchFamily="18" charset="0"/>
                      </a:rPr>
                      <m:t>𝑇</m:t>
                    </m:r>
                  </m:oMath>
                </a14:m>
                <a:r>
                  <a:rPr lang="en-US" sz="3200" dirty="0"/>
                  <a:t> is a random set of </a:t>
                </a:r>
                <a14:m>
                  <m:oMath xmlns:m="http://schemas.openxmlformats.org/officeDocument/2006/math">
                    <m:r>
                      <a:rPr lang="en-US" sz="3200" b="0" i="1" smtClean="0">
                        <a:solidFill>
                          <a:srgbClr val="C00000"/>
                        </a:solidFill>
                        <a:latin typeface="Cambria Math" panose="02040503050406030204" pitchFamily="18" charset="0"/>
                      </a:rPr>
                      <m:t>𝑂</m:t>
                    </m:r>
                    <m:d>
                      <m:dPr>
                        <m:ctrlPr>
                          <a:rPr lang="en-US" sz="3200" b="0" i="1" smtClean="0">
                            <a:solidFill>
                              <a:srgbClr val="C00000"/>
                            </a:solidFill>
                            <a:latin typeface="Cambria Math" panose="02040503050406030204" pitchFamily="18" charset="0"/>
                          </a:rPr>
                        </m:ctrlPr>
                      </m:dPr>
                      <m:e>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𝛿</m:t>
                                </m:r>
                              </m:den>
                            </m:f>
                          </m:e>
                        </m:func>
                      </m:e>
                    </m:d>
                  </m:oMath>
                </a14:m>
                <a:r>
                  <a:rPr lang="en-US" sz="3200" dirty="0"/>
                  <a:t> coordinates of </a:t>
                </a:r>
                <a14:m>
                  <m:oMath xmlns:m="http://schemas.openxmlformats.org/officeDocument/2006/math">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endParaRPr lang="en-US" sz="3200" dirty="0"/>
              </a:p>
              <a:p>
                <a:pPr>
                  <a:buClr>
                    <a:schemeClr val="tx1"/>
                  </a:buClr>
                </a:pPr>
                <a:endParaRPr lang="en-US" sz="3200" dirty="0"/>
              </a:p>
              <a:p>
                <a:pPr>
                  <a:buClr>
                    <a:schemeClr val="tx1"/>
                  </a:buClr>
                </a:pPr>
                <a:r>
                  <a:rPr lang="en-US" sz="3200" dirty="0"/>
                  <a:t>With high probability,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𝒟</m:t>
                                </m:r>
                              </m:e>
                              <m:sub>
                                <m:r>
                                  <a:rPr lang="en-US" sz="3200" i="1">
                                    <a:solidFill>
                                      <a:srgbClr val="C00000"/>
                                    </a:solidFill>
                                    <a:latin typeface="Cambria Math" panose="02040503050406030204" pitchFamily="18" charset="0"/>
                                  </a:rPr>
                                  <m:t>1</m:t>
                                </m:r>
                              </m:sub>
                            </m:sSub>
                          </m:lim>
                        </m:limLow>
                      </m:fName>
                      <m:e>
                        <m:d>
                          <m:dPr>
                            <m:begChr m:val="["/>
                            <m:endChr m:val="]"/>
                            <m:ctrlPr>
                              <a:rPr lang="en-US" sz="3200" i="1">
                                <a:solidFill>
                                  <a:srgbClr val="C00000"/>
                                </a:solidFill>
                                <a:latin typeface="Cambria Math" panose="02040503050406030204" pitchFamily="18" charset="0"/>
                              </a:rPr>
                            </m:ctrlPr>
                          </m:dPr>
                          <m:e>
                            <m:sSub>
                              <m:sSubPr>
                                <m:ctrlPr>
                                  <a:rPr lang="en-US" sz="3200" b="0" i="1" smtClean="0">
                                    <a:solidFill>
                                      <a:srgbClr val="C00000"/>
                                    </a:solidFill>
                                    <a:latin typeface="Cambria Math" panose="02040503050406030204" pitchFamily="18" charset="0"/>
                                  </a:rPr>
                                </m:ctrlPr>
                              </m:sSubPr>
                              <m:e>
                                <m:d>
                                  <m:dPr>
                                    <m:begChr m:val="‖"/>
                                    <m:endChr m:val="‖"/>
                                    <m:ctrlPr>
                                      <a:rPr lang="en-US" sz="320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1+2</m:t>
                                </m:r>
                                <m:r>
                                  <a:rPr lang="en-US" sz="3200" b="0" i="1" smtClean="0">
                                    <a:solidFill>
                                      <a:srgbClr val="C00000"/>
                                    </a:solidFill>
                                    <a:latin typeface="Cambria Math" panose="02040503050406030204" pitchFamily="18" charset="0"/>
                                  </a:rPr>
                                  <m:t>𝜀</m:t>
                                </m:r>
                              </m:e>
                            </m:d>
                            <m:r>
                              <a:rPr lang="en-US" sz="3200" b="0" i="1" smtClean="0">
                                <a:solidFill>
                                  <a:srgbClr val="C00000"/>
                                </a:solidFill>
                                <a:latin typeface="Cambria Math" panose="02040503050406030204" pitchFamily="18" charset="0"/>
                              </a:rPr>
                              <m:t>𝑁</m:t>
                            </m:r>
                            <m:r>
                              <a:rPr lang="en-US" sz="3200" b="0" i="1" smtClean="0">
                                <a:solidFill>
                                  <a:srgbClr val="C00000"/>
                                </a:solidFill>
                                <a:latin typeface="Cambria Math" panose="02040503050406030204" pitchFamily="18" charset="0"/>
                              </a:rPr>
                              <m:t>𝛽</m:t>
                            </m:r>
                          </m:e>
                        </m:d>
                      </m:e>
                    </m:func>
                  </m:oMath>
                </a14:m>
                <a:r>
                  <a:rPr lang="en-US" sz="3200" dirty="0"/>
                  <a:t> and</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𝒟</m:t>
                                </m:r>
                              </m:e>
                              <m:sub>
                                <m:r>
                                  <a:rPr lang="en-US" sz="3200" i="1">
                                    <a:solidFill>
                                      <a:srgbClr val="C00000"/>
                                    </a:solidFill>
                                    <a:latin typeface="Cambria Math" panose="02040503050406030204" pitchFamily="18" charset="0"/>
                                  </a:rPr>
                                  <m:t>2</m:t>
                                </m:r>
                              </m:sub>
                            </m:sSub>
                          </m:lim>
                        </m:limLow>
                      </m:fName>
                      <m:e>
                        <m:d>
                          <m:dPr>
                            <m:begChr m:val="["/>
                            <m:endChr m:val="]"/>
                            <m:ctrlPr>
                              <a:rPr lang="en-US" sz="3200" i="1">
                                <a:solidFill>
                                  <a:srgbClr val="C00000"/>
                                </a:solidFill>
                                <a:latin typeface="Cambria Math" panose="02040503050406030204" pitchFamily="18" charset="0"/>
                              </a:rPr>
                            </m:ctrlPr>
                          </m:dPr>
                          <m:e>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𝑦</m:t>
                                    </m:r>
                                  </m:e>
                                </m:d>
                              </m:e>
                              <m:sub>
                                <m:r>
                                  <a:rPr lang="en-US" sz="3200" i="1">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4</m:t>
                                </m:r>
                                <m:r>
                                  <a:rPr lang="en-US" sz="3200" i="1">
                                    <a:solidFill>
                                      <a:srgbClr val="C00000"/>
                                    </a:solidFill>
                                    <a:latin typeface="Cambria Math" panose="02040503050406030204" pitchFamily="18" charset="0"/>
                                  </a:rPr>
                                  <m:t>𝜀</m:t>
                                </m:r>
                              </m:e>
                            </m:d>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𝛽</m:t>
                            </m:r>
                          </m:e>
                        </m:d>
                      </m:e>
                    </m:func>
                  </m:oMath>
                </a14:m>
                <a:endParaRPr lang="en-US" sz="3200" dirty="0"/>
              </a:p>
            </p:txBody>
          </p:sp>
        </mc:Choice>
        <mc:Fallback xmlns="">
          <p:sp>
            <p:nvSpPr>
              <p:cNvPr id="8" name="Content Placeholder 2">
                <a:extLst>
                  <a:ext uri="{FF2B5EF4-FFF2-40B4-BE49-F238E27FC236}">
                    <a16:creationId xmlns:a16="http://schemas.microsoft.com/office/drawing/2014/main" id="{DD08BDBD-8C93-43E9-62D5-64AD90BE6E44}"/>
                  </a:ext>
                </a:extLst>
              </p:cNvPr>
              <p:cNvSpPr>
                <a:spLocks noGrp="1" noRot="1" noChangeAspect="1" noMove="1" noResize="1" noEditPoints="1" noAdjustHandles="1" noChangeArrowheads="1" noChangeShapeType="1" noTextEdit="1"/>
              </p:cNvSpPr>
              <p:nvPr>
                <p:ph idx="1"/>
              </p:nvPr>
            </p:nvSpPr>
            <p:spPr>
              <a:xfrm>
                <a:off x="838199" y="1825624"/>
                <a:ext cx="10363202" cy="4760913"/>
              </a:xfrm>
              <a:blipFill>
                <a:blip r:embed="rId4"/>
                <a:stretch>
                  <a:fillRect l="-1293"/>
                </a:stretch>
              </a:blipFill>
            </p:spPr>
            <p:txBody>
              <a:bodyPr/>
              <a:lstStyle/>
              <a:p>
                <a:r>
                  <a:rPr lang="en-US">
                    <a:noFill/>
                  </a:rPr>
                  <a:t> </a:t>
                </a:r>
              </a:p>
            </p:txBody>
          </p:sp>
        </mc:Fallback>
      </mc:AlternateContent>
    </p:spTree>
    <p:extLst>
      <p:ext uri="{BB962C8B-B14F-4D97-AF65-F5344CB8AC3E}">
        <p14:creationId xmlns:p14="http://schemas.microsoft.com/office/powerpoint/2010/main" val="284092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58679-F4D9-EC61-3968-A9359F74680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DB0F7D4-19C9-74CB-B135-B38BDA06967B}"/>
                  </a:ext>
                </a:extLst>
              </p:cNvPr>
              <p:cNvSpPr>
                <a:spLocks noGrp="1"/>
              </p:cNvSpPr>
              <p:nvPr>
                <p:ph type="title"/>
              </p:nvPr>
            </p:nvSpPr>
            <p:spPr>
              <a:xfrm>
                <a:off x="838201" y="431680"/>
                <a:ext cx="10515600" cy="1325563"/>
              </a:xfrm>
            </p:spPr>
            <p:txBody>
              <a:bodyPr/>
              <a:lstStyle/>
              <a:p>
                <a:r>
                  <a:rPr lang="en-US" dirty="0">
                    <a:solidFill>
                      <a:srgbClr val="C00000"/>
                    </a:solidFill>
                  </a:rPr>
                  <a:t>Application: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𝑝</m:t>
                        </m:r>
                      </m:sub>
                    </m:sSub>
                  </m:oMath>
                </a14:m>
                <a:r>
                  <a:rPr lang="en-US" dirty="0"/>
                  <a:t> </a:t>
                </a:r>
                <a:r>
                  <a:rPr lang="en-US" dirty="0">
                    <a:solidFill>
                      <a:srgbClr val="C00000"/>
                    </a:solidFill>
                  </a:rPr>
                  <a:t>Norm Estimation, </a:t>
                </a:r>
                <a14:m>
                  <m:oMath xmlns:m="http://schemas.openxmlformats.org/officeDocument/2006/math">
                    <m:r>
                      <a:rPr lang="en-US" i="1">
                        <a:solidFill>
                          <a:srgbClr val="C00000"/>
                        </a:solidFill>
                        <a:latin typeface="Cambria Math" panose="02040503050406030204" pitchFamily="18" charset="0"/>
                      </a:rPr>
                      <m:t>𝑝</m:t>
                    </m:r>
                    <m:r>
                      <a:rPr lang="en-US" i="1">
                        <a:solidFill>
                          <a:srgbClr val="C00000"/>
                        </a:solidFill>
                        <a:latin typeface="Cambria Math" panose="02040503050406030204" pitchFamily="18" charset="0"/>
                      </a:rPr>
                      <m:t>&gt;2</m:t>
                    </m:r>
                  </m:oMath>
                </a14:m>
                <a:endParaRPr lang="en-US" dirty="0">
                  <a:solidFill>
                    <a:srgbClr val="C00000"/>
                  </a:solidFill>
                </a:endParaRPr>
              </a:p>
            </p:txBody>
          </p:sp>
        </mc:Choice>
        <mc:Fallback xmlns="">
          <p:sp>
            <p:nvSpPr>
              <p:cNvPr id="2" name="Title 1">
                <a:extLst>
                  <a:ext uri="{FF2B5EF4-FFF2-40B4-BE49-F238E27FC236}">
                    <a16:creationId xmlns:a16="http://schemas.microsoft.com/office/drawing/2014/main" id="{1DB0F7D4-19C9-74CB-B135-B38BDA06967B}"/>
                  </a:ext>
                </a:extLst>
              </p:cNvPr>
              <p:cNvSpPr>
                <a:spLocks noGrp="1" noRot="1" noChangeAspect="1" noMove="1" noResize="1" noEditPoints="1" noAdjustHandles="1" noChangeArrowheads="1" noChangeShapeType="1" noTextEdit="1"/>
              </p:cNvSpPr>
              <p:nvPr>
                <p:ph type="title"/>
              </p:nvPr>
            </p:nvSpPr>
            <p:spPr>
              <a:xfrm>
                <a:off x="838201" y="431680"/>
                <a:ext cx="10515600" cy="1325563"/>
              </a:xfrm>
              <a:blipFill>
                <a:blip r:embed="rId3"/>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8F285810-E927-A6AD-1321-DE4D37F2D307}"/>
                  </a:ext>
                </a:extLst>
              </p:cNvPr>
              <p:cNvSpPr>
                <a:spLocks noGrp="1"/>
              </p:cNvSpPr>
              <p:nvPr>
                <p:ph idx="1"/>
              </p:nvPr>
            </p:nvSpPr>
            <p:spPr>
              <a:xfrm>
                <a:off x="838199" y="1825624"/>
                <a:ext cx="10363202" cy="4760913"/>
              </a:xfrm>
            </p:spPr>
            <p:txBody>
              <a:bodyPr>
                <a:normAutofit/>
              </a:bodyPr>
              <a:lstStyle/>
              <a:p>
                <a:pPr>
                  <a:buClr>
                    <a:schemeClr val="tx1"/>
                  </a:buClr>
                </a:pPr>
                <a:r>
                  <a:rPr lang="en-US" sz="3200" dirty="0"/>
                  <a:t>With high probability,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𝒟</m:t>
                                </m:r>
                              </m:e>
                              <m:sub>
                                <m:r>
                                  <a:rPr lang="en-US" sz="3200" i="1">
                                    <a:solidFill>
                                      <a:srgbClr val="C00000"/>
                                    </a:solidFill>
                                    <a:latin typeface="Cambria Math" panose="02040503050406030204" pitchFamily="18" charset="0"/>
                                  </a:rPr>
                                  <m:t>1</m:t>
                                </m:r>
                              </m:sub>
                            </m:sSub>
                          </m:lim>
                        </m:limLow>
                      </m:fName>
                      <m:e>
                        <m:d>
                          <m:dPr>
                            <m:begChr m:val="["/>
                            <m:endChr m:val="]"/>
                            <m:ctrlPr>
                              <a:rPr lang="en-US" sz="3200" i="1">
                                <a:solidFill>
                                  <a:srgbClr val="C00000"/>
                                </a:solidFill>
                                <a:latin typeface="Cambria Math" panose="02040503050406030204" pitchFamily="18" charset="0"/>
                              </a:rPr>
                            </m:ctrlPr>
                          </m:dPr>
                          <m:e>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𝑥</m:t>
                                    </m:r>
                                  </m:e>
                                </m:d>
                              </m:e>
                              <m:sub>
                                <m:r>
                                  <a:rPr lang="en-US" sz="3200" i="1">
                                    <a:solidFill>
                                      <a:srgbClr val="C00000"/>
                                    </a:solidFill>
                                    <a:latin typeface="Cambria Math" panose="02040503050406030204" pitchFamily="18" charset="0"/>
                                  </a:rPr>
                                  <m:t>𝑝</m:t>
                                </m:r>
                              </m:sub>
                            </m:sSub>
                            <m:r>
                              <a:rPr lang="en-US" sz="3200" i="1">
                                <a:solidFill>
                                  <a:srgbClr val="C00000"/>
                                </a:solidFill>
                                <a:latin typeface="Cambria Math" panose="02040503050406030204" pitchFamily="18" charset="0"/>
                              </a:rPr>
                              <m:t>≤</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1+2</m:t>
                                </m:r>
                                <m:r>
                                  <a:rPr lang="en-US" sz="3200" i="1">
                                    <a:solidFill>
                                      <a:srgbClr val="C00000"/>
                                    </a:solidFill>
                                    <a:latin typeface="Cambria Math" panose="02040503050406030204" pitchFamily="18" charset="0"/>
                                  </a:rPr>
                                  <m:t>𝜀</m:t>
                                </m:r>
                              </m:e>
                            </m:d>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𝛽</m:t>
                            </m:r>
                          </m:e>
                        </m:d>
                      </m:e>
                    </m:func>
                  </m:oMath>
                </a14:m>
                <a:r>
                  <a:rPr lang="en-US" sz="3200" dirty="0"/>
                  <a:t> and</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𝒟</m:t>
                                </m:r>
                              </m:e>
                              <m:sub>
                                <m:r>
                                  <a:rPr lang="en-US" sz="3200" i="1">
                                    <a:solidFill>
                                      <a:srgbClr val="C00000"/>
                                    </a:solidFill>
                                    <a:latin typeface="Cambria Math" panose="02040503050406030204" pitchFamily="18" charset="0"/>
                                  </a:rPr>
                                  <m:t>2</m:t>
                                </m:r>
                              </m:sub>
                            </m:sSub>
                          </m:lim>
                        </m:limLow>
                      </m:fName>
                      <m:e>
                        <m:d>
                          <m:dPr>
                            <m:begChr m:val="["/>
                            <m:endChr m:val="]"/>
                            <m:ctrlPr>
                              <a:rPr lang="en-US" sz="3200" i="1">
                                <a:solidFill>
                                  <a:srgbClr val="C00000"/>
                                </a:solidFill>
                                <a:latin typeface="Cambria Math" panose="02040503050406030204" pitchFamily="18" charset="0"/>
                              </a:rPr>
                            </m:ctrlPr>
                          </m:dPr>
                          <m:e>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𝑦</m:t>
                                    </m:r>
                                  </m:e>
                                </m:d>
                              </m:e>
                              <m:sub>
                                <m:r>
                                  <a:rPr lang="en-US" sz="3200" i="1">
                                    <a:solidFill>
                                      <a:srgbClr val="C00000"/>
                                    </a:solidFill>
                                    <a:latin typeface="Cambria Math" panose="02040503050406030204" pitchFamily="18" charset="0"/>
                                  </a:rPr>
                                  <m:t>𝑝</m:t>
                                </m:r>
                              </m:sub>
                            </m:sSub>
                            <m:r>
                              <a:rPr lang="en-US" sz="3200" i="1">
                                <a:solidFill>
                                  <a:srgbClr val="C00000"/>
                                </a:solidFill>
                                <a:latin typeface="Cambria Math" panose="02040503050406030204" pitchFamily="18" charset="0"/>
                              </a:rPr>
                              <m:t>≥</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1+4</m:t>
                                </m:r>
                                <m:r>
                                  <a:rPr lang="en-US" sz="3200" i="1">
                                    <a:solidFill>
                                      <a:srgbClr val="C00000"/>
                                    </a:solidFill>
                                    <a:latin typeface="Cambria Math" panose="02040503050406030204" pitchFamily="18" charset="0"/>
                                  </a:rPr>
                                  <m:t>𝜀</m:t>
                                </m:r>
                              </m:e>
                            </m:d>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𝛽</m:t>
                            </m:r>
                          </m:e>
                        </m:d>
                      </m:e>
                    </m:func>
                  </m:oMath>
                </a14:m>
                <a:endParaRPr lang="en-US" sz="3200" dirty="0"/>
              </a:p>
              <a:p>
                <a:pPr>
                  <a:buClr>
                    <a:schemeClr val="tx1"/>
                  </a:buClr>
                </a:pPr>
                <a:endParaRPr lang="en-US" sz="3200" dirty="0"/>
              </a:p>
              <a:p>
                <a:pPr>
                  <a:buClr>
                    <a:schemeClr val="tx1"/>
                  </a:buClr>
                </a:pPr>
                <a:r>
                  <a:rPr lang="en-US" sz="3200" dirty="0"/>
                  <a:t>However,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𝑑</m:t>
                        </m:r>
                      </m:e>
                      <m:sub>
                        <m:r>
                          <a:rPr lang="en-US" sz="3200" i="1">
                            <a:solidFill>
                              <a:srgbClr val="C00000"/>
                            </a:solidFill>
                            <a:latin typeface="Cambria Math" panose="02040503050406030204" pitchFamily="18" charset="0"/>
                          </a:rPr>
                          <m:t>𝑇𝑉</m:t>
                        </m:r>
                      </m:sub>
                    </m:sSub>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𝐴𝑦</m:t>
                        </m:r>
                      </m:e>
                    </m:d>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𝛿</m:t>
                    </m:r>
                  </m:oMath>
                </a14:m>
                <a:r>
                  <a:rPr lang="en-US" sz="3200" dirty="0"/>
                  <a:t> unless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has sketching dimension </a:t>
                </a:r>
                <a14:m>
                  <m:oMath xmlns:m="http://schemas.openxmlformats.org/officeDocument/2006/math">
                    <m:r>
                      <m:rPr>
                        <m:sty m:val="p"/>
                      </m:rPr>
                      <a:rPr lang="en-US" sz="3200" b="0" i="0" smtClean="0">
                        <a:solidFill>
                          <a:srgbClr val="C00000"/>
                        </a:solidFill>
                        <a:latin typeface="Cambria Math" panose="02040503050406030204" pitchFamily="18" charset="0"/>
                      </a:rPr>
                      <m:t>Ω</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𝑛</m:t>
                            </m:r>
                          </m:e>
                          <m:sup>
                            <m:r>
                              <a:rPr lang="en-US" sz="3200" b="0" i="1" smtClean="0">
                                <a:solidFill>
                                  <a:srgbClr val="C00000"/>
                                </a:solidFill>
                                <a:latin typeface="Cambria Math" panose="02040503050406030204" pitchFamily="18" charset="0"/>
                              </a:rPr>
                              <m:t>1−2/</m:t>
                            </m:r>
                            <m:r>
                              <a:rPr lang="en-US" sz="3200" b="0" i="1" smtClean="0">
                                <a:solidFill>
                                  <a:srgbClr val="C00000"/>
                                </a:solidFill>
                                <a:latin typeface="Cambria Math" panose="02040503050406030204" pitchFamily="18" charset="0"/>
                              </a:rPr>
                              <m:t>𝑝</m:t>
                            </m:r>
                          </m:sup>
                        </m:sSup>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r>
                                  <a:rPr lang="en-US" sz="3200" b="0" i="1" smtClean="0">
                                    <a:solidFill>
                                      <a:srgbClr val="C00000"/>
                                    </a:solidFill>
                                    <a:latin typeface="Cambria Math" panose="02040503050406030204" pitchFamily="18" charset="0"/>
                                  </a:rPr>
                                  <m:t>𝑝</m:t>
                                </m:r>
                              </m:sup>
                            </m:sSup>
                          </m:den>
                        </m:f>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func>
                          <m:funcPr>
                            <m:ctrlPr>
                              <a:rPr lang="en-US" sz="3200" b="0" i="1" smtClean="0">
                                <a:solidFill>
                                  <a:srgbClr val="C00000"/>
                                </a:solidFill>
                                <a:latin typeface="Cambria Math" panose="02040503050406030204" pitchFamily="18" charset="0"/>
                              </a:rPr>
                            </m:ctrlPr>
                          </m:funcPr>
                          <m:fName>
                            <m:sSup>
                              <m:sSupPr>
                                <m:ctrlPr>
                                  <a:rPr lang="en-US" sz="3200" b="0" i="1" smtClean="0">
                                    <a:solidFill>
                                      <a:srgbClr val="C00000"/>
                                    </a:solidFill>
                                    <a:latin typeface="Cambria Math" panose="02040503050406030204" pitchFamily="18" charset="0"/>
                                  </a:rPr>
                                </m:ctrlPr>
                              </m:sSupPr>
                              <m:e>
                                <m:r>
                                  <m:rPr>
                                    <m:sty m:val="p"/>
                                  </m:rPr>
                                  <a:rPr lang="en-US" sz="3200" b="0" i="0" smtClean="0">
                                    <a:solidFill>
                                      <a:srgbClr val="C00000"/>
                                    </a:solidFill>
                                    <a:latin typeface="Cambria Math" panose="02040503050406030204" pitchFamily="18" charset="0"/>
                                  </a:rPr>
                                  <m:t>log</m:t>
                                </m:r>
                              </m:e>
                              <m:sup>
                                <m:r>
                                  <a:rPr lang="en-US" sz="3200" b="0" i="1" smtClean="0">
                                    <a:solidFill>
                                      <a:srgbClr val="C00000"/>
                                    </a:solidFill>
                                    <a:latin typeface="Cambria Math" panose="02040503050406030204" pitchFamily="18" charset="0"/>
                                  </a:rPr>
                                  <m:t>2/</m:t>
                                </m:r>
                                <m:r>
                                  <a:rPr lang="en-US" sz="3200" b="0" i="1" smtClean="0">
                                    <a:solidFill>
                                      <a:srgbClr val="C00000"/>
                                    </a:solidFill>
                                    <a:latin typeface="Cambria Math" panose="02040503050406030204" pitchFamily="18" charset="0"/>
                                  </a:rPr>
                                  <m:t>𝑝</m:t>
                                </m:r>
                              </m:sup>
                            </m:sSup>
                          </m:fName>
                          <m:e>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𝛿</m:t>
                                </m:r>
                              </m:den>
                            </m:f>
                          </m:e>
                        </m:func>
                      </m:e>
                    </m:d>
                  </m:oMath>
                </a14:m>
                <a:endParaRPr lang="en-US" sz="3200" dirty="0"/>
              </a:p>
              <a:p>
                <a:pPr>
                  <a:buClr>
                    <a:schemeClr val="tx1"/>
                  </a:buClr>
                </a:pPr>
                <a:endParaRPr lang="en-US" sz="3200" dirty="0"/>
              </a:p>
              <a:p>
                <a:pPr>
                  <a:buClr>
                    <a:schemeClr val="tx1"/>
                  </a:buClr>
                </a:pPr>
                <a:r>
                  <a:rPr lang="en-US" sz="3200" dirty="0"/>
                  <a:t>Our technique recovers the same bound for integer sketches</a:t>
                </a:r>
              </a:p>
              <a:p>
                <a:pPr>
                  <a:buClr>
                    <a:schemeClr val="tx1"/>
                  </a:buClr>
                </a:pPr>
                <a:endParaRPr lang="en-US" sz="3200" dirty="0"/>
              </a:p>
              <a:p>
                <a:pPr>
                  <a:buClr>
                    <a:schemeClr val="tx1"/>
                  </a:buClr>
                </a:pPr>
                <a:endParaRPr lang="en-US" sz="3200" dirty="0"/>
              </a:p>
            </p:txBody>
          </p:sp>
        </mc:Choice>
        <mc:Fallback>
          <p:sp>
            <p:nvSpPr>
              <p:cNvPr id="8" name="Content Placeholder 2">
                <a:extLst>
                  <a:ext uri="{FF2B5EF4-FFF2-40B4-BE49-F238E27FC236}">
                    <a16:creationId xmlns:a16="http://schemas.microsoft.com/office/drawing/2014/main" id="{8F285810-E927-A6AD-1321-DE4D37F2D307}"/>
                  </a:ext>
                </a:extLst>
              </p:cNvPr>
              <p:cNvSpPr>
                <a:spLocks noGrp="1" noRot="1" noChangeAspect="1" noMove="1" noResize="1" noEditPoints="1" noAdjustHandles="1" noChangeArrowheads="1" noChangeShapeType="1" noTextEdit="1"/>
              </p:cNvSpPr>
              <p:nvPr>
                <p:ph idx="1"/>
              </p:nvPr>
            </p:nvSpPr>
            <p:spPr>
              <a:xfrm>
                <a:off x="838199" y="1825624"/>
                <a:ext cx="10363202" cy="4760913"/>
              </a:xfrm>
              <a:blipFill>
                <a:blip r:embed="rId4"/>
                <a:stretch>
                  <a:fillRect l="-1293" t="-1921" b="-4225"/>
                </a:stretch>
              </a:blipFill>
            </p:spPr>
            <p:txBody>
              <a:bodyPr/>
              <a:lstStyle/>
              <a:p>
                <a:r>
                  <a:rPr lang="en-US">
                    <a:noFill/>
                  </a:rPr>
                  <a:t> </a:t>
                </a:r>
              </a:p>
            </p:txBody>
          </p:sp>
        </mc:Fallback>
      </mc:AlternateContent>
    </p:spTree>
    <p:extLst>
      <p:ext uri="{BB962C8B-B14F-4D97-AF65-F5344CB8AC3E}">
        <p14:creationId xmlns:p14="http://schemas.microsoft.com/office/powerpoint/2010/main" val="2345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dirty="0">
                    <a:solidFill>
                      <a:schemeClr val="tx1"/>
                    </a:solidFill>
                  </a:rPr>
                  <a:t>Linear sketches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𝑝</m:t>
                        </m:r>
                      </m:sub>
                    </m:sSub>
                  </m:oMath>
                </a14:m>
                <a:r>
                  <a:rPr lang="en-US" dirty="0">
                    <a:solidFill>
                      <a:srgbClr val="C00000"/>
                    </a:solidFill>
                  </a:rPr>
                  <a:t> </a:t>
                </a:r>
                <a:r>
                  <a:rPr lang="en-US" dirty="0">
                    <a:solidFill>
                      <a:schemeClr val="tx1"/>
                    </a:solidFill>
                  </a:rPr>
                  <a:t>estimation (</a:t>
                </a:r>
                <a14:m>
                  <m:oMath xmlns:m="http://schemas.openxmlformats.org/officeDocument/2006/math">
                    <m:r>
                      <a:rPr lang="en-US" b="0" i="1" smtClean="0">
                        <a:solidFill>
                          <a:srgbClr val="C00000"/>
                        </a:solidFill>
                        <a:latin typeface="Cambria Math" panose="02040503050406030204" pitchFamily="18" charset="0"/>
                      </a:rPr>
                      <m:t>𝑝</m:t>
                    </m:r>
                  </m:oMath>
                </a14:m>
                <a:r>
                  <a:rPr lang="en-US" dirty="0">
                    <a:solidFill>
                      <a:srgbClr val="C00000"/>
                    </a:solidFill>
                  </a:rPr>
                  <a:t> &gt; </a:t>
                </a:r>
                <a14:m>
                  <m:oMath xmlns:m="http://schemas.openxmlformats.org/officeDocument/2006/math">
                    <m:r>
                      <a:rPr lang="en-US" b="0" i="1" smtClean="0">
                        <a:solidFill>
                          <a:srgbClr val="C00000"/>
                        </a:solidFill>
                        <a:latin typeface="Cambria Math" panose="02040503050406030204" pitchFamily="18" charset="0"/>
                      </a:rPr>
                      <m:t>0</m:t>
                    </m:r>
                  </m:oMath>
                </a14:m>
                <a:r>
                  <a:rPr lang="en-US" dirty="0">
                    <a:solidFill>
                      <a:schemeClr val="tx1"/>
                    </a:solidFill>
                  </a:rPr>
                  <a:t>) are “not robust” to adversarial attacks, </a:t>
                </a:r>
                <a:r>
                  <a:rPr lang="en-US" dirty="0"/>
                  <a:t>require</a:t>
                </a:r>
                <a:r>
                  <a:rPr lang="en-US" dirty="0">
                    <a:solidFill>
                      <a:schemeClr val="tx1"/>
                    </a:solidFill>
                  </a:rPr>
                  <a:t> </a:t>
                </a:r>
                <a14:m>
                  <m:oMath xmlns:m="http://schemas.openxmlformats.org/officeDocument/2006/math">
                    <m:r>
                      <m:rPr>
                        <m:sty m:val="p"/>
                      </m:rPr>
                      <a:rPr lang="en-US" sz="2800" b="0" i="0" smtClean="0">
                        <a:solidFill>
                          <a:srgbClr val="C00000"/>
                        </a:solidFill>
                        <a:latin typeface="Cambria Math" panose="02040503050406030204" pitchFamily="18" charset="0"/>
                      </a:rPr>
                      <m:t>Ω</m:t>
                    </m:r>
                    <m:r>
                      <a:rPr lang="en-US" sz="2800" b="0" i="0"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𝑛</m:t>
                    </m:r>
                    <m:r>
                      <a:rPr lang="en-US" sz="2800" b="0" i="0" smtClean="0">
                        <a:solidFill>
                          <a:srgbClr val="C00000"/>
                        </a:solidFill>
                        <a:latin typeface="Cambria Math" panose="02040503050406030204" pitchFamily="18" charset="0"/>
                      </a:rPr>
                      <m:t>)</m:t>
                    </m:r>
                  </m:oMath>
                </a14:m>
                <a:r>
                  <a:rPr lang="en-US" dirty="0">
                    <a:solidFill>
                      <a:schemeClr val="tx1"/>
                    </a:solidFill>
                  </a:rPr>
                  <a:t> </a:t>
                </a:r>
                <a:r>
                  <a:rPr lang="en-US" dirty="0"/>
                  <a:t>dimension</a:t>
                </a:r>
                <a:r>
                  <a:rPr lang="en-US" dirty="0">
                    <a:solidFill>
                      <a:schemeClr val="tx1"/>
                    </a:solidFill>
                  </a:rPr>
                  <a:t> </a:t>
                </a:r>
                <a:r>
                  <a:rPr lang="en-US" dirty="0">
                    <a:solidFill>
                      <a:srgbClr val="0070C0"/>
                    </a:solidFill>
                  </a:rPr>
                  <a:t>[HW13] </a:t>
                </a:r>
              </a:p>
              <a:p>
                <a:pPr>
                  <a:buClr>
                    <a:schemeClr val="tx1"/>
                  </a:buClr>
                </a:pPr>
                <a:r>
                  <a:rPr lang="en-US" dirty="0"/>
                  <a:t>Approximately learn sketch matrix </a:t>
                </a:r>
                <a14:m>
                  <m:oMath xmlns:m="http://schemas.openxmlformats.org/officeDocument/2006/math">
                    <m:r>
                      <a:rPr lang="en-US" b="0" i="1" smtClean="0">
                        <a:solidFill>
                          <a:srgbClr val="C00000"/>
                        </a:solidFill>
                        <a:latin typeface="Cambria Math" panose="02040503050406030204" pitchFamily="18" charset="0"/>
                      </a:rPr>
                      <m:t>𝐴</m:t>
                    </m:r>
                  </m:oMath>
                </a14:m>
                <a:r>
                  <a:rPr lang="en-US" dirty="0">
                    <a:solidFill>
                      <a:schemeClr val="tx1"/>
                    </a:solidFill>
                  </a:rPr>
                  <a:t>, query something in the kernel of </a:t>
                </a:r>
                <a14:m>
                  <m:oMath xmlns:m="http://schemas.openxmlformats.org/officeDocument/2006/math">
                    <m:r>
                      <a:rPr lang="en-US" b="0" i="1" smtClean="0">
                        <a:solidFill>
                          <a:srgbClr val="C00000"/>
                        </a:solidFill>
                        <a:latin typeface="Cambria Math" panose="02040503050406030204" pitchFamily="18" charset="0"/>
                      </a:rPr>
                      <m:t>𝐴</m:t>
                    </m:r>
                  </m:oMath>
                </a14:m>
                <a:endParaRPr lang="en-US" b="0" dirty="0">
                  <a:solidFill>
                    <a:srgbClr val="C00000"/>
                  </a:solidFill>
                </a:endParaRPr>
              </a:p>
              <a:p>
                <a:pPr>
                  <a:buClr>
                    <a:schemeClr val="tx1"/>
                  </a:buClr>
                </a:pPr>
                <a:r>
                  <a:rPr lang="en-US" dirty="0">
                    <a:solidFill>
                      <a:schemeClr val="tx1"/>
                    </a:solidFill>
                  </a:rPr>
                  <a:t>Iterative process, start with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𝑟</m:t>
                        </m:r>
                      </m:sub>
                    </m:sSub>
                  </m:oMath>
                </a14:m>
                <a:endParaRPr lang="en-US" dirty="0">
                  <a:solidFill>
                    <a:schemeClr val="tx1"/>
                  </a:solidFill>
                </a:endParaRPr>
              </a:p>
              <a:p>
                <a:pPr>
                  <a:buClr>
                    <a:schemeClr val="tx1"/>
                  </a:buClr>
                </a:pPr>
                <a:r>
                  <a:rPr lang="en-US" dirty="0">
                    <a:solidFill>
                      <a:srgbClr val="00B050"/>
                    </a:solidFill>
                  </a:rPr>
                  <a:t>Correlation finding</a:t>
                </a:r>
                <a:r>
                  <a:rPr lang="en-US" dirty="0"/>
                  <a:t>: Find vectors weakly correlated with </a:t>
                </a:r>
                <a14:m>
                  <m:oMath xmlns:m="http://schemas.openxmlformats.org/officeDocument/2006/math">
                    <m:r>
                      <a:rPr lang="en-US" b="0" i="1" smtClean="0">
                        <a:solidFill>
                          <a:srgbClr val="C00000"/>
                        </a:solidFill>
                        <a:latin typeface="Cambria Math" panose="02040503050406030204" pitchFamily="18" charset="0"/>
                      </a:rPr>
                      <m:t>𝐴</m:t>
                    </m:r>
                  </m:oMath>
                </a14:m>
                <a:r>
                  <a:rPr lang="en-US" dirty="0">
                    <a:solidFill>
                      <a:schemeClr val="tx1"/>
                    </a:solidFill>
                  </a:rPr>
                  <a:t> orthogonal to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b>
                    </m:sSub>
                  </m:oMath>
                </a14:m>
                <a:endParaRPr lang="en-US" dirty="0">
                  <a:solidFill>
                    <a:schemeClr val="tx1"/>
                  </a:solidFill>
                </a:endParaRPr>
              </a:p>
              <a:p>
                <a:pPr>
                  <a:buClr>
                    <a:schemeClr val="tx1"/>
                  </a:buClr>
                </a:pPr>
                <a:r>
                  <a:rPr lang="en-US" dirty="0">
                    <a:solidFill>
                      <a:srgbClr val="00B050"/>
                    </a:solidFill>
                  </a:rPr>
                  <a:t>Boosting</a:t>
                </a:r>
                <a:r>
                  <a:rPr lang="en-US" dirty="0"/>
                  <a:t>: Use these vectors to find strongly correlated vector</a:t>
                </a:r>
                <a:r>
                  <a:rPr lang="en-US"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𝑣</m:t>
                    </m:r>
                  </m:oMath>
                </a14:m>
                <a:endParaRPr lang="en-US" dirty="0"/>
              </a:p>
              <a:p>
                <a:pPr>
                  <a:buClr>
                    <a:schemeClr val="tx1"/>
                  </a:buClr>
                </a:pPr>
                <a:r>
                  <a:rPr lang="en-US" dirty="0">
                    <a:solidFill>
                      <a:srgbClr val="00B050"/>
                    </a:solidFill>
                  </a:rPr>
                  <a:t>Progress</a:t>
                </a:r>
                <a:r>
                  <a:rPr lang="en-US" dirty="0">
                    <a:solidFill>
                      <a:schemeClr val="tx1"/>
                    </a:solidFill>
                  </a:rPr>
                  <a:t>: Set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span</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𝑣</m:t>
                    </m:r>
                    <m:r>
                      <a:rPr lang="en-US" b="0" i="1" smtClean="0">
                        <a:solidFill>
                          <a:srgbClr val="C00000"/>
                        </a:solidFill>
                        <a:latin typeface="Cambria Math" panose="02040503050406030204" pitchFamily="18" charset="0"/>
                      </a:rPr>
                      <m:t>)</m:t>
                    </m:r>
                  </m:oMath>
                </a14:m>
                <a:endParaRPr lang="en-US" dirty="0">
                  <a:solidFill>
                    <a:schemeClr val="tx1"/>
                  </a:solidFill>
                </a:endParaRP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071" t="-1961" r="-1131" b="-840"/>
                </a:stretch>
              </a:blipFill>
            </p:spPr>
            <p:txBody>
              <a:bodyPr/>
              <a:lstStyle/>
              <a:p>
                <a:r>
                  <a:rPr lang="en-US">
                    <a:noFill/>
                  </a:rPr>
                  <a:t> </a:t>
                </a:r>
              </a:p>
            </p:txBody>
          </p:sp>
        </mc:Fallback>
      </mc:AlternateContent>
    </p:spTree>
    <p:extLst>
      <p:ext uri="{BB962C8B-B14F-4D97-AF65-F5344CB8AC3E}">
        <p14:creationId xmlns:p14="http://schemas.microsoft.com/office/powerpoint/2010/main" val="242927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89C6-C248-F9F7-5C34-A4B12D7871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0ACE0-A68F-2031-A6CC-213070FAEAC4}"/>
              </a:ext>
            </a:extLst>
          </p:cNvPr>
          <p:cNvSpPr>
            <a:spLocks noGrp="1"/>
          </p:cNvSpPr>
          <p:nvPr>
            <p:ph type="title"/>
          </p:nvPr>
        </p:nvSpPr>
        <p:spPr>
          <a:xfrm>
            <a:off x="838201" y="431680"/>
            <a:ext cx="10515600" cy="1325563"/>
          </a:xfrm>
        </p:spPr>
        <p:txBody>
          <a:bodyPr/>
          <a:lstStyle/>
          <a:p>
            <a:r>
              <a:rPr lang="en-US" dirty="0">
                <a:solidFill>
                  <a:srgbClr val="C00000"/>
                </a:solidFill>
              </a:rPr>
              <a:t>Summary</a:t>
            </a:r>
            <a:endParaRPr lang="en-US" dirty="0"/>
          </a:p>
        </p:txBody>
      </p:sp>
      <p:sp>
        <p:nvSpPr>
          <p:cNvPr id="3" name="Content Placeholder 2">
            <a:extLst>
              <a:ext uri="{FF2B5EF4-FFF2-40B4-BE49-F238E27FC236}">
                <a16:creationId xmlns:a16="http://schemas.microsoft.com/office/drawing/2014/main" id="{35747ACE-69C7-B0C4-B1A9-58B590ECF9E8}"/>
              </a:ext>
            </a:extLst>
          </p:cNvPr>
          <p:cNvSpPr>
            <a:spLocks noGrp="1"/>
          </p:cNvSpPr>
          <p:nvPr>
            <p:ph idx="1"/>
          </p:nvPr>
        </p:nvSpPr>
        <p:spPr>
          <a:xfrm>
            <a:off x="739815" y="1292929"/>
            <a:ext cx="10798969" cy="5822156"/>
          </a:xfrm>
        </p:spPr>
        <p:txBody>
          <a:bodyPr>
            <a:normAutofit/>
          </a:bodyPr>
          <a:lstStyle/>
          <a:p>
            <a:pPr marL="0" indent="0">
              <a:buClr>
                <a:schemeClr val="tx1"/>
              </a:buClr>
              <a:buNone/>
            </a:pPr>
            <a:endParaRPr lang="en-US" sz="3200" dirty="0"/>
          </a:p>
          <a:p>
            <a:pPr>
              <a:buClr>
                <a:schemeClr val="tx1"/>
              </a:buClr>
            </a:pPr>
            <a:r>
              <a:rPr lang="en-US" sz="3200" dirty="0"/>
              <a:t>We give a framework for “lifting” lower bound techniques for linear sketches to integer sketches</a:t>
            </a:r>
          </a:p>
          <a:p>
            <a:pPr>
              <a:buClr>
                <a:schemeClr val="tx1"/>
              </a:buClr>
            </a:pPr>
            <a:endParaRPr lang="en-US" sz="3200" dirty="0"/>
          </a:p>
          <a:p>
            <a:pPr>
              <a:buClr>
                <a:schemeClr val="tx1"/>
              </a:buClr>
            </a:pPr>
            <a:r>
              <a:rPr lang="en-US" sz="3200" dirty="0"/>
              <a:t>Idea is to use discrete Gaussians in place of a continuous Gaussian on “well-behaved” sketches</a:t>
            </a:r>
          </a:p>
          <a:p>
            <a:pPr>
              <a:buClr>
                <a:schemeClr val="tx1"/>
              </a:buClr>
            </a:pPr>
            <a:endParaRPr lang="en-US" sz="3200" dirty="0"/>
          </a:p>
          <a:p>
            <a:pPr>
              <a:buClr>
                <a:schemeClr val="tx1"/>
              </a:buClr>
            </a:pPr>
            <a:r>
              <a:rPr lang="en-US" sz="3200" dirty="0"/>
              <a:t>Can be used to achieve lower bounds for a range of problems, including adversarial robust norm estimation</a:t>
            </a:r>
          </a:p>
        </p:txBody>
      </p:sp>
    </p:spTree>
    <p:extLst>
      <p:ext uri="{BB962C8B-B14F-4D97-AF65-F5344CB8AC3E}">
        <p14:creationId xmlns:p14="http://schemas.microsoft.com/office/powerpoint/2010/main" val="33781562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34D9A-488A-99C7-D623-F0F523976F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17C3A-BA30-FFC9-CE68-D46164EFBEF6}"/>
              </a:ext>
            </a:extLst>
          </p:cNvPr>
          <p:cNvSpPr>
            <a:spLocks noGrp="1"/>
          </p:cNvSpPr>
          <p:nvPr>
            <p:ph type="title"/>
          </p:nvPr>
        </p:nvSpPr>
        <p:spPr>
          <a:xfrm>
            <a:off x="838199" y="362231"/>
            <a:ext cx="10515600" cy="1325563"/>
          </a:xfrm>
        </p:spPr>
        <p:txBody>
          <a:bodyPr/>
          <a:lstStyle/>
          <a:p>
            <a:r>
              <a:rPr lang="en-US" dirty="0">
                <a:solidFill>
                  <a:srgbClr val="C00000"/>
                </a:solidFill>
              </a:rPr>
              <a:t>F</a:t>
            </a:r>
            <a:r>
              <a:rPr lang="en-US" altLang="zh-CN" dirty="0">
                <a:solidFill>
                  <a:srgbClr val="C00000"/>
                </a:solidFill>
              </a:rPr>
              <a:t>uture Directions</a:t>
            </a:r>
            <a:endParaRPr lang="en-US" dirty="0"/>
          </a:p>
        </p:txBody>
      </p:sp>
      <p:sp>
        <p:nvSpPr>
          <p:cNvPr id="3" name="Content Placeholder 2">
            <a:extLst>
              <a:ext uri="{FF2B5EF4-FFF2-40B4-BE49-F238E27FC236}">
                <a16:creationId xmlns:a16="http://schemas.microsoft.com/office/drawing/2014/main" id="{23EEBFAE-7468-D7B6-1F9A-29D0A8FBB43E}"/>
              </a:ext>
            </a:extLst>
          </p:cNvPr>
          <p:cNvSpPr>
            <a:spLocks noGrp="1"/>
          </p:cNvSpPr>
          <p:nvPr>
            <p:ph idx="1"/>
          </p:nvPr>
        </p:nvSpPr>
        <p:spPr>
          <a:xfrm>
            <a:off x="838199" y="841516"/>
            <a:ext cx="10798969" cy="5822156"/>
          </a:xfrm>
        </p:spPr>
        <p:txBody>
          <a:bodyPr>
            <a:normAutofit/>
          </a:bodyPr>
          <a:lstStyle/>
          <a:p>
            <a:pPr marL="0" indent="0">
              <a:buClr>
                <a:schemeClr val="tx1"/>
              </a:buClr>
              <a:buNone/>
            </a:pPr>
            <a:endParaRPr lang="en-US" sz="3200" dirty="0"/>
          </a:p>
          <a:p>
            <a:pPr>
              <a:buClr>
                <a:schemeClr val="tx1"/>
              </a:buClr>
            </a:pPr>
            <a:endParaRPr lang="en-US" sz="3200" dirty="0"/>
          </a:p>
          <a:p>
            <a:pPr>
              <a:buClr>
                <a:schemeClr val="tx1"/>
              </a:buClr>
            </a:pPr>
            <a:r>
              <a:rPr lang="en-US" sz="3200" dirty="0"/>
              <a:t>Lower bounds for streaming beyond integer linear sketches?</a:t>
            </a:r>
          </a:p>
          <a:p>
            <a:pPr>
              <a:buClr>
                <a:schemeClr val="tx1"/>
              </a:buClr>
            </a:pPr>
            <a:endParaRPr lang="en-US" sz="3200"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2BFC891-EEFB-FC29-C05C-F4BF8D83C21F}"/>
                  </a:ext>
                </a:extLst>
              </p:cNvPr>
              <p:cNvSpPr txBox="1">
                <a:spLocks/>
              </p:cNvSpPr>
              <p:nvPr/>
            </p:nvSpPr>
            <p:spPr>
              <a:xfrm>
                <a:off x="838199" y="3113929"/>
                <a:ext cx="5128967" cy="1090860"/>
              </a:xfrm>
              <a:prstGeom prst="rect">
                <a:avLst/>
              </a:prstGeom>
              <a:ln w="38100">
                <a:solidFill>
                  <a:srgbClr val="00B05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sz="3200" dirty="0"/>
                  <a:t>Attacks on linear-sketches for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ℓ</m:t>
                        </m:r>
                      </m:e>
                      <m:sub>
                        <m:r>
                          <a:rPr lang="en-US" sz="3200" i="1" smtClean="0">
                            <a:solidFill>
                              <a:srgbClr val="C00000"/>
                            </a:solidFill>
                            <a:latin typeface="Cambria Math" panose="02040503050406030204" pitchFamily="18" charset="0"/>
                          </a:rPr>
                          <m:t>0</m:t>
                        </m:r>
                      </m:sub>
                    </m:sSub>
                  </m:oMath>
                </a14:m>
                <a:r>
                  <a:rPr lang="en-US" sz="3200" dirty="0"/>
                  <a:t> estimation </a:t>
                </a:r>
                <a:r>
                  <a:rPr lang="en-US" altLang="zh-CN" sz="3200" dirty="0">
                    <a:solidFill>
                      <a:schemeClr val="accent1"/>
                    </a:solidFill>
                  </a:rPr>
                  <a:t>[G</a:t>
                </a:r>
                <a:r>
                  <a:rPr lang="en-US" altLang="zh-CN" sz="3200" dirty="0">
                    <a:solidFill>
                      <a:srgbClr val="0070C0"/>
                    </a:solidFill>
                  </a:rPr>
                  <a:t>L</a:t>
                </a:r>
                <a:r>
                  <a:rPr lang="en-US" altLang="zh-CN" sz="3200" dirty="0">
                    <a:solidFill>
                      <a:schemeClr val="accent1"/>
                    </a:solidFill>
                  </a:rPr>
                  <a:t>WYZ24]</a:t>
                </a:r>
                <a:endParaRPr lang="en-US" sz="3200" dirty="0"/>
              </a:p>
            </p:txBody>
          </p:sp>
        </mc:Choice>
        <mc:Fallback xmlns="">
          <p:sp>
            <p:nvSpPr>
              <p:cNvPr id="4" name="Content Placeholder 2">
                <a:extLst>
                  <a:ext uri="{FF2B5EF4-FFF2-40B4-BE49-F238E27FC236}">
                    <a16:creationId xmlns:a16="http://schemas.microsoft.com/office/drawing/2014/main" id="{B2BFC891-EEFB-FC29-C05C-F4BF8D83C21F}"/>
                  </a:ext>
                </a:extLst>
              </p:cNvPr>
              <p:cNvSpPr txBox="1">
                <a:spLocks noRot="1" noChangeAspect="1" noMove="1" noResize="1" noEditPoints="1" noAdjustHandles="1" noChangeArrowheads="1" noChangeShapeType="1" noTextEdit="1"/>
              </p:cNvSpPr>
              <p:nvPr/>
            </p:nvSpPr>
            <p:spPr>
              <a:xfrm>
                <a:off x="838199" y="3113929"/>
                <a:ext cx="5128967" cy="1090860"/>
              </a:xfrm>
              <a:prstGeom prst="rect">
                <a:avLst/>
              </a:prstGeom>
              <a:blipFill>
                <a:blip r:embed="rId3"/>
                <a:stretch>
                  <a:fillRect l="-1651" t="-9730" r="-3302" b="-5946"/>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9230E79-4CAF-C87C-2B8F-95D363EC16EF}"/>
                  </a:ext>
                </a:extLst>
              </p:cNvPr>
              <p:cNvSpPr txBox="1">
                <a:spLocks/>
              </p:cNvSpPr>
              <p:nvPr/>
            </p:nvSpPr>
            <p:spPr>
              <a:xfrm>
                <a:off x="6514706" y="3113929"/>
                <a:ext cx="5128967" cy="1090860"/>
              </a:xfrm>
              <a:prstGeom prst="rect">
                <a:avLst/>
              </a:prstGeom>
              <a:ln w="38100">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sz="3200" dirty="0"/>
                  <a:t>Attacks on streaming algorithms for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ℓ</m:t>
                        </m:r>
                      </m:e>
                      <m:sub>
                        <m:r>
                          <a:rPr lang="en-US" sz="3200" i="1" smtClean="0">
                            <a:solidFill>
                              <a:srgbClr val="C00000"/>
                            </a:solidFill>
                            <a:latin typeface="Cambria Math" panose="02040503050406030204" pitchFamily="18" charset="0"/>
                          </a:rPr>
                          <m:t>0</m:t>
                        </m:r>
                      </m:sub>
                    </m:sSub>
                  </m:oMath>
                </a14:m>
                <a:r>
                  <a:rPr lang="en-US" sz="3200" dirty="0"/>
                  <a:t> estimation</a:t>
                </a:r>
              </a:p>
            </p:txBody>
          </p:sp>
        </mc:Choice>
        <mc:Fallback xmlns="">
          <p:sp>
            <p:nvSpPr>
              <p:cNvPr id="5" name="Content Placeholder 2">
                <a:extLst>
                  <a:ext uri="{FF2B5EF4-FFF2-40B4-BE49-F238E27FC236}">
                    <a16:creationId xmlns:a16="http://schemas.microsoft.com/office/drawing/2014/main" id="{49230E79-4CAF-C87C-2B8F-95D363EC16EF}"/>
                  </a:ext>
                </a:extLst>
              </p:cNvPr>
              <p:cNvSpPr txBox="1">
                <a:spLocks noRot="1" noChangeAspect="1" noMove="1" noResize="1" noEditPoints="1" noAdjustHandles="1" noChangeArrowheads="1" noChangeShapeType="1" noTextEdit="1"/>
              </p:cNvSpPr>
              <p:nvPr/>
            </p:nvSpPr>
            <p:spPr>
              <a:xfrm>
                <a:off x="6514706" y="3113929"/>
                <a:ext cx="5128967" cy="1090860"/>
              </a:xfrm>
              <a:prstGeom prst="rect">
                <a:avLst/>
              </a:prstGeom>
              <a:blipFill>
                <a:blip r:embed="rId4"/>
                <a:stretch>
                  <a:fillRect t="-9730" b="-5946"/>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2E6D2DB7-16AA-385E-2F24-B2D708FF186B}"/>
                  </a:ext>
                </a:extLst>
              </p:cNvPr>
              <p:cNvSpPr txBox="1">
                <a:spLocks/>
              </p:cNvSpPr>
              <p:nvPr/>
            </p:nvSpPr>
            <p:spPr>
              <a:xfrm>
                <a:off x="844704" y="5091087"/>
                <a:ext cx="5128967" cy="1090860"/>
              </a:xfrm>
              <a:prstGeom prst="rect">
                <a:avLst/>
              </a:prstGeom>
              <a:ln w="38100">
                <a:solidFill>
                  <a:srgbClr val="FFC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None/>
                </a:pPr>
                <a:r>
                  <a:rPr lang="en-US" sz="3200" dirty="0"/>
                  <a:t>Attacks on linear-sketches for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𝑝</m:t>
                        </m:r>
                      </m:sub>
                    </m:sSub>
                  </m:oMath>
                </a14:m>
                <a:r>
                  <a:rPr lang="en-US" sz="3200" dirty="0"/>
                  <a:t> estimation</a:t>
                </a:r>
                <a:r>
                  <a:rPr lang="en-US" altLang="zh-CN" sz="3200" dirty="0">
                    <a:solidFill>
                      <a:schemeClr val="accent1"/>
                    </a:solidFill>
                  </a:rPr>
                  <a:t> </a:t>
                </a:r>
                <a:r>
                  <a:rPr lang="en-US" sz="3200" dirty="0"/>
                  <a:t>[This talk]</a:t>
                </a:r>
              </a:p>
            </p:txBody>
          </p:sp>
        </mc:Choice>
        <mc:Fallback xmlns="">
          <p:sp>
            <p:nvSpPr>
              <p:cNvPr id="6" name="Content Placeholder 2">
                <a:extLst>
                  <a:ext uri="{FF2B5EF4-FFF2-40B4-BE49-F238E27FC236}">
                    <a16:creationId xmlns:a16="http://schemas.microsoft.com/office/drawing/2014/main" id="{2E6D2DB7-16AA-385E-2F24-B2D708FF186B}"/>
                  </a:ext>
                </a:extLst>
              </p:cNvPr>
              <p:cNvSpPr txBox="1">
                <a:spLocks noRot="1" noChangeAspect="1" noMove="1" noResize="1" noEditPoints="1" noAdjustHandles="1" noChangeArrowheads="1" noChangeShapeType="1" noTextEdit="1"/>
              </p:cNvSpPr>
              <p:nvPr/>
            </p:nvSpPr>
            <p:spPr>
              <a:xfrm>
                <a:off x="844704" y="5091087"/>
                <a:ext cx="5128967" cy="1090860"/>
              </a:xfrm>
              <a:prstGeom prst="rect">
                <a:avLst/>
              </a:prstGeom>
              <a:blipFill>
                <a:blip r:embed="rId5"/>
                <a:stretch>
                  <a:fillRect l="-1771" t="-9730" r="-3306" b="-7027"/>
                </a:stretch>
              </a:blipFill>
              <a:ln w="38100">
                <a:solidFill>
                  <a:srgbClr val="FFC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F0CF3C8-D73A-88E0-86F8-08DFCE22B953}"/>
                  </a:ext>
                </a:extLst>
              </p:cNvPr>
              <p:cNvSpPr txBox="1">
                <a:spLocks/>
              </p:cNvSpPr>
              <p:nvPr/>
            </p:nvSpPr>
            <p:spPr>
              <a:xfrm>
                <a:off x="6521211" y="5091087"/>
                <a:ext cx="5128967" cy="1085877"/>
              </a:xfrm>
              <a:prstGeom prst="rect">
                <a:avLst/>
              </a:prstGeom>
              <a:ln w="38100">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sz="3200" dirty="0"/>
                  <a:t>Attacks on streaming algorithms for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𝑝</m:t>
                        </m:r>
                      </m:sub>
                    </m:sSub>
                  </m:oMath>
                </a14:m>
                <a:r>
                  <a:rPr lang="en-US" sz="3200" dirty="0"/>
                  <a:t> estimation</a:t>
                </a:r>
              </a:p>
            </p:txBody>
          </p:sp>
        </mc:Choice>
        <mc:Fallback xmlns="">
          <p:sp>
            <p:nvSpPr>
              <p:cNvPr id="7" name="Content Placeholder 2">
                <a:extLst>
                  <a:ext uri="{FF2B5EF4-FFF2-40B4-BE49-F238E27FC236}">
                    <a16:creationId xmlns:a16="http://schemas.microsoft.com/office/drawing/2014/main" id="{BF0CF3C8-D73A-88E0-86F8-08DFCE22B953}"/>
                  </a:ext>
                </a:extLst>
              </p:cNvPr>
              <p:cNvSpPr txBox="1">
                <a:spLocks noRot="1" noChangeAspect="1" noMove="1" noResize="1" noEditPoints="1" noAdjustHandles="1" noChangeArrowheads="1" noChangeShapeType="1" noTextEdit="1"/>
              </p:cNvSpPr>
              <p:nvPr/>
            </p:nvSpPr>
            <p:spPr>
              <a:xfrm>
                <a:off x="6521211" y="5091087"/>
                <a:ext cx="5128967" cy="1085877"/>
              </a:xfrm>
              <a:prstGeom prst="rect">
                <a:avLst/>
              </a:prstGeom>
              <a:blipFill>
                <a:blip r:embed="rId6"/>
                <a:stretch>
                  <a:fillRect l="-236" t="-9783" b="-7609"/>
                </a:stretch>
              </a:blipFill>
              <a:ln w="38100">
                <a:solidFill>
                  <a:srgbClr val="C00000"/>
                </a:solidFill>
              </a:ln>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FBADE14-E79D-F459-90EC-40BA6C008FDE}"/>
              </a:ext>
            </a:extLst>
          </p:cNvPr>
          <p:cNvCxnSpPr>
            <a:cxnSpLocks/>
            <a:stCxn id="4" idx="3"/>
            <a:endCxn id="5" idx="1"/>
          </p:cNvCxnSpPr>
          <p:nvPr/>
        </p:nvCxnSpPr>
        <p:spPr>
          <a:xfrm>
            <a:off x="5967166" y="3659359"/>
            <a:ext cx="5475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0F5E7C2-7679-B4E4-655A-52C916A5E327}"/>
              </a:ext>
            </a:extLst>
          </p:cNvPr>
          <p:cNvCxnSpPr>
            <a:cxnSpLocks/>
            <a:stCxn id="6" idx="3"/>
            <a:endCxn id="7" idx="1"/>
          </p:cNvCxnSpPr>
          <p:nvPr/>
        </p:nvCxnSpPr>
        <p:spPr>
          <a:xfrm flipV="1">
            <a:off x="5973671" y="5634026"/>
            <a:ext cx="547540" cy="24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 name="Picture 2" descr="Image result for thank you">
            <a:extLst>
              <a:ext uri="{FF2B5EF4-FFF2-40B4-BE49-F238E27FC236}">
                <a16:creationId xmlns:a16="http://schemas.microsoft.com/office/drawing/2014/main" id="{29EEE71F-A810-AF6E-C170-60FC7EFE75C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562" r="5" b="5"/>
          <a:stretch/>
        </p:blipFill>
        <p:spPr bwMode="auto">
          <a:xfrm>
            <a:off x="8444753" y="103239"/>
            <a:ext cx="3581689" cy="2014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8387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5DFBF10-03F6-3745-6A85-7504AF6DCCA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446F1D-A1AA-EE6A-CF5A-2E6CF3E28937}"/>
                  </a:ext>
                </a:extLst>
              </p:cNvPr>
              <p:cNvSpPr>
                <a:spLocks noGrp="1"/>
              </p:cNvSpPr>
              <p:nvPr>
                <p:ph idx="1"/>
              </p:nvPr>
            </p:nvSpPr>
            <p:spPr>
              <a:xfrm>
                <a:off x="159470" y="510589"/>
                <a:ext cx="3460423" cy="1193865"/>
              </a:xfrm>
              <a:ln w="38100">
                <a:solidFill>
                  <a:srgbClr val="C00000"/>
                </a:solidFill>
              </a:ln>
            </p:spPr>
            <p:txBody>
              <a:bodyPr>
                <a:normAutofit fontScale="92500"/>
              </a:bodyPr>
              <a:lstStyle/>
              <a:p>
                <a:pPr marL="0" indent="0" algn="ctr">
                  <a:buClr>
                    <a:schemeClr val="tx1"/>
                  </a:buClr>
                  <a:buNone/>
                </a:pPr>
                <a:r>
                  <a:rPr lang="en-US" sz="3200" dirty="0">
                    <a:latin typeface="Cambria Math" panose="02040503050406030204" pitchFamily="18" charset="0"/>
                  </a:rPr>
                  <a:t>Integer sketch sees:</a:t>
                </a:r>
              </a:p>
              <a:p>
                <a:pPr marL="0" indent="0" algn="ctr">
                  <a:buClr>
                    <a:schemeClr val="tx1"/>
                  </a:buClr>
                  <a:buNone/>
                </a:pPr>
                <a14:m>
                  <m:oMath xmlns:m="http://schemas.openxmlformats.org/officeDocument/2006/math">
                    <m:r>
                      <a:rPr lang="en-US" sz="3200" i="1" smtClean="0">
                        <a:solidFill>
                          <a:srgbClr val="C00000"/>
                        </a:solidFill>
                        <a:latin typeface="Cambria Math" panose="02040503050406030204" pitchFamily="18" charset="0"/>
                      </a:rPr>
                      <m:t>𝐴𝑥</m:t>
                    </m:r>
                  </m:oMath>
                </a14:m>
                <a:r>
                  <a:rPr lang="en-US" sz="3200" dirty="0"/>
                  <a:t>,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ℤ</m:t>
                            </m:r>
                          </m:e>
                          <m:sup>
                            <m:r>
                              <a:rPr lang="en-US" sz="3200" i="1">
                                <a:solidFill>
                                  <a:srgbClr val="C00000"/>
                                </a:solidFill>
                                <a:latin typeface="Cambria Math" panose="02040503050406030204" pitchFamily="18" charset="0"/>
                                <a:ea typeface="Cambria Math" panose="02040503050406030204" pitchFamily="18" charset="0"/>
                              </a:rPr>
                              <m:t>𝑛</m:t>
                            </m:r>
                          </m:sup>
                        </m:sSup>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𝑆</m:t>
                        </m:r>
                      </m:sub>
                    </m:sSub>
                  </m:oMath>
                </a14:m>
                <a:endParaRPr lang="en-US" sz="3200" dirty="0"/>
              </a:p>
            </p:txBody>
          </p:sp>
        </mc:Choice>
        <mc:Fallback xmlns="">
          <p:sp>
            <p:nvSpPr>
              <p:cNvPr id="3" name="Content Placeholder 2">
                <a:extLst>
                  <a:ext uri="{FF2B5EF4-FFF2-40B4-BE49-F238E27FC236}">
                    <a16:creationId xmlns:a16="http://schemas.microsoft.com/office/drawing/2014/main" id="{2A446F1D-A1AA-EE6A-CF5A-2E6CF3E28937}"/>
                  </a:ext>
                </a:extLst>
              </p:cNvPr>
              <p:cNvSpPr>
                <a:spLocks noGrp="1" noRot="1" noChangeAspect="1" noMove="1" noResize="1" noEditPoints="1" noAdjustHandles="1" noChangeArrowheads="1" noChangeShapeType="1" noTextEdit="1"/>
              </p:cNvSpPr>
              <p:nvPr>
                <p:ph idx="1"/>
              </p:nvPr>
            </p:nvSpPr>
            <p:spPr>
              <a:xfrm>
                <a:off x="159470" y="510589"/>
                <a:ext cx="3460423" cy="1193865"/>
              </a:xfrm>
              <a:blipFill>
                <a:blip r:embed="rId3"/>
                <a:stretch>
                  <a:fillRect l="-2439" t="-8911" r="-2613" b="-2475"/>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637ADEE-AB7A-6BD4-A461-598F3DF078EF}"/>
                  </a:ext>
                </a:extLst>
              </p:cNvPr>
              <p:cNvSpPr txBox="1">
                <a:spLocks/>
              </p:cNvSpPr>
              <p:nvPr/>
            </p:nvSpPr>
            <p:spPr>
              <a:xfrm>
                <a:off x="7261782" y="788929"/>
                <a:ext cx="2509493" cy="659875"/>
              </a:xfrm>
              <a:prstGeom prst="rect">
                <a:avLst/>
              </a:prstGeom>
              <a:ln w="381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None/>
                </a:pPr>
                <a14:m>
                  <m:oMathPara xmlns:m="http://schemas.openxmlformats.org/officeDocument/2006/math">
                    <m:oMathParaPr>
                      <m:jc m:val="centerGroup"/>
                    </m:oMathParaPr>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𝐴</m:t>
                              </m:r>
                              <m:r>
                                <a:rPr lang="en-US" sz="3200" i="1">
                                  <a:solidFill>
                                    <a:srgbClr val="C00000"/>
                                  </a:solidFill>
                                  <a:latin typeface="Cambria Math" panose="02040503050406030204" pitchFamily="18" charset="0"/>
                                  <a:ea typeface="Cambria Math" panose="02040503050406030204" pitchFamily="18" charset="0"/>
                                </a:rPr>
                                <m:t>ℤ</m:t>
                              </m:r>
                            </m:e>
                            <m:sup>
                              <m:r>
                                <a:rPr lang="en-US" sz="3200" i="1">
                                  <a:solidFill>
                                    <a:srgbClr val="C00000"/>
                                  </a:solidFill>
                                  <a:latin typeface="Cambria Math" panose="02040503050406030204" pitchFamily="18" charset="0"/>
                                  <a:ea typeface="Cambria Math" panose="02040503050406030204" pitchFamily="18" charset="0"/>
                                </a:rPr>
                                <m:t>𝑛</m:t>
                              </m:r>
                            </m:sup>
                          </m:sSup>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𝑆</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a:rPr lang="en-US" sz="3200" i="1">
                                  <a:solidFill>
                                    <a:srgbClr val="C00000"/>
                                  </a:solidFill>
                                  <a:latin typeface="Cambria Math" panose="02040503050406030204" pitchFamily="18" charset="0"/>
                                </a:rPr>
                                <m:t>𝑇</m:t>
                              </m:r>
                            </m:sup>
                          </m:sSup>
                        </m:sub>
                      </m:sSub>
                    </m:oMath>
                  </m:oMathPara>
                </a14:m>
                <a:endParaRPr lang="en-US" sz="3200" dirty="0"/>
              </a:p>
            </p:txBody>
          </p:sp>
        </mc:Choice>
        <mc:Fallback xmlns="">
          <p:sp>
            <p:nvSpPr>
              <p:cNvPr id="6" name="Content Placeholder 2">
                <a:extLst>
                  <a:ext uri="{FF2B5EF4-FFF2-40B4-BE49-F238E27FC236}">
                    <a16:creationId xmlns:a16="http://schemas.microsoft.com/office/drawing/2014/main" id="{B637ADEE-AB7A-6BD4-A461-598F3DF078EF}"/>
                  </a:ext>
                </a:extLst>
              </p:cNvPr>
              <p:cNvSpPr txBox="1">
                <a:spLocks noRot="1" noChangeAspect="1" noMove="1" noResize="1" noEditPoints="1" noAdjustHandles="1" noChangeArrowheads="1" noChangeShapeType="1" noTextEdit="1"/>
              </p:cNvSpPr>
              <p:nvPr/>
            </p:nvSpPr>
            <p:spPr>
              <a:xfrm>
                <a:off x="7261782" y="788929"/>
                <a:ext cx="2509493" cy="659875"/>
              </a:xfrm>
              <a:prstGeom prst="rect">
                <a:avLst/>
              </a:prstGeom>
              <a:blipFill>
                <a:blip r:embed="rId4"/>
                <a:stretch>
                  <a:fillRect/>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633EEB-4D2B-352E-7D64-F056DF9FB08B}"/>
                  </a:ext>
                </a:extLst>
              </p:cNvPr>
              <p:cNvSpPr txBox="1"/>
              <p:nvPr/>
            </p:nvSpPr>
            <p:spPr>
              <a:xfrm>
                <a:off x="2422101" y="16942"/>
                <a:ext cx="6094428" cy="106009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m:t>
                          </m:r>
                        </m:e>
                        <m:sub>
                          <m:r>
                            <a:rPr lang="en-US" sz="3000" b="0" i="1" smtClean="0">
                              <a:solidFill>
                                <a:srgbClr val="C00000"/>
                              </a:solidFill>
                              <a:latin typeface="Cambria Math" panose="02040503050406030204" pitchFamily="18" charset="0"/>
                            </a:rPr>
                            <m:t>1+1/</m:t>
                          </m:r>
                          <m:r>
                            <m:rPr>
                              <m:sty m:val="p"/>
                            </m:rPr>
                            <a:rPr lang="en-US" sz="3000" b="0" i="0" smtClean="0">
                              <a:solidFill>
                                <a:srgbClr val="C00000"/>
                              </a:solidFill>
                              <a:latin typeface="Cambria Math" panose="02040503050406030204" pitchFamily="18" charset="0"/>
                            </a:rPr>
                            <m:t>poly</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sub>
                      </m:sSub>
                    </m:oMath>
                  </m:oMathPara>
                </a14:m>
                <a:endParaRPr lang="en-US" sz="3000" dirty="0"/>
              </a:p>
              <a:p>
                <a:pPr algn="ctr"/>
                <a:r>
                  <a:rPr lang="en-US" sz="3000" dirty="0"/>
                  <a:t>(in TVD), by </a:t>
                </a:r>
                <a:r>
                  <a:rPr lang="en-US" sz="3000" dirty="0">
                    <a:solidFill>
                      <a:srgbClr val="0070C0"/>
                    </a:solidFill>
                  </a:rPr>
                  <a:t>[AR16]</a:t>
                </a:r>
              </a:p>
            </p:txBody>
          </p:sp>
        </mc:Choice>
        <mc:Fallback xmlns="">
          <p:sp>
            <p:nvSpPr>
              <p:cNvPr id="8" name="TextBox 7">
                <a:extLst>
                  <a:ext uri="{FF2B5EF4-FFF2-40B4-BE49-F238E27FC236}">
                    <a16:creationId xmlns:a16="http://schemas.microsoft.com/office/drawing/2014/main" id="{A2633EEB-4D2B-352E-7D64-F056DF9FB08B}"/>
                  </a:ext>
                </a:extLst>
              </p:cNvPr>
              <p:cNvSpPr txBox="1">
                <a:spLocks noRot="1" noChangeAspect="1" noMove="1" noResize="1" noEditPoints="1" noAdjustHandles="1" noChangeArrowheads="1" noChangeShapeType="1" noTextEdit="1"/>
              </p:cNvSpPr>
              <p:nvPr/>
            </p:nvSpPr>
            <p:spPr>
              <a:xfrm>
                <a:off x="2422101" y="16942"/>
                <a:ext cx="6094428" cy="1060098"/>
              </a:xfrm>
              <a:prstGeom prst="rect">
                <a:avLst/>
              </a:prstGeom>
              <a:blipFill>
                <a:blip r:embed="rId5"/>
                <a:stretch>
                  <a:fillRect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BFE4DE-1465-9A9D-70EF-CFA74AA6BD73}"/>
                  </a:ext>
                </a:extLst>
              </p:cNvPr>
              <p:cNvSpPr txBox="1"/>
              <p:nvPr/>
            </p:nvSpPr>
            <p:spPr>
              <a:xfrm>
                <a:off x="7556369" y="3504464"/>
                <a:ext cx="1891252" cy="584775"/>
              </a:xfrm>
              <a:prstGeom prst="rect">
                <a:avLst/>
              </a:prstGeom>
              <a:noFill/>
              <a:ln w="38100">
                <a:solidFill>
                  <a:srgbClr val="FF0000"/>
                </a:solidFill>
              </a:ln>
            </p:spPr>
            <p:txBody>
              <a:bodyPr wrap="square">
                <a:spAutoFit/>
              </a:bodyPr>
              <a:lstStyle/>
              <a:p>
                <a:pPr algn="ctr"/>
                <a14:m>
                  <m:oMath xmlns:m="http://schemas.openxmlformats.org/officeDocument/2006/math">
                    <m:r>
                      <a:rPr lang="en-US" sz="3200" b="0" i="1" smtClean="0">
                        <a:solidFill>
                          <a:srgbClr val="C00000"/>
                        </a:solidFill>
                        <a:latin typeface="Cambria Math" panose="02040503050406030204" pitchFamily="18" charset="0"/>
                      </a:rPr>
                      <m:t>𝑦</m:t>
                    </m:r>
                    <m:r>
                      <a:rPr lang="en-US" sz="3200" i="1"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𝜂</m:t>
                    </m:r>
                  </m:oMath>
                </a14:m>
                <a:r>
                  <a:rPr lang="en-US" sz="3200" dirty="0"/>
                  <a:t> </a:t>
                </a:r>
              </a:p>
            </p:txBody>
          </p:sp>
        </mc:Choice>
        <mc:Fallback xmlns="">
          <p:sp>
            <p:nvSpPr>
              <p:cNvPr id="10" name="TextBox 9">
                <a:extLst>
                  <a:ext uri="{FF2B5EF4-FFF2-40B4-BE49-F238E27FC236}">
                    <a16:creationId xmlns:a16="http://schemas.microsoft.com/office/drawing/2014/main" id="{16BFE4DE-1465-9A9D-70EF-CFA74AA6BD73}"/>
                  </a:ext>
                </a:extLst>
              </p:cNvPr>
              <p:cNvSpPr txBox="1">
                <a:spLocks noRot="1" noChangeAspect="1" noMove="1" noResize="1" noEditPoints="1" noAdjustHandles="1" noChangeArrowheads="1" noChangeShapeType="1" noTextEdit="1"/>
              </p:cNvSpPr>
              <p:nvPr/>
            </p:nvSpPr>
            <p:spPr>
              <a:xfrm>
                <a:off x="7556369" y="3504464"/>
                <a:ext cx="1891252" cy="584775"/>
              </a:xfrm>
              <a:prstGeom prst="rect">
                <a:avLst/>
              </a:prstGeom>
              <a:blipFill>
                <a:blip r:embed="rId6"/>
                <a:stretch>
                  <a:fillRect/>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6BFE4DE-1465-9A9D-70EF-CFA74AA6BD73}"/>
                  </a:ext>
                </a:extLst>
              </p:cNvPr>
              <p:cNvSpPr txBox="1"/>
              <p:nvPr/>
            </p:nvSpPr>
            <p:spPr>
              <a:xfrm>
                <a:off x="8784271" y="1602239"/>
                <a:ext cx="3236536" cy="1569660"/>
              </a:xfrm>
              <a:prstGeom prst="rect">
                <a:avLst/>
              </a:prstGeom>
              <a:noFill/>
            </p:spPr>
            <p:txBody>
              <a:bodyPr wrap="square">
                <a:spAutoFit/>
              </a:bodyPr>
              <a:lstStyle/>
              <a:p>
                <a:pPr algn="ctr"/>
                <a:r>
                  <a:rPr lang="en-US" sz="3200" dirty="0"/>
                  <a:t>add uniform noise</a:t>
                </a:r>
                <a:r>
                  <a:rPr lang="en-US" sz="3200" dirty="0">
                    <a:solidFill>
                      <a:srgbClr val="C00000"/>
                    </a:solidFill>
                  </a:rPr>
                  <a:t> </a:t>
                </a:r>
                <a14:m>
                  <m:oMath xmlns:m="http://schemas.openxmlformats.org/officeDocument/2006/math">
                    <m:r>
                      <a:rPr lang="en-US" sz="3200" i="1">
                        <a:solidFill>
                          <a:srgbClr val="C00000"/>
                        </a:solidFill>
                        <a:latin typeface="Cambria Math" panose="02040503050406030204" pitchFamily="18" charset="0"/>
                      </a:rPr>
                      <m:t>𝜂</m:t>
                    </m:r>
                  </m:oMath>
                </a14:m>
                <a:r>
                  <a:rPr lang="en-US" sz="3200" dirty="0"/>
                  <a:t> in unit cell of the lattice </a:t>
                </a:r>
                <a14:m>
                  <m:oMath xmlns:m="http://schemas.openxmlformats.org/officeDocument/2006/math">
                    <m:r>
                      <a:rPr lang="en-US" sz="3200" i="1">
                        <a:solidFill>
                          <a:srgbClr val="C00000"/>
                        </a:solidFill>
                        <a:latin typeface="Cambria Math" panose="02040503050406030204" pitchFamily="18" charset="0"/>
                      </a:rPr>
                      <m:t>𝐴</m:t>
                    </m:r>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ℤ</m:t>
                        </m:r>
                      </m:e>
                      <m:sup>
                        <m:r>
                          <a:rPr lang="en-US" sz="3200" i="1">
                            <a:solidFill>
                              <a:srgbClr val="C00000"/>
                            </a:solidFill>
                            <a:latin typeface="Cambria Math" panose="02040503050406030204" pitchFamily="18" charset="0"/>
                            <a:ea typeface="Cambria Math" panose="02040503050406030204" pitchFamily="18" charset="0"/>
                          </a:rPr>
                          <m:t>𝑛</m:t>
                        </m:r>
                      </m:sup>
                    </m:sSup>
                  </m:oMath>
                </a14:m>
                <a:r>
                  <a:rPr lang="en-US" sz="3200" dirty="0"/>
                  <a:t>. </a:t>
                </a:r>
              </a:p>
            </p:txBody>
          </p:sp>
        </mc:Choice>
        <mc:Fallback xmlns="">
          <p:sp>
            <p:nvSpPr>
              <p:cNvPr id="13" name="TextBox 12">
                <a:extLst>
                  <a:ext uri="{FF2B5EF4-FFF2-40B4-BE49-F238E27FC236}">
                    <a16:creationId xmlns:a16="http://schemas.microsoft.com/office/drawing/2014/main" id="{16BFE4DE-1465-9A9D-70EF-CFA74AA6BD73}"/>
                  </a:ext>
                </a:extLst>
              </p:cNvPr>
              <p:cNvSpPr txBox="1">
                <a:spLocks noRot="1" noChangeAspect="1" noMove="1" noResize="1" noEditPoints="1" noAdjustHandles="1" noChangeArrowheads="1" noChangeShapeType="1" noTextEdit="1"/>
              </p:cNvSpPr>
              <p:nvPr/>
            </p:nvSpPr>
            <p:spPr>
              <a:xfrm>
                <a:off x="8784271" y="1602239"/>
                <a:ext cx="3236536" cy="1569660"/>
              </a:xfrm>
              <a:prstGeom prst="rect">
                <a:avLst/>
              </a:prstGeom>
              <a:blipFill>
                <a:blip r:embed="rId7"/>
                <a:stretch>
                  <a:fillRect l="-3955" t="-5058" r="-4896" b="-12451"/>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901710D-479F-76B3-EB77-E320B99D1AD8}"/>
              </a:ext>
            </a:extLst>
          </p:cNvPr>
          <p:cNvCxnSpPr>
            <a:cxnSpLocks/>
            <a:endCxn id="6" idx="1"/>
          </p:cNvCxnSpPr>
          <p:nvPr/>
        </p:nvCxnSpPr>
        <p:spPr>
          <a:xfrm>
            <a:off x="3619893" y="1118866"/>
            <a:ext cx="364188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2CE476-B121-9646-1F49-BCCAFD910566}"/>
              </a:ext>
            </a:extLst>
          </p:cNvPr>
          <p:cNvCxnSpPr>
            <a:cxnSpLocks/>
          </p:cNvCxnSpPr>
          <p:nvPr/>
        </p:nvCxnSpPr>
        <p:spPr>
          <a:xfrm>
            <a:off x="5463772" y="1118866"/>
            <a:ext cx="5543" cy="17963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B2C0E31-3FA4-972F-BC11-0FB7CD64224A}"/>
              </a:ext>
            </a:extLst>
          </p:cNvPr>
          <p:cNvCxnSpPr>
            <a:cxnSpLocks/>
            <a:stCxn id="10" idx="2"/>
            <a:endCxn id="30" idx="3"/>
          </p:cNvCxnSpPr>
          <p:nvPr/>
        </p:nvCxnSpPr>
        <p:spPr>
          <a:xfrm flipH="1">
            <a:off x="5867130" y="4089239"/>
            <a:ext cx="2634865" cy="14641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A111A3-0A4C-925D-12C4-64CD8F11555D}"/>
                  </a:ext>
                </a:extLst>
              </p:cNvPr>
              <p:cNvSpPr txBox="1"/>
              <p:nvPr/>
            </p:nvSpPr>
            <p:spPr>
              <a:xfrm>
                <a:off x="2142607" y="5261031"/>
                <a:ext cx="3724523" cy="584775"/>
              </a:xfrm>
              <a:prstGeom prst="rect">
                <a:avLst/>
              </a:prstGeom>
              <a:noFill/>
              <a:ln w="38100">
                <a:solidFill>
                  <a:srgbClr val="FF0000"/>
                </a:solid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200" i="1">
                          <a:solidFill>
                            <a:srgbClr val="C00000"/>
                          </a:solidFill>
                          <a:latin typeface="Cambria Math" panose="02040503050406030204" pitchFamily="18" charset="0"/>
                        </a:rPr>
                        <m:t>𝑞</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(0, </m:t>
                      </m:r>
                      <m:r>
                        <a:rPr lang="en-US" sz="3200" i="1">
                          <a:solidFill>
                            <a:srgbClr val="C00000"/>
                          </a:solidFill>
                          <a:latin typeface="Cambria Math" panose="02040503050406030204" pitchFamily="18" charset="0"/>
                          <a:ea typeface="Cambria Math" panose="02040503050406030204" pitchFamily="18" charset="0"/>
                        </a:rPr>
                        <m:t>𝐴</m:t>
                      </m:r>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𝑆</m:t>
                          </m:r>
                        </m:e>
                        <m:sup>
                          <m:r>
                            <a:rPr lang="en-US" sz="3200" i="1">
                              <a:solidFill>
                                <a:srgbClr val="C00000"/>
                              </a:solidFill>
                              <a:latin typeface="Cambria Math" panose="02040503050406030204" pitchFamily="18" charset="0"/>
                              <a:ea typeface="Cambria Math" panose="02040503050406030204" pitchFamily="18" charset="0"/>
                            </a:rPr>
                            <m:t>𝑇</m:t>
                          </m:r>
                        </m:sup>
                      </m:sSup>
                      <m:r>
                        <a:rPr lang="en-US" sz="3200" i="1">
                          <a:solidFill>
                            <a:srgbClr val="C00000"/>
                          </a:solidFill>
                          <a:latin typeface="Cambria Math" panose="02040503050406030204" pitchFamily="18" charset="0"/>
                        </a:rPr>
                        <m:t>𝑆</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a:rPr lang="en-US" sz="3200" i="1">
                              <a:solidFill>
                                <a:srgbClr val="C00000"/>
                              </a:solidFill>
                              <a:latin typeface="Cambria Math" panose="02040503050406030204" pitchFamily="18" charset="0"/>
                            </a:rPr>
                            <m:t>𝑇</m:t>
                          </m:r>
                        </m:sup>
                      </m:sSup>
                      <m:r>
                        <a:rPr lang="en-US" sz="3200" i="1">
                          <a:solidFill>
                            <a:srgbClr val="C00000"/>
                          </a:solidFill>
                          <a:latin typeface="Cambria Math" panose="02040503050406030204" pitchFamily="18" charset="0"/>
                        </a:rPr>
                        <m:t>)</m:t>
                      </m:r>
                    </m:oMath>
                  </m:oMathPara>
                </a14:m>
                <a:endParaRPr lang="en-US" sz="3200" dirty="0"/>
              </a:p>
            </p:txBody>
          </p:sp>
        </mc:Choice>
        <mc:Fallback xmlns="">
          <p:sp>
            <p:nvSpPr>
              <p:cNvPr id="30" name="TextBox 29">
                <a:extLst>
                  <a:ext uri="{FF2B5EF4-FFF2-40B4-BE49-F238E27FC236}">
                    <a16:creationId xmlns:a16="http://schemas.microsoft.com/office/drawing/2014/main" id="{E5A111A3-0A4C-925D-12C4-64CD8F11555D}"/>
                  </a:ext>
                </a:extLst>
              </p:cNvPr>
              <p:cNvSpPr txBox="1">
                <a:spLocks noRot="1" noChangeAspect="1" noMove="1" noResize="1" noEditPoints="1" noAdjustHandles="1" noChangeArrowheads="1" noChangeShapeType="1" noTextEdit="1"/>
              </p:cNvSpPr>
              <p:nvPr/>
            </p:nvSpPr>
            <p:spPr>
              <a:xfrm>
                <a:off x="2142607" y="5261031"/>
                <a:ext cx="3724523" cy="584775"/>
              </a:xfrm>
              <a:prstGeom prst="rect">
                <a:avLst/>
              </a:prstGeom>
              <a:blipFill>
                <a:blip r:embed="rId8"/>
                <a:stretch>
                  <a:fillRect/>
                </a:stretch>
              </a:blipFill>
              <a:ln w="38100">
                <a:solidFill>
                  <a:srgbClr val="FF0000"/>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B8ED5E1F-6E88-1411-FF22-372E52AFF62A}"/>
              </a:ext>
            </a:extLst>
          </p:cNvPr>
          <p:cNvSpPr txBox="1"/>
          <p:nvPr/>
        </p:nvSpPr>
        <p:spPr>
          <a:xfrm>
            <a:off x="6797765" y="5202965"/>
            <a:ext cx="4079137" cy="1015663"/>
          </a:xfrm>
          <a:prstGeom prst="rect">
            <a:avLst/>
          </a:prstGeom>
          <a:noFill/>
        </p:spPr>
        <p:txBody>
          <a:bodyPr wrap="square">
            <a:spAutoFit/>
          </a:bodyPr>
          <a:lstStyle/>
          <a:p>
            <a:pPr algn="ctr"/>
            <a:r>
              <a:rPr lang="en-US" sz="3000" dirty="0"/>
              <a:t>(numerical closeness of PDF and PMF functions)</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C7C1B67-81D4-E8A9-3DF2-0EE42CABF9DE}"/>
                  </a:ext>
                </a:extLst>
              </p:cNvPr>
              <p:cNvSpPr txBox="1"/>
              <p:nvPr/>
            </p:nvSpPr>
            <p:spPr>
              <a:xfrm>
                <a:off x="7029416" y="4447154"/>
                <a:ext cx="3615836" cy="59843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m:t>
                          </m:r>
                        </m:e>
                        <m:sub>
                          <m:r>
                            <a:rPr lang="en-US" sz="3000" b="0" i="1" smtClean="0">
                              <a:solidFill>
                                <a:srgbClr val="C00000"/>
                              </a:solidFill>
                              <a:latin typeface="Cambria Math" panose="02040503050406030204" pitchFamily="18" charset="0"/>
                            </a:rPr>
                            <m:t>1+1/</m:t>
                          </m:r>
                          <m:r>
                            <m:rPr>
                              <m:sty m:val="p"/>
                            </m:rPr>
                            <a:rPr lang="en-US" sz="3000" b="0" i="0" smtClean="0">
                              <a:solidFill>
                                <a:srgbClr val="C00000"/>
                              </a:solidFill>
                              <a:latin typeface="Cambria Math" panose="02040503050406030204" pitchFamily="18" charset="0"/>
                            </a:rPr>
                            <m:t>poly</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sub>
                      </m:sSub>
                    </m:oMath>
                  </m:oMathPara>
                </a14:m>
                <a:endParaRPr lang="en-US" sz="3000" dirty="0"/>
              </a:p>
            </p:txBody>
          </p:sp>
        </mc:Choice>
        <mc:Fallback xmlns="">
          <p:sp>
            <p:nvSpPr>
              <p:cNvPr id="35" name="TextBox 34">
                <a:extLst>
                  <a:ext uri="{FF2B5EF4-FFF2-40B4-BE49-F238E27FC236}">
                    <a16:creationId xmlns:a16="http://schemas.microsoft.com/office/drawing/2014/main" id="{1C7C1B67-81D4-E8A9-3DF2-0EE42CABF9DE}"/>
                  </a:ext>
                </a:extLst>
              </p:cNvPr>
              <p:cNvSpPr txBox="1">
                <a:spLocks noRot="1" noChangeAspect="1" noMove="1" noResize="1" noEditPoints="1" noAdjustHandles="1" noChangeArrowheads="1" noChangeShapeType="1" noTextEdit="1"/>
              </p:cNvSpPr>
              <p:nvPr/>
            </p:nvSpPr>
            <p:spPr>
              <a:xfrm>
                <a:off x="7029416" y="4447154"/>
                <a:ext cx="3615836" cy="59843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EBFE4C4-9CBD-D4AE-3F58-5319288B070F}"/>
                  </a:ext>
                </a:extLst>
              </p:cNvPr>
              <p:cNvSpPr txBox="1"/>
              <p:nvPr/>
            </p:nvSpPr>
            <p:spPr>
              <a:xfrm>
                <a:off x="2113617" y="3504462"/>
                <a:ext cx="1891252" cy="584775"/>
              </a:xfrm>
              <a:prstGeom prst="rect">
                <a:avLst/>
              </a:prstGeom>
              <a:noFill/>
              <a:ln w="38100">
                <a:solidFill>
                  <a:srgbClr val="FF0000"/>
                </a:solidFill>
              </a:ln>
            </p:spPr>
            <p:txBody>
              <a:bodyPr wrap="square">
                <a:spAutoFit/>
              </a:bodyPr>
              <a:lstStyle/>
              <a:p>
                <a:pPr algn="ctr"/>
                <a14:m>
                  <m:oMath xmlns:m="http://schemas.openxmlformats.org/officeDocument/2006/math">
                    <m:r>
                      <a:rPr lang="en-US" sz="320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𝑥</m:t>
                    </m:r>
                    <m:r>
                      <a:rPr lang="en-US" sz="3200" i="1"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𝜂</m:t>
                    </m:r>
                  </m:oMath>
                </a14:m>
                <a:r>
                  <a:rPr lang="en-US" sz="3200" dirty="0"/>
                  <a:t> </a:t>
                </a:r>
              </a:p>
            </p:txBody>
          </p:sp>
        </mc:Choice>
        <mc:Fallback xmlns="">
          <p:sp>
            <p:nvSpPr>
              <p:cNvPr id="37" name="TextBox 36">
                <a:extLst>
                  <a:ext uri="{FF2B5EF4-FFF2-40B4-BE49-F238E27FC236}">
                    <a16:creationId xmlns:a16="http://schemas.microsoft.com/office/drawing/2014/main" id="{AEBFE4C4-9CBD-D4AE-3F58-5319288B070F}"/>
                  </a:ext>
                </a:extLst>
              </p:cNvPr>
              <p:cNvSpPr txBox="1">
                <a:spLocks noRot="1" noChangeAspect="1" noMove="1" noResize="1" noEditPoints="1" noAdjustHandles="1" noChangeArrowheads="1" noChangeShapeType="1" noTextEdit="1"/>
              </p:cNvSpPr>
              <p:nvPr/>
            </p:nvSpPr>
            <p:spPr>
              <a:xfrm>
                <a:off x="2113617" y="3504462"/>
                <a:ext cx="1891252" cy="584775"/>
              </a:xfrm>
              <a:prstGeom prst="rect">
                <a:avLst/>
              </a:prstGeom>
              <a:blipFill>
                <a:blip r:embed="rId10"/>
                <a:stretch>
                  <a:fillRect/>
                </a:stretch>
              </a:blipFill>
              <a:ln w="38100">
                <a:solidFill>
                  <a:srgbClr val="FF0000"/>
                </a:solidFill>
              </a:ln>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670D33E1-19AC-ADDC-C50E-FDF97FE71DC2}"/>
              </a:ext>
            </a:extLst>
          </p:cNvPr>
          <p:cNvCxnSpPr>
            <a:cxnSpLocks/>
            <a:stCxn id="10" idx="1"/>
            <a:endCxn id="37" idx="3"/>
          </p:cNvCxnSpPr>
          <p:nvPr/>
        </p:nvCxnSpPr>
        <p:spPr>
          <a:xfrm flipH="1" flipV="1">
            <a:off x="4004869" y="3796850"/>
            <a:ext cx="3551500"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315D9C8-F704-0427-6128-F18E238FE6DF}"/>
                  </a:ext>
                </a:extLst>
              </p:cNvPr>
              <p:cNvSpPr txBox="1"/>
              <p:nvPr/>
            </p:nvSpPr>
            <p:spPr>
              <a:xfrm>
                <a:off x="2686807" y="2945413"/>
                <a:ext cx="6097464" cy="59843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m:t>
                          </m:r>
                        </m:e>
                        <m:sub>
                          <m:r>
                            <a:rPr lang="en-US" sz="3000" b="0" i="1" smtClean="0">
                              <a:solidFill>
                                <a:srgbClr val="C00000"/>
                              </a:solidFill>
                              <a:latin typeface="Cambria Math" panose="02040503050406030204" pitchFamily="18" charset="0"/>
                            </a:rPr>
                            <m:t>1+1/</m:t>
                          </m:r>
                          <m:r>
                            <m:rPr>
                              <m:sty m:val="p"/>
                            </m:rPr>
                            <a:rPr lang="en-US" sz="3000" b="0" i="0" smtClean="0">
                              <a:solidFill>
                                <a:srgbClr val="C00000"/>
                              </a:solidFill>
                              <a:latin typeface="Cambria Math" panose="02040503050406030204" pitchFamily="18" charset="0"/>
                            </a:rPr>
                            <m:t>poly</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sub>
                      </m:sSub>
                    </m:oMath>
                  </m:oMathPara>
                </a14:m>
                <a:endParaRPr lang="en-US" sz="3000" dirty="0"/>
              </a:p>
            </p:txBody>
          </p:sp>
        </mc:Choice>
        <mc:Fallback xmlns="">
          <p:sp>
            <p:nvSpPr>
              <p:cNvPr id="42" name="TextBox 41">
                <a:extLst>
                  <a:ext uri="{FF2B5EF4-FFF2-40B4-BE49-F238E27FC236}">
                    <a16:creationId xmlns:a16="http://schemas.microsoft.com/office/drawing/2014/main" id="{B315D9C8-F704-0427-6128-F18E238FE6DF}"/>
                  </a:ext>
                </a:extLst>
              </p:cNvPr>
              <p:cNvSpPr txBox="1">
                <a:spLocks noRot="1" noChangeAspect="1" noMove="1" noResize="1" noEditPoints="1" noAdjustHandles="1" noChangeArrowheads="1" noChangeShapeType="1" noTextEdit="1"/>
              </p:cNvSpPr>
              <p:nvPr/>
            </p:nvSpPr>
            <p:spPr>
              <a:xfrm>
                <a:off x="2686807" y="2945413"/>
                <a:ext cx="6097464" cy="598434"/>
              </a:xfrm>
              <a:prstGeom prst="rect">
                <a:avLst/>
              </a:prstGeom>
              <a:blipFill>
                <a:blip r:embed="rId11"/>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58970823-FACE-12C9-C30A-2D63DF1E4237}"/>
              </a:ext>
            </a:extLst>
          </p:cNvPr>
          <p:cNvSpPr txBox="1"/>
          <p:nvPr/>
        </p:nvSpPr>
        <p:spPr>
          <a:xfrm>
            <a:off x="3047268" y="1801396"/>
            <a:ext cx="6097464" cy="553998"/>
          </a:xfrm>
          <a:prstGeom prst="rect">
            <a:avLst/>
          </a:prstGeom>
          <a:noFill/>
        </p:spPr>
        <p:txBody>
          <a:bodyPr wrap="square">
            <a:spAutoFit/>
          </a:bodyPr>
          <a:lstStyle/>
          <a:p>
            <a:pPr algn="ctr"/>
            <a:r>
              <a:rPr lang="en-US" sz="3000" dirty="0"/>
              <a:t>implies</a:t>
            </a:r>
          </a:p>
        </p:txBody>
      </p:sp>
      <p:cxnSp>
        <p:nvCxnSpPr>
          <p:cNvPr id="46" name="Straight Arrow Connector 45">
            <a:extLst>
              <a:ext uri="{FF2B5EF4-FFF2-40B4-BE49-F238E27FC236}">
                <a16:creationId xmlns:a16="http://schemas.microsoft.com/office/drawing/2014/main" id="{B493FB6C-67E8-C3A3-6889-5C57FFB09C76}"/>
              </a:ext>
            </a:extLst>
          </p:cNvPr>
          <p:cNvCxnSpPr>
            <a:cxnSpLocks/>
            <a:stCxn id="6" idx="2"/>
          </p:cNvCxnSpPr>
          <p:nvPr/>
        </p:nvCxnSpPr>
        <p:spPr>
          <a:xfrm>
            <a:off x="8516529" y="1448804"/>
            <a:ext cx="0" cy="20310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1D4711B-4B2F-0CC1-84B7-D1E6E375255E}"/>
              </a:ext>
            </a:extLst>
          </p:cNvPr>
          <p:cNvCxnSpPr>
            <a:cxnSpLocks/>
            <a:stCxn id="3" idx="2"/>
            <a:endCxn id="37" idx="0"/>
          </p:cNvCxnSpPr>
          <p:nvPr/>
        </p:nvCxnSpPr>
        <p:spPr>
          <a:xfrm>
            <a:off x="1889682" y="1704454"/>
            <a:ext cx="1169561" cy="180000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834D2F1-1EE0-2E32-3917-7025D6253B27}"/>
              </a:ext>
            </a:extLst>
          </p:cNvPr>
          <p:cNvCxnSpPr>
            <a:cxnSpLocks/>
            <a:stCxn id="37" idx="2"/>
            <a:endCxn id="30" idx="0"/>
          </p:cNvCxnSpPr>
          <p:nvPr/>
        </p:nvCxnSpPr>
        <p:spPr>
          <a:xfrm>
            <a:off x="3059243" y="4089237"/>
            <a:ext cx="945626" cy="11717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C6F3085-B256-C4C4-52AD-55263E9049AA}"/>
                  </a:ext>
                </a:extLst>
              </p:cNvPr>
              <p:cNvSpPr txBox="1"/>
              <p:nvPr/>
            </p:nvSpPr>
            <p:spPr>
              <a:xfrm>
                <a:off x="1546748" y="4229724"/>
                <a:ext cx="6097464" cy="59843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m:t>
                          </m:r>
                        </m:e>
                        <m:sub>
                          <m:r>
                            <a:rPr lang="en-US" sz="3000" b="0" i="1" smtClean="0">
                              <a:solidFill>
                                <a:srgbClr val="C00000"/>
                              </a:solidFill>
                              <a:latin typeface="Cambria Math" panose="02040503050406030204" pitchFamily="18" charset="0"/>
                            </a:rPr>
                            <m:t>1+1/</m:t>
                          </m:r>
                          <m:r>
                            <m:rPr>
                              <m:sty m:val="p"/>
                            </m:rPr>
                            <a:rPr lang="en-US" sz="3000" b="0" i="0" smtClean="0">
                              <a:solidFill>
                                <a:srgbClr val="C00000"/>
                              </a:solidFill>
                              <a:latin typeface="Cambria Math" panose="02040503050406030204" pitchFamily="18" charset="0"/>
                            </a:rPr>
                            <m:t>poly</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sub>
                      </m:sSub>
                    </m:oMath>
                  </m:oMathPara>
                </a14:m>
                <a:endParaRPr lang="en-US" sz="3000" dirty="0"/>
              </a:p>
            </p:txBody>
          </p:sp>
        </mc:Choice>
        <mc:Fallback xmlns="">
          <p:sp>
            <p:nvSpPr>
              <p:cNvPr id="55" name="TextBox 54">
                <a:extLst>
                  <a:ext uri="{FF2B5EF4-FFF2-40B4-BE49-F238E27FC236}">
                    <a16:creationId xmlns:a16="http://schemas.microsoft.com/office/drawing/2014/main" id="{DC6F3085-B256-C4C4-52AD-55263E9049AA}"/>
                  </a:ext>
                </a:extLst>
              </p:cNvPr>
              <p:cNvSpPr txBox="1">
                <a:spLocks noRot="1" noChangeAspect="1" noMove="1" noResize="1" noEditPoints="1" noAdjustHandles="1" noChangeArrowheads="1" noChangeShapeType="1" noTextEdit="1"/>
              </p:cNvSpPr>
              <p:nvPr/>
            </p:nvSpPr>
            <p:spPr>
              <a:xfrm>
                <a:off x="1546748" y="4229724"/>
                <a:ext cx="6097464" cy="598434"/>
              </a:xfrm>
              <a:prstGeom prst="rect">
                <a:avLst/>
              </a:prstGeom>
              <a:blipFill>
                <a:blip r:embed="rId12"/>
                <a:stretch>
                  <a:fillRect/>
                </a:stretch>
              </a:blipFill>
            </p:spPr>
            <p:txBody>
              <a:bodyPr/>
              <a:lstStyle/>
              <a:p>
                <a:r>
                  <a:rPr lang="en-US">
                    <a:noFill/>
                  </a:rPr>
                  <a:t> </a:t>
                </a:r>
              </a:p>
            </p:txBody>
          </p:sp>
        </mc:Fallback>
      </mc:AlternateContent>
      <p:sp>
        <p:nvSpPr>
          <p:cNvPr id="57" name="Scroll: Horizontal 56">
            <a:extLst>
              <a:ext uri="{FF2B5EF4-FFF2-40B4-BE49-F238E27FC236}">
                <a16:creationId xmlns:a16="http://schemas.microsoft.com/office/drawing/2014/main" id="{38B039AA-8E0F-0138-30F0-CC6DA599F266}"/>
              </a:ext>
            </a:extLst>
          </p:cNvPr>
          <p:cNvSpPr/>
          <p:nvPr/>
        </p:nvSpPr>
        <p:spPr>
          <a:xfrm>
            <a:off x="774300" y="4306667"/>
            <a:ext cx="2303584" cy="813877"/>
          </a:xfrm>
          <a:prstGeom prst="horizontalScroll">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Conclusion!</a:t>
            </a:r>
          </a:p>
        </p:txBody>
      </p:sp>
      <p:sp>
        <p:nvSpPr>
          <p:cNvPr id="59" name="TextBox 58">
            <a:extLst>
              <a:ext uri="{FF2B5EF4-FFF2-40B4-BE49-F238E27FC236}">
                <a16:creationId xmlns:a16="http://schemas.microsoft.com/office/drawing/2014/main" id="{88189854-A5A1-ADB0-B048-530CE75599B0}"/>
              </a:ext>
            </a:extLst>
          </p:cNvPr>
          <p:cNvSpPr txBox="1"/>
          <p:nvPr/>
        </p:nvSpPr>
        <p:spPr>
          <a:xfrm>
            <a:off x="-14858" y="1954495"/>
            <a:ext cx="2483333" cy="1477328"/>
          </a:xfrm>
          <a:prstGeom prst="rect">
            <a:avLst/>
          </a:prstGeom>
          <a:noFill/>
        </p:spPr>
        <p:txBody>
          <a:bodyPr wrap="square">
            <a:spAutoFit/>
          </a:bodyPr>
          <a:lstStyle/>
          <a:p>
            <a:pPr algn="ctr"/>
            <a:r>
              <a:rPr lang="en-US" sz="3000" dirty="0"/>
              <a:t>continuous algorithm reduction</a:t>
            </a:r>
          </a:p>
        </p:txBody>
      </p:sp>
      <p:sp>
        <p:nvSpPr>
          <p:cNvPr id="61" name="TextBox 60">
            <a:extLst>
              <a:ext uri="{FF2B5EF4-FFF2-40B4-BE49-F238E27FC236}">
                <a16:creationId xmlns:a16="http://schemas.microsoft.com/office/drawing/2014/main" id="{891CFDA1-2808-461B-7493-8045285E40F8}"/>
              </a:ext>
            </a:extLst>
          </p:cNvPr>
          <p:cNvSpPr txBox="1"/>
          <p:nvPr/>
        </p:nvSpPr>
        <p:spPr>
          <a:xfrm>
            <a:off x="234984" y="6103781"/>
            <a:ext cx="6097464" cy="553998"/>
          </a:xfrm>
          <a:prstGeom prst="rect">
            <a:avLst/>
          </a:prstGeom>
          <a:noFill/>
        </p:spPr>
        <p:txBody>
          <a:bodyPr wrap="square">
            <a:spAutoFit/>
          </a:bodyPr>
          <a:lstStyle/>
          <a:p>
            <a:r>
              <a:rPr lang="en-US" sz="3000" dirty="0">
                <a:solidFill>
                  <a:srgbClr val="7030A0"/>
                </a:solidFill>
              </a:rPr>
              <a:t>Cell Lemma</a:t>
            </a:r>
          </a:p>
        </p:txBody>
      </p:sp>
    </p:spTree>
    <p:extLst>
      <p:ext uri="{BB962C8B-B14F-4D97-AF65-F5344CB8AC3E}">
        <p14:creationId xmlns:p14="http://schemas.microsoft.com/office/powerpoint/2010/main" val="2682852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AEA42-08D5-0658-7521-AB987836B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97416-8B1B-048A-61BA-5E9F922E28BA}"/>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93114AF-E215-23A3-5561-E081FA568BB2}"/>
                  </a:ext>
                </a:extLst>
              </p:cNvPr>
              <p:cNvSpPr>
                <a:spLocks noGrp="1"/>
              </p:cNvSpPr>
              <p:nvPr>
                <p:ph idx="1"/>
              </p:nvPr>
            </p:nvSpPr>
            <p:spPr>
              <a:xfrm>
                <a:off x="838198" y="1772185"/>
                <a:ext cx="10834869" cy="4788239"/>
              </a:xfrm>
            </p:spPr>
            <p:txBody>
              <a:bodyPr>
                <a:normAutofit/>
              </a:bodyPr>
              <a:lstStyle/>
              <a:p>
                <a:pPr>
                  <a:buClr>
                    <a:schemeClr val="tx1"/>
                  </a:buClr>
                </a:pPr>
                <a:r>
                  <a:rPr lang="en-US" sz="3200" dirty="0"/>
                  <a:t>Algorithm maintains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for a matrix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throughout the stream</a:t>
                </a:r>
              </a:p>
              <a:p>
                <a:pPr lvl="1">
                  <a:buClr>
                    <a:schemeClr val="tx1"/>
                  </a:buClr>
                </a:pPr>
                <a:r>
                  <a:rPr lang="en-US" sz="2800" dirty="0"/>
                  <a:t>In the streaming model, the entries of </a:t>
                </a:r>
                <a14:m>
                  <m:oMath xmlns:m="http://schemas.openxmlformats.org/officeDocument/2006/math">
                    <m:r>
                      <a:rPr lang="en-US" sz="2800" i="1">
                        <a:solidFill>
                          <a:srgbClr val="C00000"/>
                        </a:solidFill>
                        <a:latin typeface="Cambria Math" panose="02040503050406030204" pitchFamily="18" charset="0"/>
                      </a:rPr>
                      <m:t>𝐴</m:t>
                    </m:r>
                    <m:r>
                      <a:rPr lang="en-US" sz="2800" i="1">
                        <a:solidFill>
                          <a:srgbClr val="C00000"/>
                        </a:solidFill>
                        <a:latin typeface="Cambria Math" panose="02040503050406030204" pitchFamily="18" charset="0"/>
                      </a:rPr>
                      <m:t> </m:t>
                    </m:r>
                  </m:oMath>
                </a14:m>
                <a:r>
                  <a:rPr lang="en-US" sz="2800" dirty="0"/>
                  <a:t>should be </a:t>
                </a:r>
                <a14:m>
                  <m:oMath xmlns:m="http://schemas.openxmlformats.org/officeDocument/2006/math">
                    <m:r>
                      <m:rPr>
                        <m:sty m:val="p"/>
                      </m:rPr>
                      <a:rPr lang="en-US" sz="2800" b="0" i="0" smtClean="0">
                        <a:solidFill>
                          <a:srgbClr val="C00000"/>
                        </a:solidFill>
                        <a:latin typeface="Cambria Math" panose="02040503050406030204" pitchFamily="18" charset="0"/>
                      </a:rPr>
                      <m:t>poly</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𝑛</m:t>
                    </m:r>
                    <m:r>
                      <a:rPr lang="en-US" sz="2800" b="0" i="1" smtClean="0">
                        <a:solidFill>
                          <a:srgbClr val="C00000"/>
                        </a:solidFill>
                        <a:latin typeface="Cambria Math" panose="02040503050406030204" pitchFamily="18" charset="0"/>
                      </a:rPr>
                      <m:t>) </m:t>
                    </m:r>
                  </m:oMath>
                </a14:m>
                <a:r>
                  <a:rPr lang="en-US" sz="2800" dirty="0"/>
                  <a:t>bounded integers</a:t>
                </a:r>
              </a:p>
              <a:p>
                <a:pPr>
                  <a:buClr>
                    <a:schemeClr val="tx1"/>
                  </a:buClr>
                </a:pPr>
                <a:endParaRPr lang="en-US" sz="3200" dirty="0"/>
              </a:p>
              <a:p>
                <a:pPr>
                  <a:buClr>
                    <a:schemeClr val="tx1"/>
                  </a:buClr>
                </a:pPr>
                <a:r>
                  <a:rPr lang="en-US" sz="3200" dirty="0"/>
                  <a:t>Easy to maintain under additive updates to coordinates of </a:t>
                </a:r>
                <a14:m>
                  <m:oMath xmlns:m="http://schemas.openxmlformats.org/officeDocument/2006/math">
                    <m:r>
                      <a:rPr lang="en-US" sz="3200" i="1">
                        <a:solidFill>
                          <a:srgbClr val="C00000"/>
                        </a:solidFill>
                        <a:latin typeface="Cambria Math" panose="02040503050406030204" pitchFamily="18" charset="0"/>
                      </a:rPr>
                      <m:t>𝑥</m:t>
                    </m:r>
                  </m:oMath>
                </a14:m>
                <a:endParaRPr lang="en-US" sz="3200" i="1" dirty="0">
                  <a:solidFill>
                    <a:srgbClr val="C00000"/>
                  </a:solidFill>
                </a:endParaRPr>
              </a:p>
              <a:p>
                <a:pPr lvl="1">
                  <a:buClr>
                    <a:schemeClr val="tx1"/>
                  </a:buClr>
                </a:pPr>
                <a:r>
                  <a:rPr lang="en-US" sz="2800" dirty="0"/>
                  <a:t>If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m:rPr>
                            <m:sty m:val="p"/>
                          </m:rPr>
                          <a:rPr lang="en-US" sz="2800" b="0" i="0" smtClean="0">
                            <a:solidFill>
                              <a:srgbClr val="C00000"/>
                            </a:solidFill>
                            <a:latin typeface="Cambria Math" panose="02040503050406030204" pitchFamily="18" charset="0"/>
                          </a:rPr>
                          <m:t>Δ</m:t>
                        </m:r>
                      </m:e>
                      <m:sub>
                        <m:r>
                          <a:rPr lang="en-US" sz="2800" b="0" i="1" smtClean="0">
                            <a:solidFill>
                              <a:srgbClr val="C00000"/>
                            </a:solidFill>
                            <a:latin typeface="Cambria Math" panose="02040503050406030204" pitchFamily="18" charset="0"/>
                          </a:rPr>
                          <m:t>𝑡</m:t>
                        </m:r>
                      </m:sub>
                    </m:sSub>
                  </m:oMath>
                </a14:m>
                <a:r>
                  <a:rPr lang="en-US" sz="2800" dirty="0"/>
                  <a:t> is the vector of update, we then update the sketch by </a:t>
                </a:r>
                <a14:m>
                  <m:oMath xmlns:m="http://schemas.openxmlformats.org/officeDocument/2006/math">
                    <m:r>
                      <a:rPr lang="en-US" sz="2800" i="1">
                        <a:solidFill>
                          <a:srgbClr val="C00000"/>
                        </a:solidFill>
                        <a:latin typeface="Cambria Math" panose="02040503050406030204" pitchFamily="18" charset="0"/>
                      </a:rPr>
                      <m:t>𝐴</m:t>
                    </m:r>
                    <m:sSub>
                      <m:sSubPr>
                        <m:ctrlPr>
                          <a:rPr lang="en-US" sz="2800" b="0" i="1" smtClean="0">
                            <a:solidFill>
                              <a:srgbClr val="C00000"/>
                            </a:solidFill>
                            <a:latin typeface="Cambria Math" panose="02040503050406030204" pitchFamily="18" charset="0"/>
                          </a:rPr>
                        </m:ctrlPr>
                      </m:sSubPr>
                      <m:e>
                        <m:r>
                          <m:rPr>
                            <m:sty m:val="p"/>
                          </m:rPr>
                          <a:rPr lang="en-US" sz="2800" b="0" i="0" smtClean="0">
                            <a:solidFill>
                              <a:srgbClr val="C00000"/>
                            </a:solidFill>
                            <a:latin typeface="Cambria Math" panose="02040503050406030204" pitchFamily="18" charset="0"/>
                          </a:rPr>
                          <m:t>Δ</m:t>
                        </m:r>
                      </m:e>
                      <m:sub>
                        <m:r>
                          <a:rPr lang="en-US" sz="2800" b="0" i="1" smtClean="0">
                            <a:solidFill>
                              <a:srgbClr val="C00000"/>
                            </a:solidFill>
                            <a:latin typeface="Cambria Math" panose="02040503050406030204" pitchFamily="18" charset="0"/>
                          </a:rPr>
                          <m:t>𝑡</m:t>
                        </m:r>
                      </m:sub>
                    </m:sSub>
                  </m:oMath>
                </a14:m>
                <a:endParaRPr lang="en-US" sz="2800" dirty="0"/>
              </a:p>
              <a:p>
                <a:pPr lvl="1">
                  <a:buClr>
                    <a:schemeClr val="tx1"/>
                  </a:buClr>
                </a:pPr>
                <a:endParaRPr lang="en-US" sz="2800" dirty="0"/>
              </a:p>
              <a:p>
                <a:pPr>
                  <a:buClr>
                    <a:schemeClr val="tx1"/>
                  </a:buClr>
                </a:pPr>
                <a:r>
                  <a:rPr lang="en-US" sz="3200" dirty="0"/>
                  <a:t>The algorithm then outputs </a:t>
                </a:r>
                <a14:m>
                  <m:oMath xmlns:m="http://schemas.openxmlformats.org/officeDocument/2006/math">
                    <m:r>
                      <a:rPr lang="en-US" sz="3200" b="0" i="1" smtClean="0">
                        <a:solidFill>
                          <a:srgbClr val="C00000"/>
                        </a:solidFill>
                        <a:latin typeface="Cambria Math" panose="02040503050406030204" pitchFamily="18" charset="0"/>
                      </a:rPr>
                      <m:t>𝑔</m:t>
                    </m:r>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oMath>
                </a14:m>
                <a:r>
                  <a:rPr lang="en-US" sz="3200" dirty="0"/>
                  <a:t> for some post-processing function </a:t>
                </a:r>
                <a14:m>
                  <m:oMath xmlns:m="http://schemas.openxmlformats.org/officeDocument/2006/math">
                    <m:r>
                      <a:rPr lang="en-US" sz="3200" b="0" i="1" smtClean="0">
                        <a:solidFill>
                          <a:srgbClr val="C00000"/>
                        </a:solidFill>
                        <a:latin typeface="Cambria Math" panose="02040503050406030204" pitchFamily="18" charset="0"/>
                      </a:rPr>
                      <m:t>𝑔</m:t>
                    </m:r>
                  </m:oMath>
                </a14:m>
                <a:endParaRPr lang="en-US" sz="3200" dirty="0"/>
              </a:p>
            </p:txBody>
          </p:sp>
        </mc:Choice>
        <mc:Fallback>
          <p:sp>
            <p:nvSpPr>
              <p:cNvPr id="3" name="Content Placeholder 2">
                <a:extLst>
                  <a:ext uri="{FF2B5EF4-FFF2-40B4-BE49-F238E27FC236}">
                    <a16:creationId xmlns:a16="http://schemas.microsoft.com/office/drawing/2014/main" id="{E93114AF-E215-23A3-5561-E081FA568BB2}"/>
                  </a:ext>
                </a:extLst>
              </p:cNvPr>
              <p:cNvSpPr>
                <a:spLocks noGrp="1" noRot="1" noChangeAspect="1" noMove="1" noResize="1" noEditPoints="1" noAdjustHandles="1" noChangeArrowheads="1" noChangeShapeType="1" noTextEdit="1"/>
              </p:cNvSpPr>
              <p:nvPr>
                <p:ph idx="1"/>
              </p:nvPr>
            </p:nvSpPr>
            <p:spPr>
              <a:xfrm>
                <a:off x="838198" y="1772185"/>
                <a:ext cx="10834869" cy="4788239"/>
              </a:xfrm>
              <a:blipFill>
                <a:blip r:embed="rId3"/>
                <a:stretch>
                  <a:fillRect l="-1237" t="-2548" r="-1294"/>
                </a:stretch>
              </a:blipFill>
            </p:spPr>
            <p:txBody>
              <a:bodyPr/>
              <a:lstStyle/>
              <a:p>
                <a:r>
                  <a:rPr lang="en-US">
                    <a:noFill/>
                  </a:rPr>
                  <a:t> </a:t>
                </a:r>
              </a:p>
            </p:txBody>
          </p:sp>
        </mc:Fallback>
      </mc:AlternateContent>
    </p:spTree>
    <p:extLst>
      <p:ext uri="{BB962C8B-B14F-4D97-AF65-F5344CB8AC3E}">
        <p14:creationId xmlns:p14="http://schemas.microsoft.com/office/powerpoint/2010/main" val="2247825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07EFA-40A4-E330-AF88-3062E38E41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6A044-D598-5C01-1021-B15C871C171A}"/>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0C6C28A-C753-09F4-7D1C-FE00FDD34061}"/>
                  </a:ext>
                </a:extLst>
              </p:cNvPr>
              <p:cNvSpPr>
                <a:spLocks noGrp="1"/>
              </p:cNvSpPr>
              <p:nvPr>
                <p:ph idx="1"/>
              </p:nvPr>
            </p:nvSpPr>
            <p:spPr>
              <a:xfrm>
                <a:off x="838201" y="1690689"/>
                <a:ext cx="10515600" cy="3805138"/>
              </a:xfrm>
            </p:spPr>
            <p:txBody>
              <a:bodyPr>
                <a:normAutofit/>
              </a:bodyPr>
              <a:lstStyle/>
              <a:p>
                <a:pPr marL="0" indent="0">
                  <a:buClr>
                    <a:schemeClr val="tx1"/>
                  </a:buClr>
                  <a:buNone/>
                </a:pPr>
                <a:r>
                  <a:rPr lang="en-US" sz="3200" dirty="0">
                    <a:solidFill>
                      <a:srgbClr val="00B050"/>
                    </a:solidFill>
                  </a:rPr>
                  <a:t>A simple example</a:t>
                </a:r>
                <a:r>
                  <a:rPr lang="en-US" sz="3200" dirty="0"/>
                  <a:t>: </a:t>
                </a:r>
                <a14:m>
                  <m:oMath xmlns:m="http://schemas.openxmlformats.org/officeDocument/2006/math">
                    <m:r>
                      <a:rPr lang="en-US" altLang="zh-CN" sz="3200" i="1">
                        <a:solidFill>
                          <a:srgbClr val="C00000"/>
                        </a:solidFill>
                        <a:latin typeface="Cambria Math" panose="02040503050406030204" pitchFamily="18" charset="0"/>
                      </a:rPr>
                      <m:t>(1±</m:t>
                    </m:r>
                    <m:r>
                      <a:rPr lang="en-US" altLang="zh-CN" sz="3200" i="1">
                        <a:solidFill>
                          <a:srgbClr val="C00000"/>
                        </a:solidFill>
                        <a:latin typeface="Cambria Math" panose="02040503050406030204" pitchFamily="18" charset="0"/>
                      </a:rPr>
                      <m:t>𝜀</m:t>
                    </m:r>
                    <m:r>
                      <a:rPr lang="en-US" altLang="zh-CN" sz="3200" i="1">
                        <a:solidFill>
                          <a:srgbClr val="C00000"/>
                        </a:solidFill>
                        <a:latin typeface="Cambria Math" panose="02040503050406030204" pitchFamily="18" charset="0"/>
                      </a:rPr>
                      <m:t>)</m:t>
                    </m:r>
                  </m:oMath>
                </a14:m>
                <a:r>
                  <a:rPr lang="en-US" altLang="zh-CN" sz="3200" dirty="0"/>
                  <a:t>-approximation of </a:t>
                </a:r>
                <a14:m>
                  <m:oMath xmlns:m="http://schemas.openxmlformats.org/officeDocument/2006/math">
                    <m:r>
                      <a:rPr lang="en-US" sz="3200" b="0" i="0" smtClean="0">
                        <a:solidFill>
                          <a:srgbClr val="C00000"/>
                        </a:solidFill>
                        <a:latin typeface="Cambria Math" panose="02040503050406030204" pitchFamily="18" charset="0"/>
                      </a:rPr>
                      <m:t>|</m:t>
                    </m:r>
                    <m:r>
                      <m:rPr>
                        <m:lit/>
                      </m:rP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𝑥</m:t>
                    </m:r>
                    <m:sSub>
                      <m:sSubPr>
                        <m:ctrlPr>
                          <a:rPr lang="en-US" sz="3200" b="0" i="1" smtClean="0">
                            <a:solidFill>
                              <a:srgbClr val="C00000"/>
                            </a:solidFill>
                            <a:latin typeface="Cambria Math" panose="02040503050406030204" pitchFamily="18" charset="0"/>
                          </a:rPr>
                        </m:ctrlPr>
                      </m:sSubPr>
                      <m:e>
                        <m:r>
                          <m:rPr>
                            <m:lit/>
                          </m:rP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m:t>
                        </m:r>
                      </m:e>
                      <m:sub>
                        <m:r>
                          <a:rPr lang="en-US" sz="3200" b="0" i="1" smtClean="0">
                            <a:solidFill>
                              <a:srgbClr val="C00000"/>
                            </a:solidFill>
                            <a:latin typeface="Cambria Math" panose="02040503050406030204" pitchFamily="18" charset="0"/>
                          </a:rPr>
                          <m:t>2</m:t>
                        </m:r>
                      </m:sub>
                    </m:sSub>
                  </m:oMath>
                </a14:m>
                <a:endParaRPr lang="en-US" sz="3200" dirty="0"/>
              </a:p>
              <a:p>
                <a:pPr marL="0" indent="0">
                  <a:buClr>
                    <a:schemeClr val="tx1"/>
                  </a:buClr>
                  <a:buNone/>
                </a:pPr>
                <a:endParaRPr lang="en-US" sz="3200" dirty="0"/>
              </a:p>
              <a:p>
                <a:pPr>
                  <a:buClr>
                    <a:schemeClr val="tx1"/>
                  </a:buClr>
                </a:pPr>
                <a:r>
                  <a:rPr lang="en-US" b="0" dirty="0"/>
                  <a:t>Let </a:t>
                </a:r>
                <a14:m>
                  <m:oMath xmlns:m="http://schemas.openxmlformats.org/officeDocument/2006/math">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 </m:t>
                    </m:r>
                  </m:oMath>
                </a14:m>
                <a:r>
                  <a:rPr lang="en-US" dirty="0"/>
                  <a:t>be an </a:t>
                </a:r>
                <a14:m>
                  <m:oMath xmlns:m="http://schemas.openxmlformats.org/officeDocument/2006/math">
                    <m:r>
                      <a:rPr lang="en-US" b="0" i="1" smtClean="0">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matrix with </a:t>
                </a:r>
                <a:r>
                  <a:rPr lang="en-US" dirty="0" err="1"/>
                  <a:t>i.i.d</a:t>
                </a:r>
                <a:r>
                  <a:rPr lang="en-US" dirty="0"/>
                  <a:t>. entries from</a:t>
                </a:r>
                <a:r>
                  <a:rPr lang="en-US" altLang="zh-CN" dirty="0">
                    <a:solidFill>
                      <a:srgbClr val="C00000"/>
                    </a:solidFill>
                  </a:rPr>
                  <a:t> </a:t>
                </a:r>
                <a14:m>
                  <m:oMath xmlns:m="http://schemas.openxmlformats.org/officeDocument/2006/math">
                    <m:r>
                      <m:rPr>
                        <m:sty m:val="p"/>
                      </m:rPr>
                      <a:rPr lang="en-US" altLang="zh-CN" b="0" i="0" smtClean="0">
                        <a:solidFill>
                          <a:srgbClr val="C00000"/>
                        </a:solidFill>
                        <a:latin typeface="Cambria Math" panose="02040503050406030204" pitchFamily="18" charset="0"/>
                      </a:rPr>
                      <m:t>Unif</m:t>
                    </m:r>
                    <m:r>
                      <a:rPr lang="en-US" altLang="zh-CN" b="0" i="0" smtClean="0">
                        <a:solidFill>
                          <a:srgbClr val="C00000"/>
                        </a:solidFill>
                        <a:latin typeface="Cambria Math" panose="02040503050406030204" pitchFamily="18" charset="0"/>
                      </a:rPr>
                      <m:t>(</m:t>
                    </m:r>
                    <m:r>
                      <m:rPr>
                        <m:lit/>
                      </m:rPr>
                      <a:rPr lang="en-US" altLang="zh-CN" b="0" i="0" smtClean="0">
                        <a:solidFill>
                          <a:srgbClr val="C00000"/>
                        </a:solidFill>
                        <a:latin typeface="Cambria Math" panose="02040503050406030204" pitchFamily="18" charset="0"/>
                      </a:rPr>
                      <m:t>{</m:t>
                    </m:r>
                    <m:r>
                      <a:rPr lang="en-US" altLang="zh-CN" b="0" i="0" smtClean="0">
                        <a:solidFill>
                          <a:srgbClr val="C00000"/>
                        </a:solidFill>
                        <a:latin typeface="Cambria Math" panose="02040503050406030204" pitchFamily="18" charset="0"/>
                      </a:rPr>
                      <m:t>−1, 1})</m:t>
                    </m:r>
                  </m:oMath>
                </a14:m>
                <a:endParaRPr lang="en-US" dirty="0"/>
              </a:p>
              <a:p>
                <a:pPr>
                  <a:buClr>
                    <a:schemeClr val="tx1"/>
                  </a:buClr>
                </a:pPr>
                <a:endParaRPr lang="en-US" dirty="0"/>
              </a:p>
              <a:p>
                <a:pPr>
                  <a:buClr>
                    <a:schemeClr val="tx1"/>
                  </a:buClr>
                </a:pPr>
                <a:r>
                  <a:rPr lang="en-US" dirty="0"/>
                  <a:t>If </a:t>
                </a:r>
                <a14:m>
                  <m:oMath xmlns:m="http://schemas.openxmlformats.org/officeDocument/2006/math">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𝑂</m:t>
                    </m:r>
                    <m:r>
                      <a:rPr lang="en-US" altLang="zh-CN" b="0" i="1" smtClean="0">
                        <a:solidFill>
                          <a:srgbClr val="C00000"/>
                        </a:solidFill>
                        <a:latin typeface="Cambria Math" panose="02040503050406030204" pitchFamily="18" charset="0"/>
                      </a:rPr>
                      <m:t>(1/</m:t>
                    </m:r>
                    <m:sSup>
                      <m:sSupPr>
                        <m:ctrlPr>
                          <a:rPr lang="en-US" altLang="zh-CN" b="0"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𝜀</m:t>
                        </m:r>
                      </m:e>
                      <m:sup>
                        <m:r>
                          <a:rPr lang="en-US" altLang="zh-CN" b="0" i="1" smtClean="0">
                            <a:solidFill>
                              <a:srgbClr val="C00000"/>
                            </a:solidFill>
                            <a:latin typeface="Cambria Math" panose="02040503050406030204" pitchFamily="18" charset="0"/>
                          </a:rPr>
                          <m:t>2</m:t>
                        </m:r>
                      </m:sup>
                    </m:sSup>
                    <m:r>
                      <a:rPr lang="en-US" altLang="zh-CN" b="0" i="1" smtClean="0">
                        <a:solidFill>
                          <a:srgbClr val="C00000"/>
                        </a:solidFill>
                        <a:latin typeface="Cambria Math" panose="02040503050406030204" pitchFamily="18" charset="0"/>
                      </a:rPr>
                      <m:t>)</m:t>
                    </m:r>
                  </m:oMath>
                </a14:m>
                <a:r>
                  <a:rPr lang="en-US" i="1" dirty="0"/>
                  <a:t>,</a:t>
                </a:r>
                <a:r>
                  <a:rPr lang="en-US" dirty="0"/>
                  <a:t> </a:t>
                </a:r>
                <a:r>
                  <a:rPr lang="en-US" altLang="zh-CN" dirty="0"/>
                  <a:t>with high constant probability,</a:t>
                </a:r>
                <a14:m>
                  <m:oMath xmlns:m="http://schemas.openxmlformats.org/officeDocument/2006/math">
                    <m:r>
                      <a:rPr lang="en-US" altLang="zh-CN">
                        <a:solidFill>
                          <a:srgbClr val="C00000"/>
                        </a:solidFill>
                        <a:latin typeface="Cambria Math" panose="02040503050406030204" pitchFamily="18" charset="0"/>
                      </a:rPr>
                      <m:t>   </m:t>
                    </m:r>
                  </m:oMath>
                </a14:m>
                <a:endParaRPr lang="en-US" dirty="0"/>
              </a:p>
              <a:p>
                <a:pPr marL="0" indent="0">
                  <a:buClr>
                    <a:schemeClr val="tx1"/>
                  </a:buClr>
                  <a:buNone/>
                </a:pPr>
                <a14:m>
                  <m:oMathPara xmlns:m="http://schemas.openxmlformats.org/officeDocument/2006/math">
                    <m:oMathParaPr>
                      <m:jc m:val="centerGroup"/>
                    </m:oMathParaPr>
                    <m:oMath xmlns:m="http://schemas.openxmlformats.org/officeDocument/2006/math">
                      <m:r>
                        <a:rPr lang="en-US" altLang="zh-CN">
                          <a:solidFill>
                            <a:srgbClr val="C00000"/>
                          </a:solidFill>
                          <a:latin typeface="Cambria Math" panose="02040503050406030204" pitchFamily="18" charset="0"/>
                        </a:rPr>
                        <m:t>(1</m:t>
                      </m:r>
                      <m:r>
                        <a:rPr lang="en-US" altLang="zh-CN" b="0"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𝜀</m:t>
                      </m:r>
                      <m:r>
                        <a:rPr lang="en-US" altLang="zh-CN">
                          <a:solidFill>
                            <a:srgbClr val="C00000"/>
                          </a:solidFill>
                          <a:latin typeface="Cambria Math" panose="02040503050406030204" pitchFamily="18" charset="0"/>
                        </a:rPr>
                        <m:t>)|</m:t>
                      </m:r>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𝑥</m:t>
                      </m:r>
                      <m:sSub>
                        <m:sSubPr>
                          <m:ctrlPr>
                            <a:rPr lang="en-US" altLang="zh-CN" i="1">
                              <a:solidFill>
                                <a:srgbClr val="C00000"/>
                              </a:solidFill>
                              <a:latin typeface="Cambria Math" panose="02040503050406030204" pitchFamily="18" charset="0"/>
                            </a:rPr>
                          </m:ctrlPr>
                        </m:sSubPr>
                        <m:e>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m:t>
                          </m:r>
                        </m:e>
                        <m:sub>
                          <m:r>
                            <a:rPr lang="en-US" altLang="zh-CN" i="1">
                              <a:solidFill>
                                <a:srgbClr val="C00000"/>
                              </a:solidFill>
                              <a:latin typeface="Cambria Math" panose="02040503050406030204" pitchFamily="18" charset="0"/>
                            </a:rPr>
                            <m:t>2</m:t>
                          </m:r>
                        </m:sub>
                      </m:sSub>
                      <m:r>
                        <a:rPr lang="en-US" altLang="zh-CN" i="1">
                          <a:solidFill>
                            <a:srgbClr val="C00000"/>
                          </a:solidFill>
                          <a:latin typeface="Cambria Math" panose="02040503050406030204" pitchFamily="18" charset="0"/>
                        </a:rPr>
                        <m:t> </m:t>
                      </m:r>
                      <m:r>
                        <a:rPr lang="en-US" altLang="zh-CN" b="0" i="1" smtClean="0">
                          <a:solidFill>
                            <a:srgbClr val="C00000"/>
                          </a:solidFill>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a:rPr lang="en-US" altLang="zh-CN" b="0" i="0" smtClean="0">
                              <a:solidFill>
                                <a:srgbClr val="C00000"/>
                              </a:solidFill>
                              <a:latin typeface="Cambria Math" panose="02040503050406030204" pitchFamily="18" charset="0"/>
                            </a:rPr>
                            <m:t>1</m:t>
                          </m:r>
                        </m:num>
                        <m:den>
                          <m:rad>
                            <m:radPr>
                              <m:degHide m:val="on"/>
                              <m:ctrlPr>
                                <a:rPr lang="en-US" altLang="zh-CN" b="0" i="1" smtClean="0">
                                  <a:solidFill>
                                    <a:srgbClr val="C00000"/>
                                  </a:solidFill>
                                  <a:latin typeface="Cambria Math" panose="02040503050406030204" pitchFamily="18" charset="0"/>
                                </a:rPr>
                              </m:ctrlPr>
                            </m:radPr>
                            <m:deg/>
                            <m:e>
                              <m:r>
                                <a:rPr lang="en-US" altLang="zh-CN" b="0" i="1" smtClean="0">
                                  <a:solidFill>
                                    <a:srgbClr val="C00000"/>
                                  </a:solidFill>
                                  <a:latin typeface="Cambria Math" panose="02040503050406030204" pitchFamily="18" charset="0"/>
                                </a:rPr>
                                <m:t>𝑟</m:t>
                              </m:r>
                            </m:e>
                          </m:rad>
                        </m:den>
                      </m:f>
                      <m:r>
                        <a:rPr lang="en-US" altLang="zh-CN">
                          <a:solidFill>
                            <a:srgbClr val="C00000"/>
                          </a:solidFill>
                          <a:latin typeface="Cambria Math" panose="02040503050406030204" pitchFamily="18" charset="0"/>
                        </a:rPr>
                        <m:t>|</m:t>
                      </m:r>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𝐴𝑥</m:t>
                      </m:r>
                      <m:sSub>
                        <m:sSubPr>
                          <m:ctrlPr>
                            <a:rPr lang="en-US" altLang="zh-CN" i="1">
                              <a:solidFill>
                                <a:srgbClr val="C00000"/>
                              </a:solidFill>
                              <a:latin typeface="Cambria Math" panose="02040503050406030204" pitchFamily="18" charset="0"/>
                            </a:rPr>
                          </m:ctrlPr>
                        </m:sSubPr>
                        <m:e>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m:t>
                          </m:r>
                        </m:e>
                        <m:sub>
                          <m:r>
                            <a:rPr lang="en-US" altLang="zh-CN" i="1">
                              <a:solidFill>
                                <a:srgbClr val="C00000"/>
                              </a:solidFill>
                              <a:latin typeface="Cambria Math" panose="02040503050406030204" pitchFamily="18" charset="0"/>
                            </a:rPr>
                            <m:t>2</m:t>
                          </m:r>
                        </m:sub>
                      </m:sSub>
                      <m:r>
                        <a:rPr lang="en-US" altLang="zh-CN" b="0" i="1" smtClean="0">
                          <a:solidFill>
                            <a:srgbClr val="C00000"/>
                          </a:solidFill>
                          <a:latin typeface="Cambria Math" panose="02040503050406030204" pitchFamily="18" charset="0"/>
                        </a:rPr>
                        <m:t>≤</m:t>
                      </m:r>
                      <m:r>
                        <a:rPr lang="en-US" altLang="zh-CN">
                          <a:solidFill>
                            <a:srgbClr val="C00000"/>
                          </a:solidFill>
                          <a:latin typeface="Cambria Math" panose="02040503050406030204" pitchFamily="18" charset="0"/>
                        </a:rPr>
                        <m:t>(1</m:t>
                      </m:r>
                      <m:r>
                        <a:rPr lang="en-US" altLang="zh-CN" b="0"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𝜀</m:t>
                      </m:r>
                      <m:r>
                        <a:rPr lang="en-US" altLang="zh-CN">
                          <a:solidFill>
                            <a:srgbClr val="C00000"/>
                          </a:solidFill>
                          <a:latin typeface="Cambria Math" panose="02040503050406030204" pitchFamily="18" charset="0"/>
                        </a:rPr>
                        <m:t>)|</m:t>
                      </m:r>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𝑥</m:t>
                      </m:r>
                      <m:sSub>
                        <m:sSubPr>
                          <m:ctrlPr>
                            <a:rPr lang="en-US" altLang="zh-CN" i="1">
                              <a:solidFill>
                                <a:srgbClr val="C00000"/>
                              </a:solidFill>
                              <a:latin typeface="Cambria Math" panose="02040503050406030204" pitchFamily="18" charset="0"/>
                            </a:rPr>
                          </m:ctrlPr>
                        </m:sSubPr>
                        <m:e>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m:t>
                          </m:r>
                        </m:e>
                        <m:sub>
                          <m:r>
                            <a:rPr lang="en-US" altLang="zh-CN" i="1">
                              <a:solidFill>
                                <a:srgbClr val="C00000"/>
                              </a:solidFill>
                              <a:latin typeface="Cambria Math" panose="02040503050406030204" pitchFamily="18" charset="0"/>
                            </a:rPr>
                            <m:t>2</m:t>
                          </m:r>
                        </m:sub>
                      </m:sSub>
                    </m:oMath>
                  </m:oMathPara>
                </a14:m>
                <a:endParaRPr lang="en-US" dirty="0"/>
              </a:p>
              <a:p>
                <a:pPr>
                  <a:buClr>
                    <a:schemeClr val="tx1"/>
                  </a:buClr>
                </a:pPr>
                <a:endParaRPr lang="en-US" sz="3200" dirty="0"/>
              </a:p>
            </p:txBody>
          </p:sp>
        </mc:Choice>
        <mc:Fallback>
          <p:sp>
            <p:nvSpPr>
              <p:cNvPr id="3" name="Content Placeholder 2">
                <a:extLst>
                  <a:ext uri="{FF2B5EF4-FFF2-40B4-BE49-F238E27FC236}">
                    <a16:creationId xmlns:a16="http://schemas.microsoft.com/office/drawing/2014/main" id="{10C6C28A-C753-09F4-7D1C-FE00FDD34061}"/>
                  </a:ext>
                </a:extLst>
              </p:cNvPr>
              <p:cNvSpPr>
                <a:spLocks noGrp="1" noRot="1" noChangeAspect="1" noMove="1" noResize="1" noEditPoints="1" noAdjustHandles="1" noChangeArrowheads="1" noChangeShapeType="1" noTextEdit="1"/>
              </p:cNvSpPr>
              <p:nvPr>
                <p:ph idx="1"/>
              </p:nvPr>
            </p:nvSpPr>
            <p:spPr>
              <a:xfrm>
                <a:off x="838201" y="1690689"/>
                <a:ext cx="10515600" cy="3805138"/>
              </a:xfrm>
              <a:blipFill>
                <a:blip r:embed="rId3"/>
                <a:stretch>
                  <a:fillRect l="-1507" t="-3200"/>
                </a:stretch>
              </a:blipFill>
            </p:spPr>
            <p:txBody>
              <a:bodyPr/>
              <a:lstStyle/>
              <a:p>
                <a:r>
                  <a:rPr lang="en-US">
                    <a:noFill/>
                  </a:rPr>
                  <a:t> </a:t>
                </a:r>
              </a:p>
            </p:txBody>
          </p:sp>
        </mc:Fallback>
      </mc:AlternateContent>
    </p:spTree>
    <p:extLst>
      <p:ext uri="{BB962C8B-B14F-4D97-AF65-F5344CB8AC3E}">
        <p14:creationId xmlns:p14="http://schemas.microsoft.com/office/powerpoint/2010/main" val="343579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5248</TotalTime>
  <Words>4421</Words>
  <Application>Microsoft Office PowerPoint</Application>
  <PresentationFormat>Widescreen</PresentationFormat>
  <Paragraphs>595</Paragraphs>
  <Slides>76</Slides>
  <Notes>66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Calibri</vt:lpstr>
      <vt:lpstr>Calibri Light</vt:lpstr>
      <vt:lpstr>Cambria Math</vt:lpstr>
      <vt:lpstr>Wingdings</vt:lpstr>
      <vt:lpstr>Wingdings 3</vt:lpstr>
      <vt:lpstr>Office Theme</vt:lpstr>
      <vt:lpstr>Lifting Linear Sketches: Optimal Bounds and Adversarial Robustness </vt:lpstr>
      <vt:lpstr>Streaming Model</vt:lpstr>
      <vt:lpstr>Streaming Model</vt:lpstr>
      <vt:lpstr>Streaming Model</vt:lpstr>
      <vt:lpstr>Streaming Model</vt:lpstr>
      <vt:lpstr>Example</vt:lpstr>
      <vt:lpstr>Streaming Model</vt:lpstr>
      <vt:lpstr>Linear Sketch</vt:lpstr>
      <vt:lpstr>Linear Sketch</vt:lpstr>
      <vt:lpstr>Linear Sketch</vt:lpstr>
      <vt:lpstr>Linear Sketch</vt:lpstr>
      <vt:lpstr>Linear Sketch</vt:lpstr>
      <vt:lpstr>Linear Sketch</vt:lpstr>
      <vt:lpstr>Linear Sketch</vt:lpstr>
      <vt:lpstr>Linear Sketch</vt:lpstr>
      <vt:lpstr>Linear Sketch</vt:lpstr>
      <vt:lpstr>Linear Sketch</vt:lpstr>
      <vt:lpstr>Adversarially Robust Streaming</vt:lpstr>
      <vt:lpstr>Adversarially Robust Streaming</vt:lpstr>
      <vt:lpstr>Adversarially Robust Streaming</vt:lpstr>
      <vt:lpstr>Adversarially Robust Streaming</vt:lpstr>
      <vt:lpstr>Adversarially Robust Streaming</vt:lpstr>
      <vt:lpstr>Adversarially Robust Streaming</vt:lpstr>
      <vt:lpstr>Adversarially Robust Streaming</vt:lpstr>
      <vt:lpstr>Classic Insertion-Only Algorithms</vt:lpstr>
      <vt:lpstr>Robust Insertion-Only Algorithms</vt:lpstr>
      <vt:lpstr>Robust Insertion-Deletion Streams</vt:lpstr>
      <vt:lpstr>Reconstruction Attack on Linear Sketches</vt:lpstr>
      <vt:lpstr>Reconstruction Attack on Linear Sketches</vt:lpstr>
      <vt:lpstr>Reconstruction Attack on Linear Sketches</vt:lpstr>
      <vt:lpstr>PowerPoint Presentation</vt:lpstr>
      <vt:lpstr>Questions?</vt:lpstr>
      <vt:lpstr>Discrete Gaussian Distribution</vt:lpstr>
      <vt:lpstr>Our Results (Lifting Framework)</vt:lpstr>
      <vt:lpstr>Example Problem (ℓ_(2 )Estimation)</vt:lpstr>
      <vt:lpstr>Example Problem (ℓ_(2 )Estimation)</vt:lpstr>
      <vt:lpstr>Our Results (Applications)</vt:lpstr>
      <vt:lpstr>Our Results (Adversarial Robustness)</vt:lpstr>
      <vt:lpstr>Our Results (Adversarial Robustness)</vt:lpstr>
      <vt:lpstr>Technical Overview</vt:lpstr>
      <vt:lpstr>Example</vt:lpstr>
      <vt:lpstr>Lattice Theory Techniques</vt:lpstr>
      <vt:lpstr>Lattice Theory Techniques</vt:lpstr>
      <vt:lpstr>Lattice Theory Techniques</vt:lpstr>
      <vt:lpstr>Lattice Theory Techniques</vt:lpstr>
      <vt:lpstr>Lattice Theory Techniques</vt:lpstr>
      <vt:lpstr>Lattice Theory Techniques</vt:lpstr>
      <vt:lpstr>Bounding the Successive Minima</vt:lpstr>
      <vt:lpstr>A Simple Example</vt:lpstr>
      <vt:lpstr>Bounding the Successive Minima</vt:lpstr>
      <vt:lpstr>Preprocessing</vt:lpstr>
      <vt:lpstr>Preprocessing</vt:lpstr>
      <vt:lpstr>Preprocessing</vt:lpstr>
      <vt:lpstr>Preprocessing</vt:lpstr>
      <vt:lpstr>Preprocessing</vt:lpstr>
      <vt:lpstr>Preprocessing</vt:lpstr>
      <vt:lpstr>Preprocessing</vt:lpstr>
      <vt:lpstr>Probabilistic Argument for Preprocessing</vt:lpstr>
      <vt:lpstr>Probabilistic Argument for Preprocessing</vt:lpstr>
      <vt:lpstr>Bounding the Successive Minima</vt:lpstr>
      <vt:lpstr>Bounding the Successive Minima</vt:lpstr>
      <vt:lpstr>Questions?</vt:lpstr>
      <vt:lpstr>Cell Lemma</vt:lpstr>
      <vt:lpstr>Cell Lemma</vt:lpstr>
      <vt:lpstr>Cell Lemma</vt:lpstr>
      <vt:lpstr>Cell Lemma</vt:lpstr>
      <vt:lpstr>Cell Lemma</vt:lpstr>
      <vt:lpstr>Our Results (Applications)</vt:lpstr>
      <vt:lpstr>Application: ℓ_p Norm Estimation, p∈[1,2]</vt:lpstr>
      <vt:lpstr>Application: ℓ_p Norm Estimation, p∈[1,2]</vt:lpstr>
      <vt:lpstr>Application: ℓ_p Norm Estimation, p&gt;2</vt:lpstr>
      <vt:lpstr>Application: ℓ_p Norm Estimation, p&gt;2</vt:lpstr>
      <vt:lpstr>Reconstruction Attack on Linear Sketches</vt:lpstr>
      <vt:lpstr>Summary</vt:lpstr>
      <vt:lpstr>Future Directions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Lifting Linear Sketches: Optimal Bounds and Adversarial Robustness</dc:title>
  <dc:creator>Honghao Lin</dc:creator>
  <cp:lastModifiedBy>Samson Zhou</cp:lastModifiedBy>
  <cp:revision>129</cp:revision>
  <dcterms:created xsi:type="dcterms:W3CDTF">2025-03-11T01:30:32Z</dcterms:created>
  <dcterms:modified xsi:type="dcterms:W3CDTF">2025-06-29T17:17:04Z</dcterms:modified>
</cp:coreProperties>
</file>